
<file path=[Content_Types].xml><?xml version="1.0" encoding="utf-8"?>
<Types xmlns="http://schemas.openxmlformats.org/package/2006/content-types">
  <Override PartName="/ppt/slides/slide29.xml" ContentType="application/vnd.openxmlformats-officedocument.presentationml.slide+xml"/>
  <Override PartName="/ppt/charts/style15.xml" ContentType="application/vnd.ms-office.chartstyl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style11.xml" ContentType="application/vnd.ms-office.chartstyle+xml"/>
  <Override PartName="/ppt/charts/colors16.xml" ContentType="application/vnd.ms-office.chartcolor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hart13.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harts/colors12.xml" ContentType="application/vnd.ms-office.chartcolorstyle+xml"/>
  <Override PartName="/ppt/charts/chart7.xml" ContentType="application/vnd.openxmlformats-officedocument.drawingml.chart+xml"/>
  <Override PartName="/ppt/charts/style9.xml" ContentType="application/vnd.ms-office.chartstyl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style5.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charts/style16.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charts/colors9.xml" ContentType="application/vnd.ms-office.chartcolorstyle+xml"/>
  <Override PartName="/ppt/charts/style1.xml" ContentType="application/vnd.ms-office.chartstyle+xml"/>
  <Override PartName="/ppt/charts/style14.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charts/colors17.xml" ContentType="application/vnd.ms-office.chartcolorstyle+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charts/chart16.xml" ContentType="application/vnd.openxmlformats-officedocument.drawingml.chart+xml"/>
  <Override PartName="/ppt/charts/colors5.xml" ContentType="application/vnd.ms-office.chartcolorstyle+xml"/>
  <Override PartName="/ppt/charts/style10.xml" ContentType="application/vnd.ms-office.chartstyle+xml"/>
  <Override PartName="/ppt/charts/colors1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charts/colors13.xml" ContentType="application/vnd.ms-office.chartcolorstyle+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olors11.xml" ContentType="application/vnd.ms-office.chartcolorstyle+xml"/>
  <Override PartName="/ppt/charts/colors1.xml" ContentType="application/vnd.ms-office.chartcolorstyle+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17.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charts/colors14.xml" ContentType="application/vnd.ms-office.chartcolor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style7.xml" ContentType="application/vnd.ms-office.chartstyle+xml"/>
  <Override PartName="/ppt/charts/colors10.xml" ContentType="application/vnd.ms-office.chartcolorstyl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sldIdLst>
    <p:sldId id="284" r:id="rId3"/>
    <p:sldId id="323" r:id="rId4"/>
    <p:sldId id="322" r:id="rId5"/>
    <p:sldId id="289" r:id="rId6"/>
    <p:sldId id="311" r:id="rId7"/>
    <p:sldId id="309" r:id="rId8"/>
    <p:sldId id="310" r:id="rId9"/>
    <p:sldId id="303" r:id="rId10"/>
    <p:sldId id="304" r:id="rId11"/>
    <p:sldId id="305" r:id="rId12"/>
    <p:sldId id="306" r:id="rId13"/>
    <p:sldId id="307" r:id="rId14"/>
    <p:sldId id="308" r:id="rId15"/>
    <p:sldId id="295" r:id="rId16"/>
    <p:sldId id="296" r:id="rId17"/>
    <p:sldId id="297" r:id="rId18"/>
    <p:sldId id="298" r:id="rId19"/>
    <p:sldId id="301" r:id="rId20"/>
    <p:sldId id="300" r:id="rId21"/>
    <p:sldId id="302" r:id="rId22"/>
    <p:sldId id="321" r:id="rId23"/>
    <p:sldId id="324" r:id="rId24"/>
    <p:sldId id="312" r:id="rId25"/>
    <p:sldId id="313" r:id="rId26"/>
    <p:sldId id="314" r:id="rId27"/>
    <p:sldId id="315" r:id="rId28"/>
    <p:sldId id="316" r:id="rId29"/>
    <p:sldId id="330" r:id="rId30"/>
    <p:sldId id="331" r:id="rId31"/>
    <p:sldId id="336" r:id="rId32"/>
    <p:sldId id="337" r:id="rId33"/>
    <p:sldId id="325" r:id="rId34"/>
    <p:sldId id="317" r:id="rId35"/>
    <p:sldId id="319" r:id="rId36"/>
    <p:sldId id="320" r:id="rId37"/>
    <p:sldId id="326" r:id="rId38"/>
    <p:sldId id="328" r:id="rId39"/>
    <p:sldId id="338" r:id="rId40"/>
    <p:sldId id="343" r:id="rId41"/>
    <p:sldId id="339" r:id="rId42"/>
    <p:sldId id="344" r:id="rId43"/>
    <p:sldId id="341" r:id="rId44"/>
    <p:sldId id="342" r:id="rId45"/>
    <p:sldId id="345" r:id="rId46"/>
    <p:sldId id="34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5D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87" autoAdjust="0"/>
    <p:restoredTop sz="94660" autoAdjust="0"/>
  </p:normalViewPr>
  <p:slideViewPr>
    <p:cSldViewPr snapToGrid="0">
      <p:cViewPr varScale="1">
        <p:scale>
          <a:sx n="116" d="100"/>
          <a:sy n="116" d="100"/>
        </p:scale>
        <p:origin x="-31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Office_Excel_Worksheet17.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bar"/>
        <c:grouping val="clustered"/>
        <c:ser>
          <c:idx val="0"/>
          <c:order val="0"/>
          <c:tx>
            <c:strRef>
              <c:f>Sheet1!$B$1</c:f>
              <c:strCache>
                <c:ptCount val="1"/>
                <c:pt idx="0">
                  <c:v>Number</c:v>
                </c:pt>
              </c:strCache>
            </c:strRef>
          </c:tx>
          <c:spPr>
            <a:solidFill>
              <a:schemeClr val="accent1"/>
            </a:solidFill>
            <a:ln>
              <a:noFill/>
            </a:ln>
            <a:effectLst/>
          </c:spPr>
          <c:dPt>
            <c:idx val="11"/>
            <c:spPr>
              <a:solidFill>
                <a:schemeClr val="accent2"/>
              </a:solidFill>
              <a:ln>
                <a:noFill/>
              </a:ln>
              <a:effectLst/>
            </c:spPr>
            <c:extLst xmlns:c16r2="http://schemas.microsoft.com/office/drawing/2015/06/chart">
              <c:ext xmlns:c16="http://schemas.microsoft.com/office/drawing/2014/chart" uri="{C3380CC4-5D6E-409C-BE32-E72D297353CC}">
                <c16:uniqueId val="{00000000-35B6-4052-BE84-32A58FB909C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Austria</c:v>
                </c:pt>
                <c:pt idx="1">
                  <c:v>Belgium</c:v>
                </c:pt>
                <c:pt idx="2">
                  <c:v>Denmark</c:v>
                </c:pt>
                <c:pt idx="3">
                  <c:v>England</c:v>
                </c:pt>
                <c:pt idx="4">
                  <c:v>Finland</c:v>
                </c:pt>
                <c:pt idx="5">
                  <c:v>France</c:v>
                </c:pt>
                <c:pt idx="6">
                  <c:v>Germany</c:v>
                </c:pt>
                <c:pt idx="7">
                  <c:v>Italy</c:v>
                </c:pt>
                <c:pt idx="8">
                  <c:v>Netherlands</c:v>
                </c:pt>
                <c:pt idx="9">
                  <c:v>Norway</c:v>
                </c:pt>
                <c:pt idx="10">
                  <c:v>Portugal</c:v>
                </c:pt>
                <c:pt idx="11">
                  <c:v>Scotland</c:v>
                </c:pt>
                <c:pt idx="12">
                  <c:v>Spain</c:v>
                </c:pt>
                <c:pt idx="13">
                  <c:v>Sweden</c:v>
                </c:pt>
                <c:pt idx="14">
                  <c:v>Switzerland</c:v>
                </c:pt>
                <c:pt idx="15">
                  <c:v>Wales</c:v>
                </c:pt>
              </c:strCache>
            </c:strRef>
          </c:cat>
          <c:val>
            <c:numRef>
              <c:f>Sheet1!$B$2:$B$17</c:f>
              <c:numCache>
                <c:formatCode>General</c:formatCode>
                <c:ptCount val="16"/>
                <c:pt idx="0">
                  <c:v>11</c:v>
                </c:pt>
                <c:pt idx="1">
                  <c:v>80</c:v>
                </c:pt>
                <c:pt idx="2">
                  <c:v>33</c:v>
                </c:pt>
                <c:pt idx="3">
                  <c:v>194</c:v>
                </c:pt>
                <c:pt idx="4">
                  <c:v>10</c:v>
                </c:pt>
                <c:pt idx="5">
                  <c:v>203</c:v>
                </c:pt>
                <c:pt idx="6">
                  <c:v>203</c:v>
                </c:pt>
                <c:pt idx="7">
                  <c:v>13</c:v>
                </c:pt>
                <c:pt idx="8">
                  <c:v>130</c:v>
                </c:pt>
                <c:pt idx="9">
                  <c:v>8</c:v>
                </c:pt>
                <c:pt idx="10">
                  <c:v>3</c:v>
                </c:pt>
                <c:pt idx="11">
                  <c:v>106</c:v>
                </c:pt>
                <c:pt idx="12">
                  <c:v>18</c:v>
                </c:pt>
                <c:pt idx="13">
                  <c:v>126</c:v>
                </c:pt>
                <c:pt idx="14">
                  <c:v>87</c:v>
                </c:pt>
                <c:pt idx="15">
                  <c:v>20</c:v>
                </c:pt>
              </c:numCache>
            </c:numRef>
          </c:val>
          <c:extLst xmlns:c16r2="http://schemas.microsoft.com/office/drawing/2015/06/chart">
            <c:ext xmlns:c16="http://schemas.microsoft.com/office/drawing/2014/chart" uri="{C3380CC4-5D6E-409C-BE32-E72D297353CC}">
              <c16:uniqueId val="{00000000-5B4A-45D9-B039-A23E8649984B}"/>
            </c:ext>
          </c:extLst>
        </c:ser>
        <c:gapWidth val="182"/>
        <c:axId val="141128448"/>
        <c:axId val="141129984"/>
      </c:barChart>
      <c:catAx>
        <c:axId val="14112844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129984"/>
        <c:crosses val="autoZero"/>
        <c:auto val="1"/>
        <c:lblAlgn val="ctr"/>
        <c:lblOffset val="100"/>
      </c:catAx>
      <c:valAx>
        <c:axId val="141129984"/>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12844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GB"/>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Service</a:t>
            </a:r>
            <a:r>
              <a:rPr lang="en-US" baseline="0" dirty="0"/>
              <a:t> Focus</a:t>
            </a:r>
            <a:endParaRPr lang="en-US" dirty="0"/>
          </a:p>
        </c:rich>
      </c:tx>
      <c:spPr>
        <a:noFill/>
        <a:ln>
          <a:noFill/>
        </a:ln>
        <a:effectLst/>
      </c:spPr>
    </c:title>
    <c:plotArea>
      <c:layout/>
      <c:barChart>
        <c:barDir val="col"/>
        <c:grouping val="clustered"/>
        <c:ser>
          <c:idx val="0"/>
          <c:order val="0"/>
          <c:tx>
            <c:strRef>
              <c:f>Sheet1!$B$1</c:f>
              <c:strCache>
                <c:ptCount val="1"/>
                <c:pt idx="0">
                  <c:v>England</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Sheet1!$B$2:$B$9</c:f>
              <c:numCache>
                <c:formatCode>General</c:formatCode>
                <c:ptCount val="8"/>
                <c:pt idx="0">
                  <c:v>6</c:v>
                </c:pt>
                <c:pt idx="1">
                  <c:v>62</c:v>
                </c:pt>
                <c:pt idx="2">
                  <c:v>4</c:v>
                </c:pt>
                <c:pt idx="3">
                  <c:v>37</c:v>
                </c:pt>
                <c:pt idx="4">
                  <c:v>18</c:v>
                </c:pt>
                <c:pt idx="5">
                  <c:v>79</c:v>
                </c:pt>
                <c:pt idx="6">
                  <c:v>40</c:v>
                </c:pt>
              </c:numCache>
            </c:numRef>
          </c:val>
          <c:extLst xmlns:c16r2="http://schemas.microsoft.com/office/drawing/2015/06/chart">
            <c:ext xmlns:c16="http://schemas.microsoft.com/office/drawing/2014/chart" uri="{C3380CC4-5D6E-409C-BE32-E72D297353CC}">
              <c16:uniqueId val="{00000000-2784-46F3-926A-C16C0AC73F32}"/>
            </c:ext>
          </c:extLst>
        </c:ser>
        <c:ser>
          <c:idx val="1"/>
          <c:order val="1"/>
          <c:tx>
            <c:strRef>
              <c:f>Sheet1!$C$1</c:f>
              <c:strCache>
                <c:ptCount val="1"/>
                <c:pt idx="0">
                  <c:v>Scotland</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Sheet1!$C$2:$C$9</c:f>
              <c:numCache>
                <c:formatCode>General</c:formatCode>
                <c:ptCount val="8"/>
                <c:pt idx="0">
                  <c:v>8</c:v>
                </c:pt>
                <c:pt idx="1">
                  <c:v>33</c:v>
                </c:pt>
                <c:pt idx="2">
                  <c:v>6</c:v>
                </c:pt>
                <c:pt idx="3">
                  <c:v>16</c:v>
                </c:pt>
                <c:pt idx="4">
                  <c:v>19</c:v>
                </c:pt>
                <c:pt idx="5">
                  <c:v>31</c:v>
                </c:pt>
                <c:pt idx="6">
                  <c:v>29</c:v>
                </c:pt>
              </c:numCache>
            </c:numRef>
          </c:val>
          <c:extLst xmlns:c16r2="http://schemas.microsoft.com/office/drawing/2015/06/chart">
            <c:ext xmlns:c16="http://schemas.microsoft.com/office/drawing/2014/chart" uri="{C3380CC4-5D6E-409C-BE32-E72D297353CC}">
              <c16:uniqueId val="{00000000-6D67-411A-9EC1-6F6378429688}"/>
            </c:ext>
          </c:extLst>
        </c:ser>
        <c:gapWidth val="219"/>
        <c:overlap val="-27"/>
        <c:axId val="153379968"/>
        <c:axId val="153381504"/>
      </c:barChart>
      <c:catAx>
        <c:axId val="1533799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3381504"/>
        <c:crosses val="autoZero"/>
        <c:auto val="1"/>
        <c:lblAlgn val="ctr"/>
        <c:lblOffset val="100"/>
      </c:catAx>
      <c:valAx>
        <c:axId val="15338150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37996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Service</a:t>
            </a:r>
            <a:r>
              <a:rPr lang="en-US" baseline="0" dirty="0"/>
              <a:t> Focus</a:t>
            </a:r>
            <a:endParaRPr lang="en-US" dirty="0"/>
          </a:p>
        </c:rich>
      </c:tx>
      <c:spPr>
        <a:noFill/>
        <a:ln>
          <a:noFill/>
        </a:ln>
        <a:effectLst/>
      </c:spPr>
    </c:title>
    <c:plotArea>
      <c:layout/>
      <c:barChart>
        <c:barDir val="col"/>
        <c:grouping val="clustered"/>
        <c:ser>
          <c:idx val="0"/>
          <c:order val="0"/>
          <c:tx>
            <c:strRef>
              <c:f>Sheet1!$B$1</c:f>
              <c:strCache>
                <c:ptCount val="1"/>
                <c:pt idx="0">
                  <c:v>France</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Sheet1!$B$2:$B$9</c:f>
              <c:numCache>
                <c:formatCode>General</c:formatCode>
                <c:ptCount val="8"/>
                <c:pt idx="0">
                  <c:v>19</c:v>
                </c:pt>
                <c:pt idx="1">
                  <c:v>23</c:v>
                </c:pt>
                <c:pt idx="2">
                  <c:v>4</c:v>
                </c:pt>
                <c:pt idx="3">
                  <c:v>50</c:v>
                </c:pt>
                <c:pt idx="4">
                  <c:v>14</c:v>
                </c:pt>
                <c:pt idx="5">
                  <c:v>95</c:v>
                </c:pt>
                <c:pt idx="6">
                  <c:v>42</c:v>
                </c:pt>
              </c:numCache>
            </c:numRef>
          </c:val>
          <c:extLst xmlns:c16r2="http://schemas.microsoft.com/office/drawing/2015/06/chart">
            <c:ext xmlns:c16="http://schemas.microsoft.com/office/drawing/2014/chart" uri="{C3380CC4-5D6E-409C-BE32-E72D297353CC}">
              <c16:uniqueId val="{00000000-2784-46F3-926A-C16C0AC73F32}"/>
            </c:ext>
          </c:extLst>
        </c:ser>
        <c:ser>
          <c:idx val="1"/>
          <c:order val="1"/>
          <c:tx>
            <c:strRef>
              <c:f>Sheet1!$C$1</c:f>
              <c:strCache>
                <c:ptCount val="1"/>
                <c:pt idx="0">
                  <c:v>Scotland</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Sheet1!$C$2:$C$9</c:f>
              <c:numCache>
                <c:formatCode>General</c:formatCode>
                <c:ptCount val="8"/>
                <c:pt idx="0">
                  <c:v>8</c:v>
                </c:pt>
                <c:pt idx="1">
                  <c:v>33</c:v>
                </c:pt>
                <c:pt idx="2">
                  <c:v>6</c:v>
                </c:pt>
                <c:pt idx="3">
                  <c:v>16</c:v>
                </c:pt>
                <c:pt idx="4">
                  <c:v>19</c:v>
                </c:pt>
                <c:pt idx="5">
                  <c:v>31</c:v>
                </c:pt>
                <c:pt idx="6">
                  <c:v>29</c:v>
                </c:pt>
              </c:numCache>
            </c:numRef>
          </c:val>
          <c:extLst xmlns:c16r2="http://schemas.microsoft.com/office/drawing/2015/06/chart">
            <c:ext xmlns:c16="http://schemas.microsoft.com/office/drawing/2014/chart" uri="{C3380CC4-5D6E-409C-BE32-E72D297353CC}">
              <c16:uniqueId val="{00000000-AFBE-40D0-8A87-7570F34BA1AB}"/>
            </c:ext>
          </c:extLst>
        </c:ser>
        <c:gapWidth val="219"/>
        <c:overlap val="-27"/>
        <c:axId val="153511040"/>
        <c:axId val="153512576"/>
      </c:barChart>
      <c:catAx>
        <c:axId val="1535110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3512576"/>
        <c:crosses val="autoZero"/>
        <c:auto val="1"/>
        <c:lblAlgn val="ctr"/>
        <c:lblOffset val="100"/>
      </c:catAx>
      <c:valAx>
        <c:axId val="15351257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51104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GB"/>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Service</a:t>
            </a:r>
            <a:r>
              <a:rPr lang="en-US" baseline="0" dirty="0"/>
              <a:t> Focus</a:t>
            </a:r>
            <a:endParaRPr lang="en-US" dirty="0"/>
          </a:p>
        </c:rich>
      </c:tx>
      <c:spPr>
        <a:noFill/>
        <a:ln>
          <a:noFill/>
        </a:ln>
        <a:effectLst/>
      </c:spPr>
    </c:title>
    <c:plotArea>
      <c:layout/>
      <c:barChart>
        <c:barDir val="col"/>
        <c:grouping val="clustered"/>
        <c:ser>
          <c:idx val="0"/>
          <c:order val="0"/>
          <c:tx>
            <c:strRef>
              <c:f>Sheet1!$B$1</c:f>
              <c:strCache>
                <c:ptCount val="1"/>
                <c:pt idx="0">
                  <c:v>Germany</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Sheet1!$B$2:$B$9</c:f>
              <c:numCache>
                <c:formatCode>General</c:formatCode>
                <c:ptCount val="8"/>
                <c:pt idx="0">
                  <c:v>10</c:v>
                </c:pt>
                <c:pt idx="1">
                  <c:v>40</c:v>
                </c:pt>
                <c:pt idx="2">
                  <c:v>10</c:v>
                </c:pt>
                <c:pt idx="3">
                  <c:v>49</c:v>
                </c:pt>
                <c:pt idx="4">
                  <c:v>18</c:v>
                </c:pt>
                <c:pt idx="5">
                  <c:v>54</c:v>
                </c:pt>
                <c:pt idx="6">
                  <c:v>48</c:v>
                </c:pt>
              </c:numCache>
            </c:numRef>
          </c:val>
          <c:extLst xmlns:c16r2="http://schemas.microsoft.com/office/drawing/2015/06/chart">
            <c:ext xmlns:c16="http://schemas.microsoft.com/office/drawing/2014/chart" uri="{C3380CC4-5D6E-409C-BE32-E72D297353CC}">
              <c16:uniqueId val="{00000000-2784-46F3-926A-C16C0AC73F32}"/>
            </c:ext>
          </c:extLst>
        </c:ser>
        <c:ser>
          <c:idx val="1"/>
          <c:order val="1"/>
          <c:tx>
            <c:strRef>
              <c:f>Sheet1!$C$1</c:f>
              <c:strCache>
                <c:ptCount val="1"/>
                <c:pt idx="0">
                  <c:v>Scotland</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Sheet1!$C$2:$C$9</c:f>
              <c:numCache>
                <c:formatCode>General</c:formatCode>
                <c:ptCount val="8"/>
                <c:pt idx="0">
                  <c:v>8</c:v>
                </c:pt>
                <c:pt idx="1">
                  <c:v>33</c:v>
                </c:pt>
                <c:pt idx="2">
                  <c:v>6</c:v>
                </c:pt>
                <c:pt idx="3">
                  <c:v>16</c:v>
                </c:pt>
                <c:pt idx="4">
                  <c:v>19</c:v>
                </c:pt>
                <c:pt idx="5">
                  <c:v>31</c:v>
                </c:pt>
                <c:pt idx="6">
                  <c:v>29</c:v>
                </c:pt>
              </c:numCache>
            </c:numRef>
          </c:val>
          <c:extLst xmlns:c16r2="http://schemas.microsoft.com/office/drawing/2015/06/chart">
            <c:ext xmlns:c16="http://schemas.microsoft.com/office/drawing/2014/chart" uri="{C3380CC4-5D6E-409C-BE32-E72D297353CC}">
              <c16:uniqueId val="{00000000-8A36-49D2-B00E-0C78AF4E328C}"/>
            </c:ext>
          </c:extLst>
        </c:ser>
        <c:gapWidth val="219"/>
        <c:overlap val="-27"/>
        <c:axId val="153560192"/>
        <c:axId val="153561728"/>
      </c:barChart>
      <c:catAx>
        <c:axId val="1535601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3561728"/>
        <c:crosses val="autoZero"/>
        <c:auto val="1"/>
        <c:lblAlgn val="ctr"/>
        <c:lblOffset val="100"/>
      </c:catAx>
      <c:valAx>
        <c:axId val="15356172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56019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GB"/>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Service</a:t>
            </a:r>
            <a:r>
              <a:rPr lang="en-US" baseline="0" dirty="0"/>
              <a:t> Focus</a:t>
            </a:r>
            <a:endParaRPr lang="en-US" dirty="0"/>
          </a:p>
        </c:rich>
      </c:tx>
      <c:spPr>
        <a:noFill/>
        <a:ln>
          <a:noFill/>
        </a:ln>
        <a:effectLst/>
      </c:spPr>
    </c:title>
    <c:plotArea>
      <c:layout/>
      <c:barChart>
        <c:barDir val="col"/>
        <c:grouping val="clustered"/>
        <c:ser>
          <c:idx val="0"/>
          <c:order val="0"/>
          <c:tx>
            <c:strRef>
              <c:f>Sheet1!$B$1</c:f>
              <c:strCache>
                <c:ptCount val="1"/>
                <c:pt idx="0">
                  <c:v>Number</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Sheet1!$B$2:$B$8</c:f>
              <c:numCache>
                <c:formatCode>General</c:formatCode>
                <c:ptCount val="7"/>
                <c:pt idx="0">
                  <c:v>3</c:v>
                </c:pt>
                <c:pt idx="1">
                  <c:v>5</c:v>
                </c:pt>
                <c:pt idx="2">
                  <c:v>1</c:v>
                </c:pt>
                <c:pt idx="3">
                  <c:v>13</c:v>
                </c:pt>
                <c:pt idx="4">
                  <c:v>3</c:v>
                </c:pt>
                <c:pt idx="5">
                  <c:v>7</c:v>
                </c:pt>
                <c:pt idx="6">
                  <c:v>4</c:v>
                </c:pt>
              </c:numCache>
            </c:numRef>
          </c:val>
          <c:extLst xmlns:c16r2="http://schemas.microsoft.com/office/drawing/2015/06/chart">
            <c:ext xmlns:c16="http://schemas.microsoft.com/office/drawing/2014/chart" uri="{C3380CC4-5D6E-409C-BE32-E72D297353CC}">
              <c16:uniqueId val="{00000000-2784-46F3-926A-C16C0AC73F32}"/>
            </c:ext>
          </c:extLst>
        </c:ser>
        <c:ser>
          <c:idx val="1"/>
          <c:order val="1"/>
          <c:tx>
            <c:strRef>
              <c:f>Sheet1!$C$1</c:f>
              <c:strCache>
                <c:ptCount val="1"/>
                <c:pt idx="0">
                  <c:v>Scotland</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Sheet1!$C$2:$C$8</c:f>
              <c:numCache>
                <c:formatCode>General</c:formatCode>
                <c:ptCount val="7"/>
                <c:pt idx="0">
                  <c:v>8</c:v>
                </c:pt>
                <c:pt idx="1">
                  <c:v>33</c:v>
                </c:pt>
                <c:pt idx="2">
                  <c:v>6</c:v>
                </c:pt>
                <c:pt idx="3">
                  <c:v>16</c:v>
                </c:pt>
                <c:pt idx="4">
                  <c:v>19</c:v>
                </c:pt>
                <c:pt idx="5">
                  <c:v>31</c:v>
                </c:pt>
                <c:pt idx="6">
                  <c:v>29</c:v>
                </c:pt>
              </c:numCache>
            </c:numRef>
          </c:val>
          <c:extLst xmlns:c16r2="http://schemas.microsoft.com/office/drawing/2015/06/chart">
            <c:ext xmlns:c16="http://schemas.microsoft.com/office/drawing/2014/chart" uri="{C3380CC4-5D6E-409C-BE32-E72D297353CC}">
              <c16:uniqueId val="{00000000-B1F0-44C8-AC29-C50022DDA437}"/>
            </c:ext>
          </c:extLst>
        </c:ser>
        <c:gapWidth val="219"/>
        <c:overlap val="-27"/>
        <c:axId val="153695360"/>
        <c:axId val="153696896"/>
      </c:barChart>
      <c:catAx>
        <c:axId val="1536953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3696896"/>
        <c:crosses val="autoZero"/>
        <c:auto val="1"/>
        <c:lblAlgn val="ctr"/>
        <c:lblOffset val="100"/>
      </c:catAx>
      <c:valAx>
        <c:axId val="15369689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69536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Service</a:t>
            </a:r>
            <a:r>
              <a:rPr lang="en-US" baseline="0" dirty="0"/>
              <a:t> Focus</a:t>
            </a:r>
            <a:endParaRPr lang="en-US" dirty="0"/>
          </a:p>
        </c:rich>
      </c:tx>
      <c:spPr>
        <a:noFill/>
        <a:ln>
          <a:noFill/>
        </a:ln>
        <a:effectLst/>
      </c:spPr>
    </c:title>
    <c:plotArea>
      <c:layout/>
      <c:barChart>
        <c:barDir val="col"/>
        <c:grouping val="clustered"/>
        <c:ser>
          <c:idx val="0"/>
          <c:order val="0"/>
          <c:tx>
            <c:strRef>
              <c:f>Sheet1!$B$1</c:f>
              <c:strCache>
                <c:ptCount val="1"/>
                <c:pt idx="0">
                  <c:v>Netherlands</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Sheet1!$B$2:$B$9</c:f>
              <c:numCache>
                <c:formatCode>General</c:formatCode>
                <c:ptCount val="8"/>
                <c:pt idx="0">
                  <c:v>9</c:v>
                </c:pt>
                <c:pt idx="1">
                  <c:v>25</c:v>
                </c:pt>
                <c:pt idx="2">
                  <c:v>3</c:v>
                </c:pt>
                <c:pt idx="3">
                  <c:v>26</c:v>
                </c:pt>
                <c:pt idx="4">
                  <c:v>10</c:v>
                </c:pt>
                <c:pt idx="5">
                  <c:v>48</c:v>
                </c:pt>
                <c:pt idx="6">
                  <c:v>24</c:v>
                </c:pt>
              </c:numCache>
            </c:numRef>
          </c:val>
          <c:extLst xmlns:c16r2="http://schemas.microsoft.com/office/drawing/2015/06/chart">
            <c:ext xmlns:c16="http://schemas.microsoft.com/office/drawing/2014/chart" uri="{C3380CC4-5D6E-409C-BE32-E72D297353CC}">
              <c16:uniqueId val="{00000000-2784-46F3-926A-C16C0AC73F32}"/>
            </c:ext>
          </c:extLst>
        </c:ser>
        <c:ser>
          <c:idx val="1"/>
          <c:order val="1"/>
          <c:tx>
            <c:strRef>
              <c:f>Sheet1!$C$1</c:f>
              <c:strCache>
                <c:ptCount val="1"/>
                <c:pt idx="0">
                  <c:v>Scotland</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Sheet1!$C$2:$C$9</c:f>
              <c:numCache>
                <c:formatCode>General</c:formatCode>
                <c:ptCount val="8"/>
                <c:pt idx="0">
                  <c:v>8</c:v>
                </c:pt>
                <c:pt idx="1">
                  <c:v>33</c:v>
                </c:pt>
                <c:pt idx="2">
                  <c:v>6</c:v>
                </c:pt>
                <c:pt idx="3">
                  <c:v>16</c:v>
                </c:pt>
                <c:pt idx="4">
                  <c:v>19</c:v>
                </c:pt>
                <c:pt idx="5">
                  <c:v>31</c:v>
                </c:pt>
                <c:pt idx="6">
                  <c:v>29</c:v>
                </c:pt>
              </c:numCache>
            </c:numRef>
          </c:val>
          <c:extLst xmlns:c16r2="http://schemas.microsoft.com/office/drawing/2015/06/chart">
            <c:ext xmlns:c16="http://schemas.microsoft.com/office/drawing/2014/chart" uri="{C3380CC4-5D6E-409C-BE32-E72D297353CC}">
              <c16:uniqueId val="{00000000-EDF5-49B6-ABC5-3FEFC7D865E7}"/>
            </c:ext>
          </c:extLst>
        </c:ser>
        <c:gapWidth val="219"/>
        <c:overlap val="-27"/>
        <c:axId val="153674496"/>
        <c:axId val="153676032"/>
      </c:barChart>
      <c:catAx>
        <c:axId val="1536744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3676032"/>
        <c:crosses val="autoZero"/>
        <c:auto val="1"/>
        <c:lblAlgn val="ctr"/>
        <c:lblOffset val="100"/>
      </c:catAx>
      <c:valAx>
        <c:axId val="15367603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67449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Service</a:t>
            </a:r>
            <a:r>
              <a:rPr lang="en-US" baseline="0" dirty="0"/>
              <a:t> Focus</a:t>
            </a:r>
            <a:endParaRPr lang="en-US" dirty="0"/>
          </a:p>
        </c:rich>
      </c:tx>
      <c:spPr>
        <a:noFill/>
        <a:ln>
          <a:noFill/>
        </a:ln>
        <a:effectLst/>
      </c:spPr>
    </c:title>
    <c:plotArea>
      <c:layout/>
      <c:barChart>
        <c:barDir val="col"/>
        <c:grouping val="clustered"/>
        <c:ser>
          <c:idx val="0"/>
          <c:order val="0"/>
          <c:tx>
            <c:strRef>
              <c:f>Sheet1!$B$1</c:f>
              <c:strCache>
                <c:ptCount val="1"/>
                <c:pt idx="0">
                  <c:v>Wales</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Sheet1!$B$2:$B$9</c:f>
              <c:numCache>
                <c:formatCode>General</c:formatCode>
                <c:ptCount val="8"/>
                <c:pt idx="0">
                  <c:v>0</c:v>
                </c:pt>
                <c:pt idx="1">
                  <c:v>2</c:v>
                </c:pt>
                <c:pt idx="2">
                  <c:v>2</c:v>
                </c:pt>
                <c:pt idx="3">
                  <c:v>8</c:v>
                </c:pt>
                <c:pt idx="4">
                  <c:v>3</c:v>
                </c:pt>
                <c:pt idx="5">
                  <c:v>7</c:v>
                </c:pt>
                <c:pt idx="6">
                  <c:v>2</c:v>
                </c:pt>
              </c:numCache>
            </c:numRef>
          </c:val>
          <c:extLst xmlns:c16r2="http://schemas.microsoft.com/office/drawing/2015/06/chart">
            <c:ext xmlns:c16="http://schemas.microsoft.com/office/drawing/2014/chart" uri="{C3380CC4-5D6E-409C-BE32-E72D297353CC}">
              <c16:uniqueId val="{00000000-2784-46F3-926A-C16C0AC73F32}"/>
            </c:ext>
          </c:extLst>
        </c:ser>
        <c:ser>
          <c:idx val="1"/>
          <c:order val="1"/>
          <c:tx>
            <c:strRef>
              <c:f>Sheet1!$C$1</c:f>
              <c:strCache>
                <c:ptCount val="1"/>
                <c:pt idx="0">
                  <c:v>Scotland</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Sheet1!$C$2:$C$9</c:f>
              <c:numCache>
                <c:formatCode>General</c:formatCode>
                <c:ptCount val="8"/>
                <c:pt idx="0">
                  <c:v>8</c:v>
                </c:pt>
                <c:pt idx="1">
                  <c:v>33</c:v>
                </c:pt>
                <c:pt idx="2">
                  <c:v>6</c:v>
                </c:pt>
                <c:pt idx="3">
                  <c:v>16</c:v>
                </c:pt>
                <c:pt idx="4">
                  <c:v>19</c:v>
                </c:pt>
                <c:pt idx="5">
                  <c:v>31</c:v>
                </c:pt>
                <c:pt idx="6">
                  <c:v>29</c:v>
                </c:pt>
              </c:numCache>
            </c:numRef>
          </c:val>
          <c:extLst xmlns:c16r2="http://schemas.microsoft.com/office/drawing/2015/06/chart">
            <c:ext xmlns:c16="http://schemas.microsoft.com/office/drawing/2014/chart" uri="{C3380CC4-5D6E-409C-BE32-E72D297353CC}">
              <c16:uniqueId val="{00000000-8D69-4E65-8E75-3B9B1C2D0E22}"/>
            </c:ext>
          </c:extLst>
        </c:ser>
        <c:gapWidth val="219"/>
        <c:overlap val="-27"/>
        <c:axId val="153813760"/>
        <c:axId val="153815296"/>
      </c:barChart>
      <c:catAx>
        <c:axId val="1538137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3815296"/>
        <c:crosses val="autoZero"/>
        <c:auto val="1"/>
        <c:lblAlgn val="ctr"/>
        <c:lblOffset val="100"/>
      </c:catAx>
      <c:valAx>
        <c:axId val="15381529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81376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GB"/>
  <c:chart>
    <c:autoTitleDeleted val="1"/>
    <c:plotArea>
      <c:layout/>
      <c:pieChart>
        <c:varyColors val="1"/>
        <c:ser>
          <c:idx val="0"/>
          <c:order val="0"/>
          <c:tx>
            <c:strRef>
              <c:f>Sheet1!$B$1</c:f>
              <c:strCache>
                <c:ptCount val="1"/>
                <c:pt idx="0">
                  <c:v>Share</c:v>
                </c:pt>
              </c:strCache>
            </c:strRef>
          </c:tx>
          <c:dPt>
            <c:idx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1617-4DC3-9CD8-14DE7F10ACBC}"/>
              </c:ext>
            </c:extLst>
          </c:dPt>
          <c:dPt>
            <c:idx val="1"/>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1617-4DC3-9CD8-14DE7F10ACBC}"/>
              </c:ext>
            </c:extLst>
          </c:dPt>
          <c:dPt>
            <c:idx val="2"/>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1617-4DC3-9CD8-14DE7F10ACBC}"/>
              </c:ext>
            </c:extLst>
          </c:dPt>
          <c:dPt>
            <c:idx val="3"/>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6-1617-4DC3-9CD8-14DE7F10ACBC}"/>
              </c:ext>
            </c:extLst>
          </c:dPt>
          <c:dPt>
            <c:idx val="4"/>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1617-4DC3-9CD8-14DE7F10ACBC}"/>
              </c:ext>
            </c:extLst>
          </c:dPt>
          <c:dPt>
            <c:idx val="5"/>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8-1617-4DC3-9CD8-14DE7F10ACBC}"/>
              </c:ext>
            </c:extLst>
          </c:dPt>
          <c:dPt>
            <c:idx val="6"/>
            <c:spPr>
              <a:solidFill>
                <a:schemeClr val="accent1">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1617-4DC3-9CD8-14DE7F10ACBC}"/>
              </c:ext>
            </c:extLst>
          </c:dPt>
          <c:dPt>
            <c:idx val="7"/>
            <c:spPr>
              <a:solidFill>
                <a:schemeClr val="accent2">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A-1617-4DC3-9CD8-14DE7F10ACBC}"/>
              </c:ext>
            </c:extLst>
          </c:dPt>
          <c:dPt>
            <c:idx val="8"/>
            <c:spPr>
              <a:solidFill>
                <a:schemeClr val="accent3">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1617-4DC3-9CD8-14DE7F10ACBC}"/>
              </c:ext>
            </c:extLst>
          </c:dPt>
          <c:dPt>
            <c:idx val="9"/>
            <c:spPr>
              <a:solidFill>
                <a:schemeClr val="accent4">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1617-4DC3-9CD8-14DE7F10ACBC}"/>
              </c:ext>
            </c:extLst>
          </c:dPt>
          <c:dPt>
            <c:idx val="10"/>
            <c:spPr>
              <a:solidFill>
                <a:schemeClr val="accent5">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1617-4DC3-9CD8-14DE7F10ACBC}"/>
              </c:ext>
            </c:extLst>
          </c:dPt>
          <c:dLbls>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mn-lt"/>
                      <a:ea typeface="+mn-ea"/>
                      <a:cs typeface="+mn-cs"/>
                    </a:defRPr>
                  </a:pPr>
                  <a:endParaRPr lang="en-US"/>
                </a:p>
              </c:txPr>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solidFill>
                      <a:latin typeface="+mn-lt"/>
                      <a:ea typeface="+mn-ea"/>
                      <a:cs typeface="+mn-cs"/>
                    </a:defRPr>
                  </a:pPr>
                  <a:endParaRPr lang="en-US"/>
                </a:p>
              </c:txPr>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solidFill>
                      <a:latin typeface="+mn-lt"/>
                      <a:ea typeface="+mn-ea"/>
                      <a:cs typeface="+mn-cs"/>
                    </a:defRPr>
                  </a:pPr>
                  <a:endParaRPr lang="en-US"/>
                </a:p>
              </c:txPr>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solidFill>
                      <a:latin typeface="+mn-lt"/>
                      <a:ea typeface="+mn-ea"/>
                      <a:cs typeface="+mn-cs"/>
                    </a:defRPr>
                  </a:pPr>
                  <a:endParaRPr lang="en-US"/>
                </a:p>
              </c:txPr>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mn-lt"/>
                      <a:ea typeface="+mn-ea"/>
                      <a:cs typeface="+mn-cs"/>
                    </a:defRPr>
                  </a:pPr>
                  <a:endParaRPr lang="en-US"/>
                </a:p>
              </c:txPr>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60000"/>
                        </a:schemeClr>
                      </a:solidFill>
                      <a:latin typeface="+mn-lt"/>
                      <a:ea typeface="+mn-ea"/>
                      <a:cs typeface="+mn-cs"/>
                    </a:defRPr>
                  </a:pPr>
                  <a:endParaRPr lang="en-US"/>
                </a:p>
              </c:txPr>
            </c:dLbl>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lumMod val="60000"/>
                        </a:schemeClr>
                      </a:solidFill>
                      <a:latin typeface="+mn-lt"/>
                      <a:ea typeface="+mn-ea"/>
                      <a:cs typeface="+mn-cs"/>
                    </a:defRPr>
                  </a:pPr>
                  <a:endParaRPr lang="en-US"/>
                </a:p>
              </c:txPr>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lumMod val="60000"/>
                        </a:schemeClr>
                      </a:solidFill>
                      <a:latin typeface="+mn-lt"/>
                      <a:ea typeface="+mn-ea"/>
                      <a:cs typeface="+mn-cs"/>
                    </a:defRPr>
                  </a:pPr>
                  <a:endParaRPr lang="en-US"/>
                </a:p>
              </c:txPr>
            </c:dLbl>
            <c:dLbl>
              <c:idx val="9"/>
              <c:layout>
                <c:manualLayout>
                  <c:x val="2.6562499999999985E-2"/>
                  <c:y val="-1.3999753075802591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lumMod val="60000"/>
                        </a:schemeClr>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617-4DC3-9CD8-14DE7F10ACBC}"/>
                </c:ext>
              </c:extLst>
            </c:dLbl>
            <c:dLbl>
              <c:idx val="10"/>
              <c:layout>
                <c:manualLayout>
                  <c:x val="4.8437561515748045E-2"/>
                  <c:y val="9.2273616370963565E-8"/>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lumMod val="60000"/>
                        </a:schemeClr>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15:layout>
                    <c:manualLayout>
                      <c:w val="0.10274999999999998"/>
                      <c:h val="8.3132807386023161E-2"/>
                    </c:manualLayout>
                  </c15:layout>
                </c:ext>
                <c:ext xmlns:c16="http://schemas.microsoft.com/office/drawing/2014/chart" uri="{C3380CC4-5D6E-409C-BE32-E72D297353CC}">
                  <c16:uniqueId val="{00000001-1617-4DC3-9CD8-14DE7F10ACB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CatName val="1"/>
            <c:showPercent val="1"/>
            <c:extLst xmlns:c16r2="http://schemas.microsoft.com/office/drawing/2015/06/chart">
              <c:ext xmlns:c15="http://schemas.microsoft.com/office/drawing/2012/chart" uri="{CE6537A1-D6FC-4f65-9D91-7224C49458BB}"/>
            </c:extLst>
          </c:dLbls>
          <c:cat>
            <c:strRef>
              <c:f>Sheet1!$A$2:$A$12</c:f>
              <c:strCache>
                <c:ptCount val="11"/>
                <c:pt idx="0">
                  <c:v>BioReliance (BRL)</c:v>
                </c:pt>
                <c:pt idx="1">
                  <c:v>Sartorius Stedim BioOutsource Ltd</c:v>
                </c:pt>
                <c:pt idx="2">
                  <c:v>SGS United Kingdom Ltd</c:v>
                </c:pt>
                <c:pt idx="3">
                  <c:v>Charles River Laboratories Edinburgh</c:v>
                </c:pt>
                <c:pt idx="4">
                  <c:v>Charles River Biopharmaceutical Services GmbH</c:v>
                </c:pt>
                <c:pt idx="5">
                  <c:v>Covance</c:v>
                </c:pt>
                <c:pt idx="6">
                  <c:v>ViruSure</c:v>
                </c:pt>
                <c:pt idx="7">
                  <c:v>Eurofins/Sinensis</c:v>
                </c:pt>
                <c:pt idx="8">
                  <c:v>Clean Cells</c:v>
                </c:pt>
                <c:pt idx="9">
                  <c:v>TexCell</c:v>
                </c:pt>
                <c:pt idx="10">
                  <c:v>Vironova</c:v>
                </c:pt>
              </c:strCache>
            </c:strRef>
          </c:cat>
          <c:val>
            <c:numRef>
              <c:f>Sheet1!$B$2:$B$12</c:f>
              <c:numCache>
                <c:formatCode>0%</c:formatCode>
                <c:ptCount val="11"/>
                <c:pt idx="0">
                  <c:v>0.32619359052206182</c:v>
                </c:pt>
                <c:pt idx="1">
                  <c:v>6.6535372865512157E-2</c:v>
                </c:pt>
                <c:pt idx="2">
                  <c:v>4.7960706417032289E-2</c:v>
                </c:pt>
                <c:pt idx="3">
                  <c:v>0.11620353005893175</c:v>
                </c:pt>
                <c:pt idx="4">
                  <c:v>0.24220666968692336</c:v>
                </c:pt>
                <c:pt idx="5">
                  <c:v>6.7473663971414327E-2</c:v>
                </c:pt>
                <c:pt idx="6">
                  <c:v>4.1625420782170089E-2</c:v>
                </c:pt>
                <c:pt idx="7">
                  <c:v>7.7305061851757992E-2</c:v>
                </c:pt>
                <c:pt idx="8">
                  <c:v>1.4682822763866664E-2</c:v>
                </c:pt>
                <c:pt idx="9">
                  <c:v>3.3527733906726934E-2</c:v>
                </c:pt>
                <c:pt idx="10">
                  <c:v>2.4387184861657338E-2</c:v>
                </c:pt>
              </c:numCache>
            </c:numRef>
          </c:val>
          <c:extLst xmlns:c16r2="http://schemas.microsoft.com/office/drawing/2015/06/chart">
            <c:ext xmlns:c16="http://schemas.microsoft.com/office/drawing/2014/chart" uri="{C3380CC4-5D6E-409C-BE32-E72D297353CC}">
              <c16:uniqueId val="{00000000-1617-4DC3-9CD8-14DE7F10ACBC}"/>
            </c:ext>
          </c:extLst>
        </c:ser>
        <c:dLbls>
          <c:showPercent val="1"/>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clustered"/>
        <c:ser>
          <c:idx val="0"/>
          <c:order val="0"/>
          <c:tx>
            <c:strRef>
              <c:f>Sheet1!$B$1</c:f>
              <c:strCache>
                <c:ptCount val="1"/>
                <c:pt idx="0">
                  <c:v>Share</c:v>
                </c:pt>
              </c:strCache>
            </c:strRef>
          </c:tx>
          <c:spPr>
            <a:solidFill>
              <a:schemeClr val="accent1"/>
            </a:solidFill>
            <a:ln>
              <a:noFill/>
            </a:ln>
            <a:effectLst/>
          </c:spPr>
          <c:dPt>
            <c:idx val="3"/>
            <c:spPr>
              <a:solidFill>
                <a:schemeClr val="accent2"/>
              </a:solidFill>
              <a:ln>
                <a:noFill/>
              </a:ln>
              <a:effectLst/>
            </c:spPr>
            <c:extLst xmlns:c16r2="http://schemas.microsoft.com/office/drawing/2015/06/chart">
              <c:ext xmlns:c16="http://schemas.microsoft.com/office/drawing/2014/chart" uri="{C3380CC4-5D6E-409C-BE32-E72D297353CC}">
                <c16:uniqueId val="{00000005-57C6-47AB-9379-56B9B2B0464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Austria (GE)</c:v>
                </c:pt>
                <c:pt idx="1">
                  <c:v>Belgium (Lonza)</c:v>
                </c:pt>
                <c:pt idx="2">
                  <c:v>England (BD)</c:v>
                </c:pt>
                <c:pt idx="3">
                  <c:v>Scotland (TFS/Merck)</c:v>
                </c:pt>
              </c:strCache>
            </c:strRef>
          </c:cat>
          <c:val>
            <c:numRef>
              <c:f>Sheet1!$B$2:$B$5</c:f>
              <c:numCache>
                <c:formatCode>0.00%</c:formatCode>
                <c:ptCount val="4"/>
                <c:pt idx="0">
                  <c:v>7.5000000000000011E-2</c:v>
                </c:pt>
                <c:pt idx="1">
                  <c:v>7.5000000000000011E-2</c:v>
                </c:pt>
                <c:pt idx="2" formatCode="0%">
                  <c:v>0.15000000000000005</c:v>
                </c:pt>
                <c:pt idx="3" formatCode="0%">
                  <c:v>0.70000000000000018</c:v>
                </c:pt>
              </c:numCache>
            </c:numRef>
          </c:val>
          <c:extLst xmlns:c16r2="http://schemas.microsoft.com/office/drawing/2015/06/chart">
            <c:ext xmlns:c16="http://schemas.microsoft.com/office/drawing/2014/chart" uri="{C3380CC4-5D6E-409C-BE32-E72D297353CC}">
              <c16:uniqueId val="{00000000-57C6-47AB-9379-56B9B2B04642}"/>
            </c:ext>
          </c:extLst>
        </c:ser>
        <c:gapWidth val="219"/>
        <c:overlap val="-27"/>
        <c:axId val="153224320"/>
        <c:axId val="153225856"/>
      </c:barChart>
      <c:catAx>
        <c:axId val="1532243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225856"/>
        <c:crosses val="autoZero"/>
        <c:auto val="1"/>
        <c:lblAlgn val="ctr"/>
        <c:lblOffset val="100"/>
      </c:catAx>
      <c:valAx>
        <c:axId val="153225856"/>
        <c:scaling>
          <c:orientation val="minMax"/>
        </c:scaling>
        <c:axPos val="l"/>
        <c:majorGridlines>
          <c:spPr>
            <a:ln w="9525" cap="flat" cmpd="sng" algn="ctr">
              <a:solidFill>
                <a:schemeClr val="tx1">
                  <a:lumMod val="15000"/>
                  <a:lumOff val="85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22432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Service</a:t>
            </a:r>
            <a:r>
              <a:rPr lang="en-US" baseline="0" dirty="0"/>
              <a:t> Focus versus Scotland</a:t>
            </a:r>
            <a:endParaRPr lang="en-US" dirty="0"/>
          </a:p>
        </c:rich>
      </c:tx>
      <c:layout/>
      <c:spPr>
        <a:noFill/>
        <a:ln>
          <a:noFill/>
        </a:ln>
        <a:effectLst/>
      </c:spPr>
    </c:title>
    <c:plotArea>
      <c:layout>
        <c:manualLayout>
          <c:layoutTarget val="inner"/>
          <c:xMode val="edge"/>
          <c:yMode val="edge"/>
          <c:x val="8.937420908323962E-2"/>
          <c:y val="0.128459062640463"/>
          <c:w val="0.89946507663104613"/>
          <c:h val="0.49722771668603283"/>
        </c:manualLayout>
      </c:layout>
      <c:barChart>
        <c:barDir val="col"/>
        <c:grouping val="clustered"/>
        <c:ser>
          <c:idx val="0"/>
          <c:order val="0"/>
          <c:tx>
            <c:strRef>
              <c:f>Sheet1!$B$1</c:f>
              <c:strCache>
                <c:ptCount val="1"/>
                <c:pt idx="0">
                  <c:v>Europe</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Sheet1!$B$2:$B$9</c:f>
              <c:numCache>
                <c:formatCode>General</c:formatCode>
                <c:ptCount val="8"/>
                <c:pt idx="0">
                  <c:v>63</c:v>
                </c:pt>
                <c:pt idx="1">
                  <c:v>254</c:v>
                </c:pt>
                <c:pt idx="2">
                  <c:v>50</c:v>
                </c:pt>
                <c:pt idx="3">
                  <c:v>263</c:v>
                </c:pt>
                <c:pt idx="4">
                  <c:v>88</c:v>
                </c:pt>
                <c:pt idx="5">
                  <c:v>376</c:v>
                </c:pt>
                <c:pt idx="6">
                  <c:v>246</c:v>
                </c:pt>
              </c:numCache>
            </c:numRef>
          </c:val>
          <c:extLst xmlns:c16r2="http://schemas.microsoft.com/office/drawing/2015/06/chart">
            <c:ext xmlns:c16="http://schemas.microsoft.com/office/drawing/2014/chart" uri="{C3380CC4-5D6E-409C-BE32-E72D297353CC}">
              <c16:uniqueId val="{00000000-303D-4974-A9F9-A44D93B5BE5C}"/>
            </c:ext>
          </c:extLst>
        </c:ser>
        <c:ser>
          <c:idx val="1"/>
          <c:order val="1"/>
          <c:tx>
            <c:strRef>
              <c:f>Sheet1!$C$1</c:f>
              <c:strCache>
                <c:ptCount val="1"/>
                <c:pt idx="0">
                  <c:v>Scotland</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Sheet1!$C$2:$C$9</c:f>
              <c:numCache>
                <c:formatCode>General</c:formatCode>
                <c:ptCount val="8"/>
                <c:pt idx="0">
                  <c:v>8</c:v>
                </c:pt>
                <c:pt idx="1">
                  <c:v>33</c:v>
                </c:pt>
                <c:pt idx="2">
                  <c:v>6</c:v>
                </c:pt>
                <c:pt idx="3">
                  <c:v>16</c:v>
                </c:pt>
                <c:pt idx="4">
                  <c:v>19</c:v>
                </c:pt>
                <c:pt idx="5">
                  <c:v>31</c:v>
                </c:pt>
                <c:pt idx="6">
                  <c:v>29</c:v>
                </c:pt>
              </c:numCache>
            </c:numRef>
          </c:val>
          <c:extLst xmlns:c16r2="http://schemas.microsoft.com/office/drawing/2015/06/chart">
            <c:ext xmlns:c16="http://schemas.microsoft.com/office/drawing/2014/chart" uri="{C3380CC4-5D6E-409C-BE32-E72D297353CC}">
              <c16:uniqueId val="{00000000-A306-444A-A491-3DFB678CC581}"/>
            </c:ext>
          </c:extLst>
        </c:ser>
        <c:gapWidth val="219"/>
        <c:overlap val="-27"/>
        <c:axId val="126500224"/>
        <c:axId val="126502016"/>
      </c:barChart>
      <c:catAx>
        <c:axId val="1265002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502016"/>
        <c:crosses val="autoZero"/>
        <c:auto val="1"/>
        <c:lblAlgn val="ctr"/>
        <c:lblOffset val="100"/>
      </c:catAx>
      <c:valAx>
        <c:axId val="12650201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50022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Service</a:t>
            </a:r>
            <a:r>
              <a:rPr lang="en-US" baseline="0" dirty="0"/>
              <a:t> Focus</a:t>
            </a:r>
            <a:endParaRPr lang="en-US" dirty="0"/>
          </a:p>
        </c:rich>
      </c:tx>
      <c:layout/>
      <c:spPr>
        <a:noFill/>
        <a:ln>
          <a:noFill/>
        </a:ln>
        <a:effectLst/>
      </c:spPr>
    </c:title>
    <c:plotArea>
      <c:layout/>
      <c:barChart>
        <c:barDir val="col"/>
        <c:grouping val="clustered"/>
        <c:ser>
          <c:idx val="0"/>
          <c:order val="0"/>
          <c:tx>
            <c:strRef>
              <c:f>Sheet1!$B$1</c:f>
              <c:strCache>
                <c:ptCount val="1"/>
                <c:pt idx="0">
                  <c:v>Denmark</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Sheet1!$B$2:$B$9</c:f>
              <c:numCache>
                <c:formatCode>General</c:formatCode>
                <c:ptCount val="8"/>
                <c:pt idx="0">
                  <c:v>1</c:v>
                </c:pt>
                <c:pt idx="1">
                  <c:v>11</c:v>
                </c:pt>
                <c:pt idx="2">
                  <c:v>4</c:v>
                </c:pt>
                <c:pt idx="3">
                  <c:v>6</c:v>
                </c:pt>
                <c:pt idx="4">
                  <c:v>0</c:v>
                </c:pt>
                <c:pt idx="5">
                  <c:v>8</c:v>
                </c:pt>
                <c:pt idx="6">
                  <c:v>4</c:v>
                </c:pt>
              </c:numCache>
            </c:numRef>
          </c:val>
          <c:extLst xmlns:c16r2="http://schemas.microsoft.com/office/drawing/2015/06/chart">
            <c:ext xmlns:c16="http://schemas.microsoft.com/office/drawing/2014/chart" uri="{C3380CC4-5D6E-409C-BE32-E72D297353CC}">
              <c16:uniqueId val="{00000000-2784-46F3-926A-C16C0AC73F32}"/>
            </c:ext>
          </c:extLst>
        </c:ser>
        <c:ser>
          <c:idx val="1"/>
          <c:order val="1"/>
          <c:tx>
            <c:strRef>
              <c:f>Sheet1!$C$1</c:f>
              <c:strCache>
                <c:ptCount val="1"/>
                <c:pt idx="0">
                  <c:v>Scotland</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Sheet1!$C$2:$C$9</c:f>
              <c:numCache>
                <c:formatCode>General</c:formatCode>
                <c:ptCount val="8"/>
                <c:pt idx="0">
                  <c:v>8</c:v>
                </c:pt>
                <c:pt idx="1">
                  <c:v>33</c:v>
                </c:pt>
                <c:pt idx="2">
                  <c:v>6</c:v>
                </c:pt>
                <c:pt idx="3">
                  <c:v>16</c:v>
                </c:pt>
                <c:pt idx="4">
                  <c:v>19</c:v>
                </c:pt>
                <c:pt idx="5">
                  <c:v>31</c:v>
                </c:pt>
                <c:pt idx="6">
                  <c:v>29</c:v>
                </c:pt>
              </c:numCache>
            </c:numRef>
          </c:val>
          <c:extLst xmlns:c16r2="http://schemas.microsoft.com/office/drawing/2015/06/chart">
            <c:ext xmlns:c16="http://schemas.microsoft.com/office/drawing/2014/chart" uri="{C3380CC4-5D6E-409C-BE32-E72D297353CC}">
              <c16:uniqueId val="{00000000-B480-4D62-8178-1C3344AA06D0}"/>
            </c:ext>
          </c:extLst>
        </c:ser>
        <c:gapWidth val="219"/>
        <c:overlap val="-27"/>
        <c:axId val="126346368"/>
        <c:axId val="126347904"/>
      </c:barChart>
      <c:catAx>
        <c:axId val="1263463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6347904"/>
        <c:crosses val="autoZero"/>
        <c:auto val="1"/>
        <c:lblAlgn val="ctr"/>
        <c:lblOffset val="100"/>
      </c:catAx>
      <c:valAx>
        <c:axId val="12634790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34636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Service</a:t>
            </a:r>
            <a:r>
              <a:rPr lang="en-US" baseline="0" dirty="0"/>
              <a:t> Focus</a:t>
            </a:r>
            <a:endParaRPr lang="en-US" dirty="0"/>
          </a:p>
        </c:rich>
      </c:tx>
      <c:layout/>
      <c:spPr>
        <a:noFill/>
        <a:ln>
          <a:noFill/>
        </a:ln>
        <a:effectLst/>
      </c:spPr>
    </c:title>
    <c:plotArea>
      <c:layout/>
      <c:barChart>
        <c:barDir val="col"/>
        <c:grouping val="clustered"/>
        <c:ser>
          <c:idx val="0"/>
          <c:order val="0"/>
          <c:tx>
            <c:strRef>
              <c:f>Sheet1!$B$1</c:f>
              <c:strCache>
                <c:ptCount val="1"/>
                <c:pt idx="0">
                  <c:v>Finland</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Sheet1!$B$2:$B$9</c:f>
              <c:numCache>
                <c:formatCode>General</c:formatCode>
                <c:ptCount val="8"/>
                <c:pt idx="0">
                  <c:v>0</c:v>
                </c:pt>
                <c:pt idx="1">
                  <c:v>3</c:v>
                </c:pt>
                <c:pt idx="2">
                  <c:v>1</c:v>
                </c:pt>
                <c:pt idx="3">
                  <c:v>2</c:v>
                </c:pt>
                <c:pt idx="4">
                  <c:v>1</c:v>
                </c:pt>
                <c:pt idx="5">
                  <c:v>5</c:v>
                </c:pt>
                <c:pt idx="6">
                  <c:v>1</c:v>
                </c:pt>
              </c:numCache>
            </c:numRef>
          </c:val>
          <c:extLst xmlns:c16r2="http://schemas.microsoft.com/office/drawing/2015/06/chart">
            <c:ext xmlns:c16="http://schemas.microsoft.com/office/drawing/2014/chart" uri="{C3380CC4-5D6E-409C-BE32-E72D297353CC}">
              <c16:uniqueId val="{00000000-2784-46F3-926A-C16C0AC73F32}"/>
            </c:ext>
          </c:extLst>
        </c:ser>
        <c:ser>
          <c:idx val="1"/>
          <c:order val="1"/>
          <c:tx>
            <c:strRef>
              <c:f>Sheet1!$C$1</c:f>
              <c:strCache>
                <c:ptCount val="1"/>
                <c:pt idx="0">
                  <c:v>Scotland</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Sheet1!$C$2:$C$9</c:f>
              <c:numCache>
                <c:formatCode>General</c:formatCode>
                <c:ptCount val="8"/>
                <c:pt idx="0">
                  <c:v>8</c:v>
                </c:pt>
                <c:pt idx="1">
                  <c:v>33</c:v>
                </c:pt>
                <c:pt idx="2">
                  <c:v>6</c:v>
                </c:pt>
                <c:pt idx="3">
                  <c:v>16</c:v>
                </c:pt>
                <c:pt idx="4">
                  <c:v>19</c:v>
                </c:pt>
                <c:pt idx="5">
                  <c:v>31</c:v>
                </c:pt>
                <c:pt idx="6">
                  <c:v>29</c:v>
                </c:pt>
              </c:numCache>
            </c:numRef>
          </c:val>
          <c:extLst xmlns:c16r2="http://schemas.microsoft.com/office/drawing/2015/06/chart">
            <c:ext xmlns:c16="http://schemas.microsoft.com/office/drawing/2014/chart" uri="{C3380CC4-5D6E-409C-BE32-E72D297353CC}">
              <c16:uniqueId val="{00000000-CB1D-46C2-BCCE-627B53AB69B9}"/>
            </c:ext>
          </c:extLst>
        </c:ser>
        <c:gapWidth val="219"/>
        <c:overlap val="-27"/>
        <c:axId val="148014592"/>
        <c:axId val="148016128"/>
      </c:barChart>
      <c:catAx>
        <c:axId val="1480145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8016128"/>
        <c:crosses val="autoZero"/>
        <c:auto val="1"/>
        <c:lblAlgn val="ctr"/>
        <c:lblOffset val="100"/>
      </c:catAx>
      <c:valAx>
        <c:axId val="14801612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01459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Service</a:t>
            </a:r>
            <a:r>
              <a:rPr lang="en-US" baseline="0" dirty="0"/>
              <a:t> Focus</a:t>
            </a:r>
            <a:endParaRPr lang="en-US" dirty="0"/>
          </a:p>
        </c:rich>
      </c:tx>
      <c:layout/>
      <c:spPr>
        <a:noFill/>
        <a:ln>
          <a:noFill/>
        </a:ln>
        <a:effectLst/>
      </c:spPr>
    </c:title>
    <c:plotArea>
      <c:layout>
        <c:manualLayout>
          <c:layoutTarget val="inner"/>
          <c:xMode val="edge"/>
          <c:yMode val="edge"/>
          <c:x val="6.6241727878336862E-2"/>
          <c:y val="0.11915629031276989"/>
          <c:w val="0.91778966865933675"/>
          <c:h val="0.56221223072950133"/>
        </c:manualLayout>
      </c:layout>
      <c:barChart>
        <c:barDir val="col"/>
        <c:grouping val="clustered"/>
        <c:ser>
          <c:idx val="0"/>
          <c:order val="0"/>
          <c:tx>
            <c:strRef>
              <c:f>Sheet1!$B$1</c:f>
              <c:strCache>
                <c:ptCount val="1"/>
                <c:pt idx="0">
                  <c:v>Norway</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Sheet1!$B$2:$B$9</c:f>
              <c:numCache>
                <c:formatCode>General</c:formatCode>
                <c:ptCount val="8"/>
                <c:pt idx="0">
                  <c:v>0</c:v>
                </c:pt>
                <c:pt idx="1">
                  <c:v>3</c:v>
                </c:pt>
                <c:pt idx="2">
                  <c:v>0</c:v>
                </c:pt>
                <c:pt idx="3">
                  <c:v>1</c:v>
                </c:pt>
                <c:pt idx="4">
                  <c:v>1</c:v>
                </c:pt>
                <c:pt idx="5">
                  <c:v>2</c:v>
                </c:pt>
                <c:pt idx="6">
                  <c:v>1</c:v>
                </c:pt>
              </c:numCache>
            </c:numRef>
          </c:val>
          <c:extLst xmlns:c16r2="http://schemas.microsoft.com/office/drawing/2015/06/chart">
            <c:ext xmlns:c16="http://schemas.microsoft.com/office/drawing/2014/chart" uri="{C3380CC4-5D6E-409C-BE32-E72D297353CC}">
              <c16:uniqueId val="{00000000-2784-46F3-926A-C16C0AC73F32}"/>
            </c:ext>
          </c:extLst>
        </c:ser>
        <c:ser>
          <c:idx val="1"/>
          <c:order val="1"/>
          <c:tx>
            <c:strRef>
              <c:f>Sheet1!$C$1</c:f>
              <c:strCache>
                <c:ptCount val="1"/>
                <c:pt idx="0">
                  <c:v>Scotland</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Sheet1!$C$2:$C$9</c:f>
              <c:numCache>
                <c:formatCode>General</c:formatCode>
                <c:ptCount val="8"/>
                <c:pt idx="0">
                  <c:v>8</c:v>
                </c:pt>
                <c:pt idx="1">
                  <c:v>33</c:v>
                </c:pt>
                <c:pt idx="2">
                  <c:v>6</c:v>
                </c:pt>
                <c:pt idx="3">
                  <c:v>16</c:v>
                </c:pt>
                <c:pt idx="4">
                  <c:v>19</c:v>
                </c:pt>
                <c:pt idx="5">
                  <c:v>31</c:v>
                </c:pt>
                <c:pt idx="6">
                  <c:v>29</c:v>
                </c:pt>
              </c:numCache>
            </c:numRef>
          </c:val>
          <c:extLst xmlns:c16r2="http://schemas.microsoft.com/office/drawing/2015/06/chart">
            <c:ext xmlns:c16="http://schemas.microsoft.com/office/drawing/2014/chart" uri="{C3380CC4-5D6E-409C-BE32-E72D297353CC}">
              <c16:uniqueId val="{00000000-1381-4851-BE4F-523AAF617464}"/>
            </c:ext>
          </c:extLst>
        </c:ser>
        <c:gapWidth val="219"/>
        <c:overlap val="-27"/>
        <c:axId val="148168704"/>
        <c:axId val="148170240"/>
      </c:barChart>
      <c:catAx>
        <c:axId val="1481687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8170240"/>
        <c:crosses val="autoZero"/>
        <c:auto val="1"/>
        <c:lblAlgn val="ctr"/>
        <c:lblOffset val="100"/>
      </c:catAx>
      <c:valAx>
        <c:axId val="14817024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16870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Service</a:t>
            </a:r>
            <a:r>
              <a:rPr lang="en-US" baseline="0" dirty="0"/>
              <a:t> Focus</a:t>
            </a:r>
            <a:endParaRPr lang="en-US" dirty="0"/>
          </a:p>
        </c:rich>
      </c:tx>
      <c:spPr>
        <a:noFill/>
        <a:ln>
          <a:noFill/>
        </a:ln>
        <a:effectLst/>
      </c:spPr>
    </c:title>
    <c:plotArea>
      <c:layout/>
      <c:barChart>
        <c:barDir val="col"/>
        <c:grouping val="clustered"/>
        <c:ser>
          <c:idx val="0"/>
          <c:order val="0"/>
          <c:tx>
            <c:strRef>
              <c:f>Sheet1!$B$1</c:f>
              <c:strCache>
                <c:ptCount val="1"/>
                <c:pt idx="0">
                  <c:v>Sweden</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Sheet1!$B$2:$B$9</c:f>
              <c:numCache>
                <c:formatCode>General</c:formatCode>
                <c:ptCount val="8"/>
                <c:pt idx="0">
                  <c:v>3</c:v>
                </c:pt>
                <c:pt idx="1">
                  <c:v>32</c:v>
                </c:pt>
                <c:pt idx="2">
                  <c:v>9</c:v>
                </c:pt>
                <c:pt idx="3">
                  <c:v>21</c:v>
                </c:pt>
                <c:pt idx="4">
                  <c:v>9</c:v>
                </c:pt>
                <c:pt idx="5">
                  <c:v>27</c:v>
                </c:pt>
                <c:pt idx="6">
                  <c:v>49</c:v>
                </c:pt>
              </c:numCache>
            </c:numRef>
          </c:val>
          <c:extLst xmlns:c16r2="http://schemas.microsoft.com/office/drawing/2015/06/chart">
            <c:ext xmlns:c16="http://schemas.microsoft.com/office/drawing/2014/chart" uri="{C3380CC4-5D6E-409C-BE32-E72D297353CC}">
              <c16:uniqueId val="{00000000-2784-46F3-926A-C16C0AC73F32}"/>
            </c:ext>
          </c:extLst>
        </c:ser>
        <c:ser>
          <c:idx val="1"/>
          <c:order val="1"/>
          <c:tx>
            <c:strRef>
              <c:f>Sheet1!$C$1</c:f>
              <c:strCache>
                <c:ptCount val="1"/>
                <c:pt idx="0">
                  <c:v>Scotland</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Sheet1!$C$2:$C$9</c:f>
              <c:numCache>
                <c:formatCode>General</c:formatCode>
                <c:ptCount val="8"/>
                <c:pt idx="0">
                  <c:v>8</c:v>
                </c:pt>
                <c:pt idx="1">
                  <c:v>33</c:v>
                </c:pt>
                <c:pt idx="2">
                  <c:v>6</c:v>
                </c:pt>
                <c:pt idx="3">
                  <c:v>16</c:v>
                </c:pt>
                <c:pt idx="4">
                  <c:v>19</c:v>
                </c:pt>
                <c:pt idx="5">
                  <c:v>31</c:v>
                </c:pt>
                <c:pt idx="6">
                  <c:v>29</c:v>
                </c:pt>
              </c:numCache>
            </c:numRef>
          </c:val>
          <c:extLst xmlns:c16r2="http://schemas.microsoft.com/office/drawing/2015/06/chart">
            <c:ext xmlns:c16="http://schemas.microsoft.com/office/drawing/2014/chart" uri="{C3380CC4-5D6E-409C-BE32-E72D297353CC}">
              <c16:uniqueId val="{00000000-B887-45AC-9EA2-F260C97EE61C}"/>
            </c:ext>
          </c:extLst>
        </c:ser>
        <c:gapWidth val="219"/>
        <c:overlap val="-27"/>
        <c:axId val="149410560"/>
        <c:axId val="149412480"/>
      </c:barChart>
      <c:catAx>
        <c:axId val="1494105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9412480"/>
        <c:crosses val="autoZero"/>
        <c:auto val="1"/>
        <c:lblAlgn val="ctr"/>
        <c:lblOffset val="100"/>
      </c:catAx>
      <c:valAx>
        <c:axId val="14941248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41056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GB"/>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Service</a:t>
            </a:r>
            <a:r>
              <a:rPr lang="en-US" baseline="0" dirty="0"/>
              <a:t> Focus</a:t>
            </a:r>
            <a:endParaRPr lang="en-US" dirty="0"/>
          </a:p>
        </c:rich>
      </c:tx>
      <c:spPr>
        <a:noFill/>
        <a:ln>
          <a:noFill/>
        </a:ln>
        <a:effectLst/>
      </c:spPr>
    </c:title>
    <c:plotArea>
      <c:layout/>
      <c:barChart>
        <c:barDir val="col"/>
        <c:grouping val="clustered"/>
        <c:ser>
          <c:idx val="0"/>
          <c:order val="0"/>
          <c:tx>
            <c:strRef>
              <c:f>Sheet1!$B$1</c:f>
              <c:strCache>
                <c:ptCount val="1"/>
                <c:pt idx="0">
                  <c:v>Belgium</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Sheet1!$B$2:$B$9</c:f>
              <c:numCache>
                <c:formatCode>General</c:formatCode>
                <c:ptCount val="8"/>
                <c:pt idx="0">
                  <c:v>5</c:v>
                </c:pt>
                <c:pt idx="1">
                  <c:v>34</c:v>
                </c:pt>
                <c:pt idx="2">
                  <c:v>5</c:v>
                </c:pt>
                <c:pt idx="3">
                  <c:v>18</c:v>
                </c:pt>
                <c:pt idx="4">
                  <c:v>3</c:v>
                </c:pt>
                <c:pt idx="5">
                  <c:v>18</c:v>
                </c:pt>
                <c:pt idx="6">
                  <c:v>13</c:v>
                </c:pt>
              </c:numCache>
            </c:numRef>
          </c:val>
          <c:extLst xmlns:c16r2="http://schemas.microsoft.com/office/drawing/2015/06/chart">
            <c:ext xmlns:c16="http://schemas.microsoft.com/office/drawing/2014/chart" uri="{C3380CC4-5D6E-409C-BE32-E72D297353CC}">
              <c16:uniqueId val="{00000000-2784-46F3-926A-C16C0AC73F32}"/>
            </c:ext>
          </c:extLst>
        </c:ser>
        <c:ser>
          <c:idx val="1"/>
          <c:order val="1"/>
          <c:tx>
            <c:strRef>
              <c:f>Sheet1!$C$1</c:f>
              <c:strCache>
                <c:ptCount val="1"/>
                <c:pt idx="0">
                  <c:v>Scotland</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Sheet1!$C$2:$C$9</c:f>
              <c:numCache>
                <c:formatCode>General</c:formatCode>
                <c:ptCount val="8"/>
                <c:pt idx="0">
                  <c:v>8</c:v>
                </c:pt>
                <c:pt idx="1">
                  <c:v>33</c:v>
                </c:pt>
                <c:pt idx="2">
                  <c:v>6</c:v>
                </c:pt>
                <c:pt idx="3">
                  <c:v>16</c:v>
                </c:pt>
                <c:pt idx="4">
                  <c:v>19</c:v>
                </c:pt>
                <c:pt idx="5">
                  <c:v>31</c:v>
                </c:pt>
                <c:pt idx="6">
                  <c:v>29</c:v>
                </c:pt>
              </c:numCache>
            </c:numRef>
          </c:val>
          <c:extLst xmlns:c16r2="http://schemas.microsoft.com/office/drawing/2015/06/chart">
            <c:ext xmlns:c16="http://schemas.microsoft.com/office/drawing/2014/chart" uri="{C3380CC4-5D6E-409C-BE32-E72D297353CC}">
              <c16:uniqueId val="{00000000-F29B-4485-8284-F2493AD42CAD}"/>
            </c:ext>
          </c:extLst>
        </c:ser>
        <c:gapWidth val="219"/>
        <c:overlap val="-27"/>
        <c:axId val="152097920"/>
        <c:axId val="152099456"/>
      </c:barChart>
      <c:catAx>
        <c:axId val="1520979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2099456"/>
        <c:crosses val="autoZero"/>
        <c:auto val="1"/>
        <c:lblAlgn val="ctr"/>
        <c:lblOffset val="100"/>
      </c:catAx>
      <c:valAx>
        <c:axId val="15209945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09792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GB"/>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Service</a:t>
            </a:r>
            <a:r>
              <a:rPr lang="en-US" baseline="0" dirty="0"/>
              <a:t> Focus</a:t>
            </a:r>
            <a:endParaRPr lang="en-US" dirty="0"/>
          </a:p>
        </c:rich>
      </c:tx>
      <c:spPr>
        <a:noFill/>
        <a:ln>
          <a:noFill/>
        </a:ln>
        <a:effectLst/>
      </c:spPr>
    </c:title>
    <c:plotArea>
      <c:layout/>
      <c:barChart>
        <c:barDir val="col"/>
        <c:grouping val="clustered"/>
        <c:ser>
          <c:idx val="0"/>
          <c:order val="0"/>
          <c:tx>
            <c:strRef>
              <c:f>Sheet1!$B$1</c:f>
              <c:strCache>
                <c:ptCount val="1"/>
                <c:pt idx="0">
                  <c:v>Switzerland</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Sheet1!$B$2:$B$9</c:f>
              <c:numCache>
                <c:formatCode>General</c:formatCode>
                <c:ptCount val="8"/>
                <c:pt idx="0">
                  <c:v>7</c:v>
                </c:pt>
                <c:pt idx="1">
                  <c:v>12</c:v>
                </c:pt>
                <c:pt idx="2">
                  <c:v>7</c:v>
                </c:pt>
                <c:pt idx="3">
                  <c:v>27</c:v>
                </c:pt>
                <c:pt idx="4">
                  <c:v>6</c:v>
                </c:pt>
                <c:pt idx="5">
                  <c:v>26</c:v>
                </c:pt>
                <c:pt idx="6">
                  <c:v>16</c:v>
                </c:pt>
              </c:numCache>
            </c:numRef>
          </c:val>
          <c:extLst xmlns:c16r2="http://schemas.microsoft.com/office/drawing/2015/06/chart">
            <c:ext xmlns:c16="http://schemas.microsoft.com/office/drawing/2014/chart" uri="{C3380CC4-5D6E-409C-BE32-E72D297353CC}">
              <c16:uniqueId val="{00000000-2784-46F3-926A-C16C0AC73F32}"/>
            </c:ext>
          </c:extLst>
        </c:ser>
        <c:ser>
          <c:idx val="1"/>
          <c:order val="1"/>
          <c:tx>
            <c:strRef>
              <c:f>Sheet1!$C$1</c:f>
              <c:strCache>
                <c:ptCount val="1"/>
                <c:pt idx="0">
                  <c:v>Scotland</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Sheet1!$C$2:$C$9</c:f>
              <c:numCache>
                <c:formatCode>General</c:formatCode>
                <c:ptCount val="8"/>
                <c:pt idx="0">
                  <c:v>8</c:v>
                </c:pt>
                <c:pt idx="1">
                  <c:v>33</c:v>
                </c:pt>
                <c:pt idx="2">
                  <c:v>6</c:v>
                </c:pt>
                <c:pt idx="3">
                  <c:v>16</c:v>
                </c:pt>
                <c:pt idx="4">
                  <c:v>19</c:v>
                </c:pt>
                <c:pt idx="5">
                  <c:v>31</c:v>
                </c:pt>
                <c:pt idx="6">
                  <c:v>29</c:v>
                </c:pt>
              </c:numCache>
            </c:numRef>
          </c:val>
          <c:extLst xmlns:c16r2="http://schemas.microsoft.com/office/drawing/2015/06/chart">
            <c:ext xmlns:c16="http://schemas.microsoft.com/office/drawing/2014/chart" uri="{C3380CC4-5D6E-409C-BE32-E72D297353CC}">
              <c16:uniqueId val="{00000000-BFC1-4848-9B11-B42FFEAF9D82}"/>
            </c:ext>
          </c:extLst>
        </c:ser>
        <c:gapWidth val="219"/>
        <c:overlap val="-27"/>
        <c:axId val="153035904"/>
        <c:axId val="153037440"/>
      </c:barChart>
      <c:catAx>
        <c:axId val="1530359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037440"/>
        <c:crosses val="autoZero"/>
        <c:auto val="1"/>
        <c:lblAlgn val="ctr"/>
        <c:lblOffset val="100"/>
      </c:catAx>
      <c:valAx>
        <c:axId val="15303744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03590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GB"/>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Service</a:t>
            </a:r>
            <a:r>
              <a:rPr lang="en-US" baseline="0" dirty="0"/>
              <a:t> Focus</a:t>
            </a:r>
            <a:endParaRPr lang="en-US" dirty="0"/>
          </a:p>
        </c:rich>
      </c:tx>
      <c:spPr>
        <a:noFill/>
        <a:ln>
          <a:noFill/>
        </a:ln>
        <a:effectLst/>
      </c:spPr>
    </c:title>
    <c:plotArea>
      <c:layout/>
      <c:barChart>
        <c:barDir val="col"/>
        <c:grouping val="clustered"/>
        <c:ser>
          <c:idx val="0"/>
          <c:order val="0"/>
          <c:tx>
            <c:strRef>
              <c:f>Sheet1!$B$1</c:f>
              <c:strCache>
                <c:ptCount val="1"/>
                <c:pt idx="0">
                  <c:v>Austria</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Sheet1!$B$2:$B$9</c:f>
              <c:numCache>
                <c:formatCode>General</c:formatCode>
                <c:ptCount val="8"/>
                <c:pt idx="0">
                  <c:v>0</c:v>
                </c:pt>
                <c:pt idx="1">
                  <c:v>2</c:v>
                </c:pt>
                <c:pt idx="2">
                  <c:v>0</c:v>
                </c:pt>
                <c:pt idx="3">
                  <c:v>5</c:v>
                </c:pt>
                <c:pt idx="4">
                  <c:v>2</c:v>
                </c:pt>
                <c:pt idx="5">
                  <c:v>0</c:v>
                </c:pt>
                <c:pt idx="6">
                  <c:v>2</c:v>
                </c:pt>
              </c:numCache>
            </c:numRef>
          </c:val>
          <c:extLst xmlns:c16r2="http://schemas.microsoft.com/office/drawing/2015/06/chart">
            <c:ext xmlns:c16="http://schemas.microsoft.com/office/drawing/2014/chart" uri="{C3380CC4-5D6E-409C-BE32-E72D297353CC}">
              <c16:uniqueId val="{00000000-2784-46F3-926A-C16C0AC73F32}"/>
            </c:ext>
          </c:extLst>
        </c:ser>
        <c:ser>
          <c:idx val="1"/>
          <c:order val="1"/>
          <c:tx>
            <c:strRef>
              <c:f>Sheet1!$C$1</c:f>
              <c:strCache>
                <c:ptCount val="1"/>
                <c:pt idx="0">
                  <c:v>Scotland</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Bioinformatics/Healthcare Analytics</c:v>
                </c:pt>
                <c:pt idx="1">
                  <c:v>Clinical Research</c:v>
                </c:pt>
                <c:pt idx="2">
                  <c:v>Clinical Lab &amp; Associated</c:v>
                </c:pt>
                <c:pt idx="3">
                  <c:v>Manufacturing</c:v>
                </c:pt>
                <c:pt idx="4">
                  <c:v>Manufacturing QC</c:v>
                </c:pt>
                <c:pt idx="5">
                  <c:v>Preclinical Research</c:v>
                </c:pt>
                <c:pt idx="6">
                  <c:v>Research Tools &amp; Services</c:v>
                </c:pt>
              </c:strCache>
            </c:strRef>
          </c:cat>
          <c:val>
            <c:numRef>
              <c:f>Sheet1!$C$2:$C$9</c:f>
              <c:numCache>
                <c:formatCode>General</c:formatCode>
                <c:ptCount val="8"/>
                <c:pt idx="0">
                  <c:v>8</c:v>
                </c:pt>
                <c:pt idx="1">
                  <c:v>33</c:v>
                </c:pt>
                <c:pt idx="2">
                  <c:v>6</c:v>
                </c:pt>
                <c:pt idx="3">
                  <c:v>16</c:v>
                </c:pt>
                <c:pt idx="4">
                  <c:v>19</c:v>
                </c:pt>
                <c:pt idx="5">
                  <c:v>31</c:v>
                </c:pt>
                <c:pt idx="6">
                  <c:v>29</c:v>
                </c:pt>
              </c:numCache>
            </c:numRef>
          </c:val>
          <c:extLst xmlns:c16r2="http://schemas.microsoft.com/office/drawing/2015/06/chart">
            <c:ext xmlns:c16="http://schemas.microsoft.com/office/drawing/2014/chart" uri="{C3380CC4-5D6E-409C-BE32-E72D297353CC}">
              <c16:uniqueId val="{00000000-B83E-4481-B319-8E40BB8CD235}"/>
            </c:ext>
          </c:extLst>
        </c:ser>
        <c:gapWidth val="219"/>
        <c:overlap val="-27"/>
        <c:axId val="153089152"/>
        <c:axId val="153090688"/>
      </c:barChart>
      <c:catAx>
        <c:axId val="1530891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3090688"/>
        <c:crosses val="autoZero"/>
        <c:auto val="1"/>
        <c:lblAlgn val="ctr"/>
        <c:lblOffset val="100"/>
      </c:catAx>
      <c:valAx>
        <c:axId val="15309068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08915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143C21-3C60-43A9-B0A5-289A90ADB04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A5B69480-75B3-4CCE-B986-811F7A771458}">
      <dgm:prSet phldrT="[Text]"/>
      <dgm:spPr/>
      <dgm:t>
        <a:bodyPr/>
        <a:lstStyle/>
        <a:p>
          <a:r>
            <a:rPr lang="en-US" dirty="0"/>
            <a:t>Data Access</a:t>
          </a:r>
        </a:p>
      </dgm:t>
    </dgm:pt>
    <dgm:pt modelId="{7D8A5ECC-639F-4793-90B4-3709C189162A}" type="parTrans" cxnId="{1F0D9B0C-D0B4-4A32-A5C7-09151B172F41}">
      <dgm:prSet/>
      <dgm:spPr/>
      <dgm:t>
        <a:bodyPr/>
        <a:lstStyle/>
        <a:p>
          <a:endParaRPr lang="en-US"/>
        </a:p>
      </dgm:t>
    </dgm:pt>
    <dgm:pt modelId="{4AD6270C-DDE9-4B05-B27B-6070F6E39574}" type="sibTrans" cxnId="{1F0D9B0C-D0B4-4A32-A5C7-09151B172F41}">
      <dgm:prSet/>
      <dgm:spPr/>
      <dgm:t>
        <a:bodyPr/>
        <a:lstStyle/>
        <a:p>
          <a:endParaRPr lang="en-US"/>
        </a:p>
      </dgm:t>
    </dgm:pt>
    <dgm:pt modelId="{417F6D2E-D842-437A-B3FE-09C53F7706ED}">
      <dgm:prSet phldrT="[Text]"/>
      <dgm:spPr/>
      <dgm:t>
        <a:bodyPr/>
        <a:lstStyle/>
        <a:p>
          <a:r>
            <a:rPr lang="en-US" dirty="0"/>
            <a:t>All Databases supplied</a:t>
          </a:r>
        </a:p>
      </dgm:t>
    </dgm:pt>
    <dgm:pt modelId="{25CC68E5-097E-44BF-84E8-79FDA53D9225}" type="parTrans" cxnId="{AA86A2D4-4878-48CB-88CA-85AD83795E9E}">
      <dgm:prSet/>
      <dgm:spPr/>
      <dgm:t>
        <a:bodyPr/>
        <a:lstStyle/>
        <a:p>
          <a:endParaRPr lang="en-US"/>
        </a:p>
      </dgm:t>
    </dgm:pt>
    <dgm:pt modelId="{8E956EAA-1D63-4EB3-B3B0-8B584764616D}" type="sibTrans" cxnId="{AA86A2D4-4878-48CB-88CA-85AD83795E9E}">
      <dgm:prSet/>
      <dgm:spPr/>
      <dgm:t>
        <a:bodyPr/>
        <a:lstStyle/>
        <a:p>
          <a:endParaRPr lang="en-US"/>
        </a:p>
      </dgm:t>
    </dgm:pt>
    <dgm:pt modelId="{43F27B90-43F9-44E8-9587-77541F10D705}">
      <dgm:prSet phldrT="[Text]"/>
      <dgm:spPr/>
      <dgm:t>
        <a:bodyPr/>
        <a:lstStyle/>
        <a:p>
          <a:r>
            <a:rPr lang="en-US" dirty="0"/>
            <a:t>Additional Data sources</a:t>
          </a:r>
        </a:p>
      </dgm:t>
    </dgm:pt>
    <dgm:pt modelId="{17AA72D0-1F6A-4B89-ADBF-C721821AB417}" type="parTrans" cxnId="{F03823B3-4AFF-40BC-925F-C64A0B0BE7DB}">
      <dgm:prSet/>
      <dgm:spPr/>
      <dgm:t>
        <a:bodyPr/>
        <a:lstStyle/>
        <a:p>
          <a:endParaRPr lang="en-US"/>
        </a:p>
      </dgm:t>
    </dgm:pt>
    <dgm:pt modelId="{6C6111F9-1ABE-4F82-8F85-51DA82FFF5B9}" type="sibTrans" cxnId="{F03823B3-4AFF-40BC-925F-C64A0B0BE7DB}">
      <dgm:prSet/>
      <dgm:spPr/>
      <dgm:t>
        <a:bodyPr/>
        <a:lstStyle/>
        <a:p>
          <a:endParaRPr lang="en-US"/>
        </a:p>
      </dgm:t>
    </dgm:pt>
    <dgm:pt modelId="{E04B34DB-37F5-42EA-91A3-29DB05304072}">
      <dgm:prSet phldrT="[Text]"/>
      <dgm:spPr/>
      <dgm:t>
        <a:bodyPr/>
        <a:lstStyle/>
        <a:p>
          <a:r>
            <a:rPr lang="en-US" dirty="0"/>
            <a:t>Organization Qualification</a:t>
          </a:r>
        </a:p>
      </dgm:t>
    </dgm:pt>
    <dgm:pt modelId="{3FC79C6F-4EDE-4655-B313-D59F332DD418}" type="parTrans" cxnId="{A190AD8D-CA9A-49A2-8656-B7539752358F}">
      <dgm:prSet/>
      <dgm:spPr/>
      <dgm:t>
        <a:bodyPr/>
        <a:lstStyle/>
        <a:p>
          <a:endParaRPr lang="en-US"/>
        </a:p>
      </dgm:t>
    </dgm:pt>
    <dgm:pt modelId="{24D3E3AC-902D-465E-964F-AC8C9C5E5480}" type="sibTrans" cxnId="{A190AD8D-CA9A-49A2-8656-B7539752358F}">
      <dgm:prSet/>
      <dgm:spPr/>
      <dgm:t>
        <a:bodyPr/>
        <a:lstStyle/>
        <a:p>
          <a:endParaRPr lang="en-US"/>
        </a:p>
      </dgm:t>
    </dgm:pt>
    <dgm:pt modelId="{D491648E-BF73-4396-A9E3-1BDEC57B6032}">
      <dgm:prSet phldrT="[Text]"/>
      <dgm:spPr/>
      <dgm:t>
        <a:bodyPr/>
        <a:lstStyle/>
        <a:p>
          <a:r>
            <a:rPr lang="en-US" dirty="0"/>
            <a:t>Assessment of ‘Live’ Status </a:t>
          </a:r>
          <a:r>
            <a:rPr lang="en-US"/>
            <a:t>and Clean </a:t>
          </a:r>
          <a:r>
            <a:rPr lang="en-US" dirty="0"/>
            <a:t>Up</a:t>
          </a:r>
        </a:p>
      </dgm:t>
    </dgm:pt>
    <dgm:pt modelId="{39D259C7-CD92-46A2-82C9-8B7DA65EAAE3}" type="parTrans" cxnId="{B05D4321-19DE-450A-8C85-385EAD98D62F}">
      <dgm:prSet/>
      <dgm:spPr/>
      <dgm:t>
        <a:bodyPr/>
        <a:lstStyle/>
        <a:p>
          <a:endParaRPr lang="en-US"/>
        </a:p>
      </dgm:t>
    </dgm:pt>
    <dgm:pt modelId="{3C4BE506-AF3F-4485-9567-E831236F5D15}" type="sibTrans" cxnId="{B05D4321-19DE-450A-8C85-385EAD98D62F}">
      <dgm:prSet/>
      <dgm:spPr/>
      <dgm:t>
        <a:bodyPr/>
        <a:lstStyle/>
        <a:p>
          <a:endParaRPr lang="en-US"/>
        </a:p>
      </dgm:t>
    </dgm:pt>
    <dgm:pt modelId="{F8EBFEB1-5CC0-478B-A3DA-0069A17093A5}">
      <dgm:prSet phldrT="[Text]"/>
      <dgm:spPr/>
      <dgm:t>
        <a:bodyPr/>
        <a:lstStyle/>
        <a:p>
          <a:r>
            <a:rPr lang="en-US" dirty="0"/>
            <a:t>Assessment of Pharma Service Focus</a:t>
          </a:r>
        </a:p>
      </dgm:t>
    </dgm:pt>
    <dgm:pt modelId="{5B1741A7-9D86-45EB-ABC9-B27990866CA8}" type="parTrans" cxnId="{CA85BD50-D6F9-4C8E-BFD6-A6FC0C37D2C4}">
      <dgm:prSet/>
      <dgm:spPr/>
      <dgm:t>
        <a:bodyPr/>
        <a:lstStyle/>
        <a:p>
          <a:endParaRPr lang="en-US"/>
        </a:p>
      </dgm:t>
    </dgm:pt>
    <dgm:pt modelId="{4B2825E5-6A4B-4152-B128-0C307998D222}" type="sibTrans" cxnId="{CA85BD50-D6F9-4C8E-BFD6-A6FC0C37D2C4}">
      <dgm:prSet/>
      <dgm:spPr/>
      <dgm:t>
        <a:bodyPr/>
        <a:lstStyle/>
        <a:p>
          <a:endParaRPr lang="en-US"/>
        </a:p>
      </dgm:t>
    </dgm:pt>
    <dgm:pt modelId="{D28C21DE-5970-4038-910B-2E7432D55459}">
      <dgm:prSet phldrT="[Text]"/>
      <dgm:spPr/>
      <dgm:t>
        <a:bodyPr/>
        <a:lstStyle/>
        <a:p>
          <a:r>
            <a:rPr lang="en-US" dirty="0"/>
            <a:t>Database Construction</a:t>
          </a:r>
        </a:p>
      </dgm:t>
    </dgm:pt>
    <dgm:pt modelId="{42E0A2AB-B05A-4E9A-B8EF-8E24A71FCE8F}" type="parTrans" cxnId="{B1436D55-6D53-4885-AE40-8697EB9F9B98}">
      <dgm:prSet/>
      <dgm:spPr/>
      <dgm:t>
        <a:bodyPr/>
        <a:lstStyle/>
        <a:p>
          <a:endParaRPr lang="en-US"/>
        </a:p>
      </dgm:t>
    </dgm:pt>
    <dgm:pt modelId="{72468B04-0BE7-4CC2-B60F-4234128A7C41}" type="sibTrans" cxnId="{B1436D55-6D53-4885-AE40-8697EB9F9B98}">
      <dgm:prSet/>
      <dgm:spPr/>
      <dgm:t>
        <a:bodyPr/>
        <a:lstStyle/>
        <a:p>
          <a:endParaRPr lang="en-US"/>
        </a:p>
      </dgm:t>
    </dgm:pt>
    <dgm:pt modelId="{3DEABFD9-532C-4868-8A29-83C56BCDD4A4}">
      <dgm:prSet phldrT="[Text]"/>
      <dgm:spPr/>
      <dgm:t>
        <a:bodyPr/>
        <a:lstStyle/>
        <a:p>
          <a:r>
            <a:rPr lang="en-US" dirty="0"/>
            <a:t>Company</a:t>
          </a:r>
        </a:p>
      </dgm:t>
    </dgm:pt>
    <dgm:pt modelId="{77248770-90A6-4C62-9570-6105A089DD86}" type="parTrans" cxnId="{DE4A1510-FC71-4A5C-9708-95377E38A2E8}">
      <dgm:prSet/>
      <dgm:spPr/>
      <dgm:t>
        <a:bodyPr/>
        <a:lstStyle/>
        <a:p>
          <a:endParaRPr lang="en-US"/>
        </a:p>
      </dgm:t>
    </dgm:pt>
    <dgm:pt modelId="{9D5B8A98-393D-4162-80C2-2DF5F7B240F1}" type="sibTrans" cxnId="{DE4A1510-FC71-4A5C-9708-95377E38A2E8}">
      <dgm:prSet/>
      <dgm:spPr/>
      <dgm:t>
        <a:bodyPr/>
        <a:lstStyle/>
        <a:p>
          <a:endParaRPr lang="en-US"/>
        </a:p>
      </dgm:t>
    </dgm:pt>
    <dgm:pt modelId="{74279593-FDAB-4932-B2D8-EDCC9592CC7E}">
      <dgm:prSet phldrT="[Text]"/>
      <dgm:spPr/>
      <dgm:t>
        <a:bodyPr/>
        <a:lstStyle/>
        <a:p>
          <a:r>
            <a:rPr lang="en-US" dirty="0"/>
            <a:t>Service(s)</a:t>
          </a:r>
        </a:p>
      </dgm:t>
    </dgm:pt>
    <dgm:pt modelId="{B403A29A-FDEB-4FCB-B48B-D54D31F5474D}" type="parTrans" cxnId="{62CF64E4-D895-4F94-944D-72F2A8DBEFE7}">
      <dgm:prSet/>
      <dgm:spPr/>
      <dgm:t>
        <a:bodyPr/>
        <a:lstStyle/>
        <a:p>
          <a:endParaRPr lang="en-US"/>
        </a:p>
      </dgm:t>
    </dgm:pt>
    <dgm:pt modelId="{133A8A56-861D-4B07-872E-C10BC6E4367D}" type="sibTrans" cxnId="{62CF64E4-D895-4F94-944D-72F2A8DBEFE7}">
      <dgm:prSet/>
      <dgm:spPr/>
      <dgm:t>
        <a:bodyPr/>
        <a:lstStyle/>
        <a:p>
          <a:endParaRPr lang="en-US"/>
        </a:p>
      </dgm:t>
    </dgm:pt>
    <dgm:pt modelId="{89570B45-8346-4629-9A94-0C82E1750A7C}">
      <dgm:prSet phldrT="[Text]"/>
      <dgm:spPr/>
      <dgm:t>
        <a:bodyPr/>
        <a:lstStyle/>
        <a:p>
          <a:r>
            <a:rPr lang="en-US" dirty="0"/>
            <a:t>Regional Location(s)</a:t>
          </a:r>
        </a:p>
      </dgm:t>
    </dgm:pt>
    <dgm:pt modelId="{2D69E35A-E807-4CF5-80A5-3C4A24B32F32}" type="parTrans" cxnId="{7E83A48D-76C9-45D2-98D7-5EAC3C64D7E4}">
      <dgm:prSet/>
      <dgm:spPr/>
      <dgm:t>
        <a:bodyPr/>
        <a:lstStyle/>
        <a:p>
          <a:endParaRPr lang="en-US"/>
        </a:p>
      </dgm:t>
    </dgm:pt>
    <dgm:pt modelId="{E891A2D4-CA8A-476C-A34C-0E862A1223B9}" type="sibTrans" cxnId="{7E83A48D-76C9-45D2-98D7-5EAC3C64D7E4}">
      <dgm:prSet/>
      <dgm:spPr/>
      <dgm:t>
        <a:bodyPr/>
        <a:lstStyle/>
        <a:p>
          <a:endParaRPr lang="en-US"/>
        </a:p>
      </dgm:t>
    </dgm:pt>
    <dgm:pt modelId="{EF99A047-3192-44FA-AE12-8F1484781F38}" type="pres">
      <dgm:prSet presAssocID="{67143C21-3C60-43A9-B0A5-289A90ADB04F}" presName="Name0" presStyleCnt="0">
        <dgm:presLayoutVars>
          <dgm:dir/>
          <dgm:animLvl val="lvl"/>
          <dgm:resizeHandles val="exact"/>
        </dgm:presLayoutVars>
      </dgm:prSet>
      <dgm:spPr/>
      <dgm:t>
        <a:bodyPr/>
        <a:lstStyle/>
        <a:p>
          <a:endParaRPr lang="en-GB"/>
        </a:p>
      </dgm:t>
    </dgm:pt>
    <dgm:pt modelId="{69E29889-9F59-4AE6-963B-0CF87EC3F280}" type="pres">
      <dgm:prSet presAssocID="{67143C21-3C60-43A9-B0A5-289A90ADB04F}" presName="tSp" presStyleCnt="0"/>
      <dgm:spPr/>
    </dgm:pt>
    <dgm:pt modelId="{F4D550ED-A330-4B45-BEC6-833DF826C381}" type="pres">
      <dgm:prSet presAssocID="{67143C21-3C60-43A9-B0A5-289A90ADB04F}" presName="bSp" presStyleCnt="0"/>
      <dgm:spPr/>
    </dgm:pt>
    <dgm:pt modelId="{D655F807-A9F4-4228-B684-BB73D0AB49E0}" type="pres">
      <dgm:prSet presAssocID="{67143C21-3C60-43A9-B0A5-289A90ADB04F}" presName="process" presStyleCnt="0"/>
      <dgm:spPr/>
    </dgm:pt>
    <dgm:pt modelId="{6A124FC3-04F8-426D-8BD4-14644A650121}" type="pres">
      <dgm:prSet presAssocID="{A5B69480-75B3-4CCE-B986-811F7A771458}" presName="composite1" presStyleCnt="0"/>
      <dgm:spPr/>
    </dgm:pt>
    <dgm:pt modelId="{4EB52123-9136-42EA-8270-A7B39A47E32C}" type="pres">
      <dgm:prSet presAssocID="{A5B69480-75B3-4CCE-B986-811F7A771458}" presName="dummyNode1" presStyleLbl="node1" presStyleIdx="0" presStyleCnt="3"/>
      <dgm:spPr/>
    </dgm:pt>
    <dgm:pt modelId="{4248894B-DEF5-4587-9197-55D4BE527ADD}" type="pres">
      <dgm:prSet presAssocID="{A5B69480-75B3-4CCE-B986-811F7A771458}" presName="childNode1" presStyleLbl="bgAcc1" presStyleIdx="0" presStyleCnt="3">
        <dgm:presLayoutVars>
          <dgm:bulletEnabled val="1"/>
        </dgm:presLayoutVars>
      </dgm:prSet>
      <dgm:spPr/>
      <dgm:t>
        <a:bodyPr/>
        <a:lstStyle/>
        <a:p>
          <a:endParaRPr lang="en-GB"/>
        </a:p>
      </dgm:t>
    </dgm:pt>
    <dgm:pt modelId="{8032590B-2DF6-46D4-984F-E358B3A5513F}" type="pres">
      <dgm:prSet presAssocID="{A5B69480-75B3-4CCE-B986-811F7A771458}" presName="childNode1tx" presStyleLbl="bgAcc1" presStyleIdx="0" presStyleCnt="3">
        <dgm:presLayoutVars>
          <dgm:bulletEnabled val="1"/>
        </dgm:presLayoutVars>
      </dgm:prSet>
      <dgm:spPr/>
      <dgm:t>
        <a:bodyPr/>
        <a:lstStyle/>
        <a:p>
          <a:endParaRPr lang="en-GB"/>
        </a:p>
      </dgm:t>
    </dgm:pt>
    <dgm:pt modelId="{DE0A4B6C-ED14-4B00-8456-57443F2BA3BA}" type="pres">
      <dgm:prSet presAssocID="{A5B69480-75B3-4CCE-B986-811F7A771458}" presName="parentNode1" presStyleLbl="node1" presStyleIdx="0" presStyleCnt="3">
        <dgm:presLayoutVars>
          <dgm:chMax val="1"/>
          <dgm:bulletEnabled val="1"/>
        </dgm:presLayoutVars>
      </dgm:prSet>
      <dgm:spPr/>
      <dgm:t>
        <a:bodyPr/>
        <a:lstStyle/>
        <a:p>
          <a:endParaRPr lang="en-GB"/>
        </a:p>
      </dgm:t>
    </dgm:pt>
    <dgm:pt modelId="{6CAAD396-F1D6-4502-87D1-1BB1BB4C0987}" type="pres">
      <dgm:prSet presAssocID="{A5B69480-75B3-4CCE-B986-811F7A771458}" presName="connSite1" presStyleCnt="0"/>
      <dgm:spPr/>
    </dgm:pt>
    <dgm:pt modelId="{502E2852-DB09-43C9-A470-8D44D02E02A3}" type="pres">
      <dgm:prSet presAssocID="{4AD6270C-DDE9-4B05-B27B-6070F6E39574}" presName="Name9" presStyleLbl="sibTrans2D1" presStyleIdx="0" presStyleCnt="2"/>
      <dgm:spPr/>
      <dgm:t>
        <a:bodyPr/>
        <a:lstStyle/>
        <a:p>
          <a:endParaRPr lang="en-GB"/>
        </a:p>
      </dgm:t>
    </dgm:pt>
    <dgm:pt modelId="{4291E1EB-7F52-4EF8-A075-154FDC928FE5}" type="pres">
      <dgm:prSet presAssocID="{E04B34DB-37F5-42EA-91A3-29DB05304072}" presName="composite2" presStyleCnt="0"/>
      <dgm:spPr/>
    </dgm:pt>
    <dgm:pt modelId="{93BEFBF5-6617-4FF7-B94E-B05744D5B51E}" type="pres">
      <dgm:prSet presAssocID="{E04B34DB-37F5-42EA-91A3-29DB05304072}" presName="dummyNode2" presStyleLbl="node1" presStyleIdx="0" presStyleCnt="3"/>
      <dgm:spPr/>
    </dgm:pt>
    <dgm:pt modelId="{F14CDBB5-9604-4C20-8CF1-EB1AEA2AC7D8}" type="pres">
      <dgm:prSet presAssocID="{E04B34DB-37F5-42EA-91A3-29DB05304072}" presName="childNode2" presStyleLbl="bgAcc1" presStyleIdx="1" presStyleCnt="3">
        <dgm:presLayoutVars>
          <dgm:bulletEnabled val="1"/>
        </dgm:presLayoutVars>
      </dgm:prSet>
      <dgm:spPr/>
      <dgm:t>
        <a:bodyPr/>
        <a:lstStyle/>
        <a:p>
          <a:endParaRPr lang="en-GB"/>
        </a:p>
      </dgm:t>
    </dgm:pt>
    <dgm:pt modelId="{53CC59EE-5A48-4CD7-A546-B1AECE85C16C}" type="pres">
      <dgm:prSet presAssocID="{E04B34DB-37F5-42EA-91A3-29DB05304072}" presName="childNode2tx" presStyleLbl="bgAcc1" presStyleIdx="1" presStyleCnt="3">
        <dgm:presLayoutVars>
          <dgm:bulletEnabled val="1"/>
        </dgm:presLayoutVars>
      </dgm:prSet>
      <dgm:spPr/>
      <dgm:t>
        <a:bodyPr/>
        <a:lstStyle/>
        <a:p>
          <a:endParaRPr lang="en-GB"/>
        </a:p>
      </dgm:t>
    </dgm:pt>
    <dgm:pt modelId="{590697DC-5297-433A-A0AE-D776A9F3BE6D}" type="pres">
      <dgm:prSet presAssocID="{E04B34DB-37F5-42EA-91A3-29DB05304072}" presName="parentNode2" presStyleLbl="node1" presStyleIdx="1" presStyleCnt="3">
        <dgm:presLayoutVars>
          <dgm:chMax val="0"/>
          <dgm:bulletEnabled val="1"/>
        </dgm:presLayoutVars>
      </dgm:prSet>
      <dgm:spPr/>
      <dgm:t>
        <a:bodyPr/>
        <a:lstStyle/>
        <a:p>
          <a:endParaRPr lang="en-GB"/>
        </a:p>
      </dgm:t>
    </dgm:pt>
    <dgm:pt modelId="{E9781D5A-94EA-421F-8693-11875632E2F4}" type="pres">
      <dgm:prSet presAssocID="{E04B34DB-37F5-42EA-91A3-29DB05304072}" presName="connSite2" presStyleCnt="0"/>
      <dgm:spPr/>
    </dgm:pt>
    <dgm:pt modelId="{62376F7E-B5C9-440E-8F13-72C4D3566206}" type="pres">
      <dgm:prSet presAssocID="{24D3E3AC-902D-465E-964F-AC8C9C5E5480}" presName="Name18" presStyleLbl="sibTrans2D1" presStyleIdx="1" presStyleCnt="2"/>
      <dgm:spPr/>
      <dgm:t>
        <a:bodyPr/>
        <a:lstStyle/>
        <a:p>
          <a:endParaRPr lang="en-GB"/>
        </a:p>
      </dgm:t>
    </dgm:pt>
    <dgm:pt modelId="{8DEEE3FD-D83B-4329-B114-AEA65F739AA4}" type="pres">
      <dgm:prSet presAssocID="{D28C21DE-5970-4038-910B-2E7432D55459}" presName="composite1" presStyleCnt="0"/>
      <dgm:spPr/>
    </dgm:pt>
    <dgm:pt modelId="{4161710C-13CF-4407-A480-B8F5EA5085B4}" type="pres">
      <dgm:prSet presAssocID="{D28C21DE-5970-4038-910B-2E7432D55459}" presName="dummyNode1" presStyleLbl="node1" presStyleIdx="1" presStyleCnt="3"/>
      <dgm:spPr/>
    </dgm:pt>
    <dgm:pt modelId="{829A2C02-60E2-4270-9887-8D882B7D4CC9}" type="pres">
      <dgm:prSet presAssocID="{D28C21DE-5970-4038-910B-2E7432D55459}" presName="childNode1" presStyleLbl="bgAcc1" presStyleIdx="2" presStyleCnt="3">
        <dgm:presLayoutVars>
          <dgm:bulletEnabled val="1"/>
        </dgm:presLayoutVars>
      </dgm:prSet>
      <dgm:spPr/>
      <dgm:t>
        <a:bodyPr/>
        <a:lstStyle/>
        <a:p>
          <a:endParaRPr lang="en-GB"/>
        </a:p>
      </dgm:t>
    </dgm:pt>
    <dgm:pt modelId="{41307B04-0EE1-4C38-B50B-2372DDA2CD83}" type="pres">
      <dgm:prSet presAssocID="{D28C21DE-5970-4038-910B-2E7432D55459}" presName="childNode1tx" presStyleLbl="bgAcc1" presStyleIdx="2" presStyleCnt="3">
        <dgm:presLayoutVars>
          <dgm:bulletEnabled val="1"/>
        </dgm:presLayoutVars>
      </dgm:prSet>
      <dgm:spPr/>
      <dgm:t>
        <a:bodyPr/>
        <a:lstStyle/>
        <a:p>
          <a:endParaRPr lang="en-GB"/>
        </a:p>
      </dgm:t>
    </dgm:pt>
    <dgm:pt modelId="{F8FE14D8-1A31-4111-B37F-360147EA8321}" type="pres">
      <dgm:prSet presAssocID="{D28C21DE-5970-4038-910B-2E7432D55459}" presName="parentNode1" presStyleLbl="node1" presStyleIdx="2" presStyleCnt="3">
        <dgm:presLayoutVars>
          <dgm:chMax val="1"/>
          <dgm:bulletEnabled val="1"/>
        </dgm:presLayoutVars>
      </dgm:prSet>
      <dgm:spPr/>
      <dgm:t>
        <a:bodyPr/>
        <a:lstStyle/>
        <a:p>
          <a:endParaRPr lang="en-GB"/>
        </a:p>
      </dgm:t>
    </dgm:pt>
    <dgm:pt modelId="{B6D1D7B6-572F-4760-BC49-0BFCD85CF37D}" type="pres">
      <dgm:prSet presAssocID="{D28C21DE-5970-4038-910B-2E7432D55459}" presName="connSite1" presStyleCnt="0"/>
      <dgm:spPr/>
    </dgm:pt>
  </dgm:ptLst>
  <dgm:cxnLst>
    <dgm:cxn modelId="{F3179A2C-23EE-4F78-BF10-408F219184C5}" type="presOf" srcId="{4AD6270C-DDE9-4B05-B27B-6070F6E39574}" destId="{502E2852-DB09-43C9-A470-8D44D02E02A3}" srcOrd="0" destOrd="0" presId="urn:microsoft.com/office/officeart/2005/8/layout/hProcess4"/>
    <dgm:cxn modelId="{1BDE8182-918F-4E15-9FCB-2415B16825A6}" type="presOf" srcId="{74279593-FDAB-4932-B2D8-EDCC9592CC7E}" destId="{41307B04-0EE1-4C38-B50B-2372DDA2CD83}" srcOrd="1" destOrd="1" presId="urn:microsoft.com/office/officeart/2005/8/layout/hProcess4"/>
    <dgm:cxn modelId="{EFE434B2-7F5D-42C6-82B8-ADB1B76ECEAB}" type="presOf" srcId="{3DEABFD9-532C-4868-8A29-83C56BCDD4A4}" destId="{829A2C02-60E2-4270-9887-8D882B7D4CC9}" srcOrd="0" destOrd="0" presId="urn:microsoft.com/office/officeart/2005/8/layout/hProcess4"/>
    <dgm:cxn modelId="{B05D4321-19DE-450A-8C85-385EAD98D62F}" srcId="{E04B34DB-37F5-42EA-91A3-29DB05304072}" destId="{D491648E-BF73-4396-A9E3-1BDEC57B6032}" srcOrd="0" destOrd="0" parTransId="{39D259C7-CD92-46A2-82C9-8B7DA65EAAE3}" sibTransId="{3C4BE506-AF3F-4485-9567-E831236F5D15}"/>
    <dgm:cxn modelId="{980B9C5D-485E-4C76-B53B-B21511E9F445}" type="presOf" srcId="{417F6D2E-D842-437A-B3FE-09C53F7706ED}" destId="{4248894B-DEF5-4587-9197-55D4BE527ADD}" srcOrd="0" destOrd="0" presId="urn:microsoft.com/office/officeart/2005/8/layout/hProcess4"/>
    <dgm:cxn modelId="{43702C48-E6EA-4469-B596-06F5ACA59940}" type="presOf" srcId="{D491648E-BF73-4396-A9E3-1BDEC57B6032}" destId="{53CC59EE-5A48-4CD7-A546-B1AECE85C16C}" srcOrd="1" destOrd="0" presId="urn:microsoft.com/office/officeart/2005/8/layout/hProcess4"/>
    <dgm:cxn modelId="{38211F68-AF7A-4410-94B8-AB9230EB760F}" type="presOf" srcId="{24D3E3AC-902D-465E-964F-AC8C9C5E5480}" destId="{62376F7E-B5C9-440E-8F13-72C4D3566206}" srcOrd="0" destOrd="0" presId="urn:microsoft.com/office/officeart/2005/8/layout/hProcess4"/>
    <dgm:cxn modelId="{1F0D9B0C-D0B4-4A32-A5C7-09151B172F41}" srcId="{67143C21-3C60-43A9-B0A5-289A90ADB04F}" destId="{A5B69480-75B3-4CCE-B986-811F7A771458}" srcOrd="0" destOrd="0" parTransId="{7D8A5ECC-639F-4793-90B4-3709C189162A}" sibTransId="{4AD6270C-DDE9-4B05-B27B-6070F6E39574}"/>
    <dgm:cxn modelId="{62CF64E4-D895-4F94-944D-72F2A8DBEFE7}" srcId="{D28C21DE-5970-4038-910B-2E7432D55459}" destId="{74279593-FDAB-4932-B2D8-EDCC9592CC7E}" srcOrd="1" destOrd="0" parTransId="{B403A29A-FDEB-4FCB-B48B-D54D31F5474D}" sibTransId="{133A8A56-861D-4B07-872E-C10BC6E4367D}"/>
    <dgm:cxn modelId="{DFC4B098-1770-4A8F-B788-8ABF174743D4}" type="presOf" srcId="{43F27B90-43F9-44E8-9587-77541F10D705}" destId="{8032590B-2DF6-46D4-984F-E358B3A5513F}" srcOrd="1" destOrd="1" presId="urn:microsoft.com/office/officeart/2005/8/layout/hProcess4"/>
    <dgm:cxn modelId="{308478C2-88DF-4800-9F58-D678ACDE099C}" type="presOf" srcId="{D28C21DE-5970-4038-910B-2E7432D55459}" destId="{F8FE14D8-1A31-4111-B37F-360147EA8321}" srcOrd="0" destOrd="0" presId="urn:microsoft.com/office/officeart/2005/8/layout/hProcess4"/>
    <dgm:cxn modelId="{91E8DF70-4AC2-41B9-87A4-2E390B6E40CC}" type="presOf" srcId="{89570B45-8346-4629-9A94-0C82E1750A7C}" destId="{41307B04-0EE1-4C38-B50B-2372DDA2CD83}" srcOrd="1" destOrd="2" presId="urn:microsoft.com/office/officeart/2005/8/layout/hProcess4"/>
    <dgm:cxn modelId="{69AE3D31-972C-4AF9-B9D8-BDE728E11CFB}" type="presOf" srcId="{43F27B90-43F9-44E8-9587-77541F10D705}" destId="{4248894B-DEF5-4587-9197-55D4BE527ADD}" srcOrd="0" destOrd="1" presId="urn:microsoft.com/office/officeart/2005/8/layout/hProcess4"/>
    <dgm:cxn modelId="{133E279B-8AD2-4749-ADDB-B4F8DDC47DD8}" type="presOf" srcId="{F8EBFEB1-5CC0-478B-A3DA-0069A17093A5}" destId="{F14CDBB5-9604-4C20-8CF1-EB1AEA2AC7D8}" srcOrd="0" destOrd="1" presId="urn:microsoft.com/office/officeart/2005/8/layout/hProcess4"/>
    <dgm:cxn modelId="{CFE59F4B-4D14-4469-B62D-512887F57A31}" type="presOf" srcId="{417F6D2E-D842-437A-B3FE-09C53F7706ED}" destId="{8032590B-2DF6-46D4-984F-E358B3A5513F}" srcOrd="1" destOrd="0" presId="urn:microsoft.com/office/officeart/2005/8/layout/hProcess4"/>
    <dgm:cxn modelId="{62204206-43B6-42CA-9812-E76102B5E0DE}" type="presOf" srcId="{74279593-FDAB-4932-B2D8-EDCC9592CC7E}" destId="{829A2C02-60E2-4270-9887-8D882B7D4CC9}" srcOrd="0" destOrd="1" presId="urn:microsoft.com/office/officeart/2005/8/layout/hProcess4"/>
    <dgm:cxn modelId="{720D87F1-A61E-4CD0-86E2-A67C3ADFDB95}" type="presOf" srcId="{67143C21-3C60-43A9-B0A5-289A90ADB04F}" destId="{EF99A047-3192-44FA-AE12-8F1484781F38}" srcOrd="0" destOrd="0" presId="urn:microsoft.com/office/officeart/2005/8/layout/hProcess4"/>
    <dgm:cxn modelId="{B1436D55-6D53-4885-AE40-8697EB9F9B98}" srcId="{67143C21-3C60-43A9-B0A5-289A90ADB04F}" destId="{D28C21DE-5970-4038-910B-2E7432D55459}" srcOrd="2" destOrd="0" parTransId="{42E0A2AB-B05A-4E9A-B8EF-8E24A71FCE8F}" sibTransId="{72468B04-0BE7-4CC2-B60F-4234128A7C41}"/>
    <dgm:cxn modelId="{7D72D9B7-0F1A-4B25-B140-046594F0BA2A}" type="presOf" srcId="{3DEABFD9-532C-4868-8A29-83C56BCDD4A4}" destId="{41307B04-0EE1-4C38-B50B-2372DDA2CD83}" srcOrd="1" destOrd="0" presId="urn:microsoft.com/office/officeart/2005/8/layout/hProcess4"/>
    <dgm:cxn modelId="{DC49AE4F-2A5F-4718-AE28-11B5DC99C108}" type="presOf" srcId="{F8EBFEB1-5CC0-478B-A3DA-0069A17093A5}" destId="{53CC59EE-5A48-4CD7-A546-B1AECE85C16C}" srcOrd="1" destOrd="1" presId="urn:microsoft.com/office/officeart/2005/8/layout/hProcess4"/>
    <dgm:cxn modelId="{DE4A1510-FC71-4A5C-9708-95377E38A2E8}" srcId="{D28C21DE-5970-4038-910B-2E7432D55459}" destId="{3DEABFD9-532C-4868-8A29-83C56BCDD4A4}" srcOrd="0" destOrd="0" parTransId="{77248770-90A6-4C62-9570-6105A089DD86}" sibTransId="{9D5B8A98-393D-4162-80C2-2DF5F7B240F1}"/>
    <dgm:cxn modelId="{B8EE4616-D903-4A18-8A88-68BBAAA5647A}" type="presOf" srcId="{89570B45-8346-4629-9A94-0C82E1750A7C}" destId="{829A2C02-60E2-4270-9887-8D882B7D4CC9}" srcOrd="0" destOrd="2" presId="urn:microsoft.com/office/officeart/2005/8/layout/hProcess4"/>
    <dgm:cxn modelId="{A190AD8D-CA9A-49A2-8656-B7539752358F}" srcId="{67143C21-3C60-43A9-B0A5-289A90ADB04F}" destId="{E04B34DB-37F5-42EA-91A3-29DB05304072}" srcOrd="1" destOrd="0" parTransId="{3FC79C6F-4EDE-4655-B313-D59F332DD418}" sibTransId="{24D3E3AC-902D-465E-964F-AC8C9C5E5480}"/>
    <dgm:cxn modelId="{AA86A2D4-4878-48CB-88CA-85AD83795E9E}" srcId="{A5B69480-75B3-4CCE-B986-811F7A771458}" destId="{417F6D2E-D842-437A-B3FE-09C53F7706ED}" srcOrd="0" destOrd="0" parTransId="{25CC68E5-097E-44BF-84E8-79FDA53D9225}" sibTransId="{8E956EAA-1D63-4EB3-B3B0-8B584764616D}"/>
    <dgm:cxn modelId="{7E83A48D-76C9-45D2-98D7-5EAC3C64D7E4}" srcId="{D28C21DE-5970-4038-910B-2E7432D55459}" destId="{89570B45-8346-4629-9A94-0C82E1750A7C}" srcOrd="2" destOrd="0" parTransId="{2D69E35A-E807-4CF5-80A5-3C4A24B32F32}" sibTransId="{E891A2D4-CA8A-476C-A34C-0E862A1223B9}"/>
    <dgm:cxn modelId="{62ABEC1B-B6F6-41C8-B3E7-0F6193BE0095}" type="presOf" srcId="{A5B69480-75B3-4CCE-B986-811F7A771458}" destId="{DE0A4B6C-ED14-4B00-8456-57443F2BA3BA}" srcOrd="0" destOrd="0" presId="urn:microsoft.com/office/officeart/2005/8/layout/hProcess4"/>
    <dgm:cxn modelId="{F03823B3-4AFF-40BC-925F-C64A0B0BE7DB}" srcId="{A5B69480-75B3-4CCE-B986-811F7A771458}" destId="{43F27B90-43F9-44E8-9587-77541F10D705}" srcOrd="1" destOrd="0" parTransId="{17AA72D0-1F6A-4B89-ADBF-C721821AB417}" sibTransId="{6C6111F9-1ABE-4F82-8F85-51DA82FFF5B9}"/>
    <dgm:cxn modelId="{9AF288A5-9D6D-4D37-A92E-F37A7D1B5B3B}" type="presOf" srcId="{E04B34DB-37F5-42EA-91A3-29DB05304072}" destId="{590697DC-5297-433A-A0AE-D776A9F3BE6D}" srcOrd="0" destOrd="0" presId="urn:microsoft.com/office/officeart/2005/8/layout/hProcess4"/>
    <dgm:cxn modelId="{CA85BD50-D6F9-4C8E-BFD6-A6FC0C37D2C4}" srcId="{E04B34DB-37F5-42EA-91A3-29DB05304072}" destId="{F8EBFEB1-5CC0-478B-A3DA-0069A17093A5}" srcOrd="1" destOrd="0" parTransId="{5B1741A7-9D86-45EB-ABC9-B27990866CA8}" sibTransId="{4B2825E5-6A4B-4152-B128-0C307998D222}"/>
    <dgm:cxn modelId="{F17B285B-6A4D-4B8F-B009-53B52AEB0721}" type="presOf" srcId="{D491648E-BF73-4396-A9E3-1BDEC57B6032}" destId="{F14CDBB5-9604-4C20-8CF1-EB1AEA2AC7D8}" srcOrd="0" destOrd="0" presId="urn:microsoft.com/office/officeart/2005/8/layout/hProcess4"/>
    <dgm:cxn modelId="{7A8868AF-5082-4146-BB44-53ECA7EF67F0}" type="presParOf" srcId="{EF99A047-3192-44FA-AE12-8F1484781F38}" destId="{69E29889-9F59-4AE6-963B-0CF87EC3F280}" srcOrd="0" destOrd="0" presId="urn:microsoft.com/office/officeart/2005/8/layout/hProcess4"/>
    <dgm:cxn modelId="{13D3D818-78C8-4A1D-A7D0-34A343DDF5F9}" type="presParOf" srcId="{EF99A047-3192-44FA-AE12-8F1484781F38}" destId="{F4D550ED-A330-4B45-BEC6-833DF826C381}" srcOrd="1" destOrd="0" presId="urn:microsoft.com/office/officeart/2005/8/layout/hProcess4"/>
    <dgm:cxn modelId="{6728C4B6-1FE5-491B-B71D-29893F4BCA26}" type="presParOf" srcId="{EF99A047-3192-44FA-AE12-8F1484781F38}" destId="{D655F807-A9F4-4228-B684-BB73D0AB49E0}" srcOrd="2" destOrd="0" presId="urn:microsoft.com/office/officeart/2005/8/layout/hProcess4"/>
    <dgm:cxn modelId="{CCD1A413-4563-435C-8D67-2623BA359FEB}" type="presParOf" srcId="{D655F807-A9F4-4228-B684-BB73D0AB49E0}" destId="{6A124FC3-04F8-426D-8BD4-14644A650121}" srcOrd="0" destOrd="0" presId="urn:microsoft.com/office/officeart/2005/8/layout/hProcess4"/>
    <dgm:cxn modelId="{1969FF59-825B-4E5A-810B-F1C32A09699A}" type="presParOf" srcId="{6A124FC3-04F8-426D-8BD4-14644A650121}" destId="{4EB52123-9136-42EA-8270-A7B39A47E32C}" srcOrd="0" destOrd="0" presId="urn:microsoft.com/office/officeart/2005/8/layout/hProcess4"/>
    <dgm:cxn modelId="{95BA32EE-D491-4E7D-83B7-F2C6AFCBA1BE}" type="presParOf" srcId="{6A124FC3-04F8-426D-8BD4-14644A650121}" destId="{4248894B-DEF5-4587-9197-55D4BE527ADD}" srcOrd="1" destOrd="0" presId="urn:microsoft.com/office/officeart/2005/8/layout/hProcess4"/>
    <dgm:cxn modelId="{AFA5F48B-F186-4395-ADA1-326F21D305B0}" type="presParOf" srcId="{6A124FC3-04F8-426D-8BD4-14644A650121}" destId="{8032590B-2DF6-46D4-984F-E358B3A5513F}" srcOrd="2" destOrd="0" presId="urn:microsoft.com/office/officeart/2005/8/layout/hProcess4"/>
    <dgm:cxn modelId="{FEDDD490-E9A7-4E21-9695-A212EE0D27A8}" type="presParOf" srcId="{6A124FC3-04F8-426D-8BD4-14644A650121}" destId="{DE0A4B6C-ED14-4B00-8456-57443F2BA3BA}" srcOrd="3" destOrd="0" presId="urn:microsoft.com/office/officeart/2005/8/layout/hProcess4"/>
    <dgm:cxn modelId="{DE1B2844-8999-42E8-9C1E-1AE3F9C7284C}" type="presParOf" srcId="{6A124FC3-04F8-426D-8BD4-14644A650121}" destId="{6CAAD396-F1D6-4502-87D1-1BB1BB4C0987}" srcOrd="4" destOrd="0" presId="urn:microsoft.com/office/officeart/2005/8/layout/hProcess4"/>
    <dgm:cxn modelId="{EF3D8ED5-3213-4B99-BF0A-7516A3566553}" type="presParOf" srcId="{D655F807-A9F4-4228-B684-BB73D0AB49E0}" destId="{502E2852-DB09-43C9-A470-8D44D02E02A3}" srcOrd="1" destOrd="0" presId="urn:microsoft.com/office/officeart/2005/8/layout/hProcess4"/>
    <dgm:cxn modelId="{FD87C168-2FBC-4552-96C3-AC8B12C382EB}" type="presParOf" srcId="{D655F807-A9F4-4228-B684-BB73D0AB49E0}" destId="{4291E1EB-7F52-4EF8-A075-154FDC928FE5}" srcOrd="2" destOrd="0" presId="urn:microsoft.com/office/officeart/2005/8/layout/hProcess4"/>
    <dgm:cxn modelId="{77AE74B3-AD46-471D-96F6-1679C6276011}" type="presParOf" srcId="{4291E1EB-7F52-4EF8-A075-154FDC928FE5}" destId="{93BEFBF5-6617-4FF7-B94E-B05744D5B51E}" srcOrd="0" destOrd="0" presId="urn:microsoft.com/office/officeart/2005/8/layout/hProcess4"/>
    <dgm:cxn modelId="{7D998379-48A5-4A41-A169-12FCB9FF5D71}" type="presParOf" srcId="{4291E1EB-7F52-4EF8-A075-154FDC928FE5}" destId="{F14CDBB5-9604-4C20-8CF1-EB1AEA2AC7D8}" srcOrd="1" destOrd="0" presId="urn:microsoft.com/office/officeart/2005/8/layout/hProcess4"/>
    <dgm:cxn modelId="{CBC1C2D8-3518-486C-815F-3AC4A42165D2}" type="presParOf" srcId="{4291E1EB-7F52-4EF8-A075-154FDC928FE5}" destId="{53CC59EE-5A48-4CD7-A546-B1AECE85C16C}" srcOrd="2" destOrd="0" presId="urn:microsoft.com/office/officeart/2005/8/layout/hProcess4"/>
    <dgm:cxn modelId="{149F8A5F-3B8D-4718-B1FF-4F601B907675}" type="presParOf" srcId="{4291E1EB-7F52-4EF8-A075-154FDC928FE5}" destId="{590697DC-5297-433A-A0AE-D776A9F3BE6D}" srcOrd="3" destOrd="0" presId="urn:microsoft.com/office/officeart/2005/8/layout/hProcess4"/>
    <dgm:cxn modelId="{A62FAB34-C0C8-4A97-B135-18E1558FDF67}" type="presParOf" srcId="{4291E1EB-7F52-4EF8-A075-154FDC928FE5}" destId="{E9781D5A-94EA-421F-8693-11875632E2F4}" srcOrd="4" destOrd="0" presId="urn:microsoft.com/office/officeart/2005/8/layout/hProcess4"/>
    <dgm:cxn modelId="{FCC8A2F3-B90B-4869-AA2F-013E3A3D23DD}" type="presParOf" srcId="{D655F807-A9F4-4228-B684-BB73D0AB49E0}" destId="{62376F7E-B5C9-440E-8F13-72C4D3566206}" srcOrd="3" destOrd="0" presId="urn:microsoft.com/office/officeart/2005/8/layout/hProcess4"/>
    <dgm:cxn modelId="{B03B1D57-D921-41C1-B772-EA3038D9B4D1}" type="presParOf" srcId="{D655F807-A9F4-4228-B684-BB73D0AB49E0}" destId="{8DEEE3FD-D83B-4329-B114-AEA65F739AA4}" srcOrd="4" destOrd="0" presId="urn:microsoft.com/office/officeart/2005/8/layout/hProcess4"/>
    <dgm:cxn modelId="{D5356493-67F3-4AA5-9939-AD24D90CE511}" type="presParOf" srcId="{8DEEE3FD-D83B-4329-B114-AEA65F739AA4}" destId="{4161710C-13CF-4407-A480-B8F5EA5085B4}" srcOrd="0" destOrd="0" presId="urn:microsoft.com/office/officeart/2005/8/layout/hProcess4"/>
    <dgm:cxn modelId="{506E6BE0-A3F4-4D3E-9F9A-0D222354C367}" type="presParOf" srcId="{8DEEE3FD-D83B-4329-B114-AEA65F739AA4}" destId="{829A2C02-60E2-4270-9887-8D882B7D4CC9}" srcOrd="1" destOrd="0" presId="urn:microsoft.com/office/officeart/2005/8/layout/hProcess4"/>
    <dgm:cxn modelId="{AE5732F5-9536-4519-AF17-C60C902A3592}" type="presParOf" srcId="{8DEEE3FD-D83B-4329-B114-AEA65F739AA4}" destId="{41307B04-0EE1-4C38-B50B-2372DDA2CD83}" srcOrd="2" destOrd="0" presId="urn:microsoft.com/office/officeart/2005/8/layout/hProcess4"/>
    <dgm:cxn modelId="{1FB51AC3-22B5-4B59-8A38-D00876892CFA}" type="presParOf" srcId="{8DEEE3FD-D83B-4329-B114-AEA65F739AA4}" destId="{F8FE14D8-1A31-4111-B37F-360147EA8321}" srcOrd="3" destOrd="0" presId="urn:microsoft.com/office/officeart/2005/8/layout/hProcess4"/>
    <dgm:cxn modelId="{AFFEDF19-8BF9-4C84-81B7-B96E8232D75D}" type="presParOf" srcId="{8DEEE3FD-D83B-4329-B114-AEA65F739AA4}" destId="{B6D1D7B6-572F-4760-BC49-0BFCD85CF37D}"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48894B-DEF5-4587-9197-55D4BE527ADD}">
      <dsp:nvSpPr>
        <dsp:cNvPr id="0" name=""/>
        <dsp:cNvSpPr/>
      </dsp:nvSpPr>
      <dsp:spPr>
        <a:xfrm>
          <a:off x="141" y="1774586"/>
          <a:ext cx="2266626" cy="18694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All Databases supplied</a:t>
          </a:r>
        </a:p>
        <a:p>
          <a:pPr marL="171450" lvl="1" indent="-171450" algn="l" defTabSz="800100">
            <a:lnSpc>
              <a:spcPct val="90000"/>
            </a:lnSpc>
            <a:spcBef>
              <a:spcPct val="0"/>
            </a:spcBef>
            <a:spcAft>
              <a:spcPct val="15000"/>
            </a:spcAft>
            <a:buChar char="••"/>
          </a:pPr>
          <a:r>
            <a:rPr lang="en-US" sz="1800" kern="1200" dirty="0"/>
            <a:t>Additional Data sources</a:t>
          </a:r>
        </a:p>
      </dsp:txBody>
      <dsp:txXfrm>
        <a:off x="141" y="1774586"/>
        <a:ext cx="2266626" cy="1468887"/>
      </dsp:txXfrm>
    </dsp:sp>
    <dsp:sp modelId="{502E2852-DB09-43C9-A470-8D44D02E02A3}">
      <dsp:nvSpPr>
        <dsp:cNvPr id="0" name=""/>
        <dsp:cNvSpPr/>
      </dsp:nvSpPr>
      <dsp:spPr>
        <a:xfrm>
          <a:off x="1300946" y="2316885"/>
          <a:ext cx="2356306" cy="2356306"/>
        </a:xfrm>
        <a:prstGeom prst="leftCircularArrow">
          <a:avLst>
            <a:gd name="adj1" fmla="val 2550"/>
            <a:gd name="adj2" fmla="val 309429"/>
            <a:gd name="adj3" fmla="val 2084940"/>
            <a:gd name="adj4" fmla="val 9024489"/>
            <a:gd name="adj5" fmla="val 297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0A4B6C-ED14-4B00-8456-57443F2BA3BA}">
      <dsp:nvSpPr>
        <dsp:cNvPr id="0" name=""/>
        <dsp:cNvSpPr/>
      </dsp:nvSpPr>
      <dsp:spPr>
        <a:xfrm>
          <a:off x="503836" y="3243474"/>
          <a:ext cx="2014779" cy="8012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t>Data Access</a:t>
          </a:r>
        </a:p>
      </dsp:txBody>
      <dsp:txXfrm>
        <a:off x="503836" y="3243474"/>
        <a:ext cx="2014779" cy="801211"/>
      </dsp:txXfrm>
    </dsp:sp>
    <dsp:sp modelId="{F14CDBB5-9604-4C20-8CF1-EB1AEA2AC7D8}">
      <dsp:nvSpPr>
        <dsp:cNvPr id="0" name=""/>
        <dsp:cNvSpPr/>
      </dsp:nvSpPr>
      <dsp:spPr>
        <a:xfrm>
          <a:off x="2804762" y="1774586"/>
          <a:ext cx="2266626" cy="18694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Assessment of ‘Live’ Status </a:t>
          </a:r>
          <a:r>
            <a:rPr lang="en-US" sz="1800" kern="1200"/>
            <a:t>and Clean </a:t>
          </a:r>
          <a:r>
            <a:rPr lang="en-US" sz="1800" kern="1200" dirty="0"/>
            <a:t>Up</a:t>
          </a:r>
        </a:p>
        <a:p>
          <a:pPr marL="171450" lvl="1" indent="-171450" algn="l" defTabSz="800100">
            <a:lnSpc>
              <a:spcPct val="90000"/>
            </a:lnSpc>
            <a:spcBef>
              <a:spcPct val="0"/>
            </a:spcBef>
            <a:spcAft>
              <a:spcPct val="15000"/>
            </a:spcAft>
            <a:buChar char="••"/>
          </a:pPr>
          <a:r>
            <a:rPr lang="en-US" sz="1800" kern="1200" dirty="0"/>
            <a:t>Assessment of Pharma Service Focus</a:t>
          </a:r>
        </a:p>
      </dsp:txBody>
      <dsp:txXfrm>
        <a:off x="2804762" y="2175192"/>
        <a:ext cx="2266626" cy="1468887"/>
      </dsp:txXfrm>
    </dsp:sp>
    <dsp:sp modelId="{62376F7E-B5C9-440E-8F13-72C4D3566206}">
      <dsp:nvSpPr>
        <dsp:cNvPr id="0" name=""/>
        <dsp:cNvSpPr/>
      </dsp:nvSpPr>
      <dsp:spPr>
        <a:xfrm>
          <a:off x="4086679" y="672173"/>
          <a:ext cx="2645930" cy="2645930"/>
        </a:xfrm>
        <a:prstGeom prst="circularArrow">
          <a:avLst>
            <a:gd name="adj1" fmla="val 2271"/>
            <a:gd name="adj2" fmla="val 273786"/>
            <a:gd name="adj3" fmla="val 19550703"/>
            <a:gd name="adj4" fmla="val 12575511"/>
            <a:gd name="adj5" fmla="val 26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0697DC-5297-433A-A0AE-D776A9F3BE6D}">
      <dsp:nvSpPr>
        <dsp:cNvPr id="0" name=""/>
        <dsp:cNvSpPr/>
      </dsp:nvSpPr>
      <dsp:spPr>
        <a:xfrm>
          <a:off x="3308457" y="1373981"/>
          <a:ext cx="2014779" cy="8012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t>Organization Qualification</a:t>
          </a:r>
        </a:p>
      </dsp:txBody>
      <dsp:txXfrm>
        <a:off x="3308457" y="1373981"/>
        <a:ext cx="2014779" cy="801211"/>
      </dsp:txXfrm>
    </dsp:sp>
    <dsp:sp modelId="{829A2C02-60E2-4270-9887-8D882B7D4CC9}">
      <dsp:nvSpPr>
        <dsp:cNvPr id="0" name=""/>
        <dsp:cNvSpPr/>
      </dsp:nvSpPr>
      <dsp:spPr>
        <a:xfrm>
          <a:off x="5609383" y="1774586"/>
          <a:ext cx="2266626" cy="18694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Company</a:t>
          </a:r>
        </a:p>
        <a:p>
          <a:pPr marL="171450" lvl="1" indent="-171450" algn="l" defTabSz="800100">
            <a:lnSpc>
              <a:spcPct val="90000"/>
            </a:lnSpc>
            <a:spcBef>
              <a:spcPct val="0"/>
            </a:spcBef>
            <a:spcAft>
              <a:spcPct val="15000"/>
            </a:spcAft>
            <a:buChar char="••"/>
          </a:pPr>
          <a:r>
            <a:rPr lang="en-US" sz="1800" kern="1200" dirty="0"/>
            <a:t>Service(s)</a:t>
          </a:r>
        </a:p>
        <a:p>
          <a:pPr marL="171450" lvl="1" indent="-171450" algn="l" defTabSz="800100">
            <a:lnSpc>
              <a:spcPct val="90000"/>
            </a:lnSpc>
            <a:spcBef>
              <a:spcPct val="0"/>
            </a:spcBef>
            <a:spcAft>
              <a:spcPct val="15000"/>
            </a:spcAft>
            <a:buChar char="••"/>
          </a:pPr>
          <a:r>
            <a:rPr lang="en-US" sz="1800" kern="1200" dirty="0"/>
            <a:t>Regional Location(s)</a:t>
          </a:r>
        </a:p>
      </dsp:txBody>
      <dsp:txXfrm>
        <a:off x="5609383" y="1774586"/>
        <a:ext cx="2266626" cy="1468887"/>
      </dsp:txXfrm>
    </dsp:sp>
    <dsp:sp modelId="{F8FE14D8-1A31-4111-B37F-360147EA8321}">
      <dsp:nvSpPr>
        <dsp:cNvPr id="0" name=""/>
        <dsp:cNvSpPr/>
      </dsp:nvSpPr>
      <dsp:spPr>
        <a:xfrm>
          <a:off x="6113078" y="3243474"/>
          <a:ext cx="2014779" cy="8012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t>Database Construction</a:t>
          </a:r>
        </a:p>
      </dsp:txBody>
      <dsp:txXfrm>
        <a:off x="6113078" y="3243474"/>
        <a:ext cx="2014779" cy="80121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0.14559</cdr:x>
      <cdr:y>0.5</cdr:y>
    </cdr:from>
    <cdr:to>
      <cdr:x>0.18755</cdr:x>
      <cdr:y>0.55988</cdr:y>
    </cdr:to>
    <cdr:sp macro="" textlink="">
      <cdr:nvSpPr>
        <cdr:cNvPr id="2" name="Rectangle: Rounded Corners 1"/>
        <cdr:cNvSpPr/>
      </cdr:nvSpPr>
      <cdr:spPr>
        <a:xfrm xmlns:a="http://schemas.openxmlformats.org/drawingml/2006/main">
          <a:off x="1656696" y="2423904"/>
          <a:ext cx="477471" cy="290287"/>
        </a:xfrm>
        <a:prstGeom xmlns:a="http://schemas.openxmlformats.org/drawingml/2006/main" prst="roundRect">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GB" sz="1200" dirty="0"/>
            <a:t>11%</a:t>
          </a:r>
        </a:p>
      </cdr:txBody>
    </cdr:sp>
  </cdr:relSizeAnchor>
  <cdr:relSizeAnchor xmlns:cdr="http://schemas.openxmlformats.org/drawingml/2006/chartDrawing">
    <cdr:from>
      <cdr:x>0.25583</cdr:x>
      <cdr:y>0.47005</cdr:y>
    </cdr:from>
    <cdr:to>
      <cdr:x>0.29779</cdr:x>
      <cdr:y>0.52994</cdr:y>
    </cdr:to>
    <cdr:sp macro="" textlink="">
      <cdr:nvSpPr>
        <cdr:cNvPr id="3" name="Rectangle: Rounded Corners 2"/>
        <cdr:cNvSpPr/>
      </cdr:nvSpPr>
      <cdr:spPr>
        <a:xfrm xmlns:a="http://schemas.openxmlformats.org/drawingml/2006/main">
          <a:off x="2911141" y="2278736"/>
          <a:ext cx="477471" cy="290336"/>
        </a:xfrm>
        <a:prstGeom xmlns:a="http://schemas.openxmlformats.org/drawingml/2006/main" prst="roundRect">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200" dirty="0"/>
            <a:t>11%</a:t>
          </a:r>
        </a:p>
      </cdr:txBody>
    </cdr:sp>
  </cdr:relSizeAnchor>
  <cdr:relSizeAnchor xmlns:cdr="http://schemas.openxmlformats.org/drawingml/2006/chartDrawing">
    <cdr:from>
      <cdr:x>0.36689</cdr:x>
      <cdr:y>0.5</cdr:y>
    </cdr:from>
    <cdr:to>
      <cdr:x>0.40885</cdr:x>
      <cdr:y>0.55988</cdr:y>
    </cdr:to>
    <cdr:sp macro="" textlink="">
      <cdr:nvSpPr>
        <cdr:cNvPr id="4" name="Rectangle: Rounded Corners 3"/>
        <cdr:cNvSpPr/>
      </cdr:nvSpPr>
      <cdr:spPr>
        <a:xfrm xmlns:a="http://schemas.openxmlformats.org/drawingml/2006/main">
          <a:off x="4174915" y="2423904"/>
          <a:ext cx="477471" cy="290287"/>
        </a:xfrm>
        <a:prstGeom xmlns:a="http://schemas.openxmlformats.org/drawingml/2006/main" prst="roundRect">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200" dirty="0"/>
            <a:t>11%</a:t>
          </a:r>
        </a:p>
      </cdr:txBody>
    </cdr:sp>
  </cdr:relSizeAnchor>
  <cdr:relSizeAnchor xmlns:cdr="http://schemas.openxmlformats.org/drawingml/2006/chartDrawing">
    <cdr:from>
      <cdr:x>0.47902</cdr:x>
      <cdr:y>0.5</cdr:y>
    </cdr:from>
    <cdr:to>
      <cdr:x>0.52098</cdr:x>
      <cdr:y>0.55988</cdr:y>
    </cdr:to>
    <cdr:sp macro="" textlink="">
      <cdr:nvSpPr>
        <cdr:cNvPr id="5" name="Rectangle: Rounded Corners 4"/>
        <cdr:cNvSpPr/>
      </cdr:nvSpPr>
      <cdr:spPr>
        <a:xfrm xmlns:a="http://schemas.openxmlformats.org/drawingml/2006/main">
          <a:off x="5450864" y="2423904"/>
          <a:ext cx="477472" cy="290287"/>
        </a:xfrm>
        <a:prstGeom xmlns:a="http://schemas.openxmlformats.org/drawingml/2006/main" prst="roundRect">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200" dirty="0"/>
            <a:t>6%</a:t>
          </a:r>
        </a:p>
      </cdr:txBody>
    </cdr:sp>
  </cdr:relSizeAnchor>
  <cdr:relSizeAnchor xmlns:cdr="http://schemas.openxmlformats.org/drawingml/2006/chartDrawing">
    <cdr:from>
      <cdr:x>0.59238</cdr:x>
      <cdr:y>0.5</cdr:y>
    </cdr:from>
    <cdr:to>
      <cdr:x>0.63434</cdr:x>
      <cdr:y>0.55988</cdr:y>
    </cdr:to>
    <cdr:sp macro="" textlink="">
      <cdr:nvSpPr>
        <cdr:cNvPr id="6" name="Rectangle: Rounded Corners 5"/>
        <cdr:cNvSpPr/>
      </cdr:nvSpPr>
      <cdr:spPr>
        <a:xfrm xmlns:a="http://schemas.openxmlformats.org/drawingml/2006/main">
          <a:off x="6740811" y="2423904"/>
          <a:ext cx="477472" cy="290287"/>
        </a:xfrm>
        <a:prstGeom xmlns:a="http://schemas.openxmlformats.org/drawingml/2006/main" prst="roundRect">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200" dirty="0"/>
            <a:t>18%</a:t>
          </a:r>
        </a:p>
      </cdr:txBody>
    </cdr:sp>
  </cdr:relSizeAnchor>
  <cdr:relSizeAnchor xmlns:cdr="http://schemas.openxmlformats.org/drawingml/2006/chartDrawing">
    <cdr:from>
      <cdr:x>0.7059</cdr:x>
      <cdr:y>0.48353</cdr:y>
    </cdr:from>
    <cdr:to>
      <cdr:x>0.74786</cdr:x>
      <cdr:y>0.54341</cdr:y>
    </cdr:to>
    <cdr:sp macro="" textlink="">
      <cdr:nvSpPr>
        <cdr:cNvPr id="7" name="Rectangle: Rounded Corners 6"/>
        <cdr:cNvSpPr/>
      </cdr:nvSpPr>
      <cdr:spPr>
        <a:xfrm xmlns:a="http://schemas.openxmlformats.org/drawingml/2006/main">
          <a:off x="8032578" y="2344075"/>
          <a:ext cx="477471" cy="290287"/>
        </a:xfrm>
        <a:prstGeom xmlns:a="http://schemas.openxmlformats.org/drawingml/2006/main" prst="roundRect">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200" dirty="0"/>
            <a:t>8%</a:t>
          </a:r>
        </a:p>
      </cdr:txBody>
    </cdr:sp>
  </cdr:relSizeAnchor>
  <cdr:relSizeAnchor xmlns:cdr="http://schemas.openxmlformats.org/drawingml/2006/chartDrawing">
    <cdr:from>
      <cdr:x>0.81696</cdr:x>
      <cdr:y>0.4847</cdr:y>
    </cdr:from>
    <cdr:to>
      <cdr:x>0.86484</cdr:x>
      <cdr:y>0.54224</cdr:y>
    </cdr:to>
    <cdr:sp macro="" textlink="">
      <cdr:nvSpPr>
        <cdr:cNvPr id="8" name="Rectangle: Rounded Corners 7"/>
        <cdr:cNvSpPr/>
      </cdr:nvSpPr>
      <cdr:spPr>
        <a:xfrm xmlns:a="http://schemas.openxmlformats.org/drawingml/2006/main">
          <a:off x="9296353" y="2349747"/>
          <a:ext cx="544836" cy="278943"/>
        </a:xfrm>
        <a:prstGeom xmlns:a="http://schemas.openxmlformats.org/drawingml/2006/main" prst="roundRect">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200" dirty="0"/>
            <a:t>11%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677F03-607C-496D-A02B-FD77319D2C93}" type="datetimeFigureOut">
              <a:rPr lang="en-GB" smtClean="0"/>
              <a:pPr/>
              <a:t>04/04/2017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14358-CA6E-4892-A919-D2F5A0AD2076}" type="slidenum">
              <a:rPr lang="en-GB" smtClean="0"/>
              <a:pPr/>
              <a:t>‹#›</a:t>
            </a:fld>
            <a:endParaRPr lang="en-GB"/>
          </a:p>
        </p:txBody>
      </p:sp>
    </p:spTree>
    <p:extLst>
      <p:ext uri="{BB962C8B-B14F-4D97-AF65-F5344CB8AC3E}">
        <p14:creationId xmlns="" xmlns:p14="http://schemas.microsoft.com/office/powerpoint/2010/main" val="110687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 xmlns:p14="http://schemas.microsoft.com/office/powerpoint/2010/main" val="1943206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 xmlns:p14="http://schemas.microsoft.com/office/powerpoint/2010/main" val="187984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 xmlns:p14="http://schemas.microsoft.com/office/powerpoint/2010/main" val="2765096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9454741-1D37-48F7-B9A3-8FFB88A1C99A}" type="datetimeFigureOut">
              <a:rPr lang="en-GB" smtClean="0"/>
              <a:pPr/>
              <a:t>04/04/2017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259F3-1DD6-4BEB-9EAD-CF6E003292EF}" type="slidenum">
              <a:rPr lang="en-GB" smtClean="0"/>
              <a:pPr/>
              <a:t>‹#›</a:t>
            </a:fld>
            <a:endParaRPr lang="en-GB"/>
          </a:p>
        </p:txBody>
      </p:sp>
    </p:spTree>
    <p:extLst>
      <p:ext uri="{BB962C8B-B14F-4D97-AF65-F5344CB8AC3E}">
        <p14:creationId xmlns="" xmlns:p14="http://schemas.microsoft.com/office/powerpoint/2010/main" val="3990922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454741-1D37-48F7-B9A3-8FFB88A1C99A}" type="datetimeFigureOut">
              <a:rPr lang="en-GB" smtClean="0"/>
              <a:pPr/>
              <a:t>04/04/2017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259F3-1DD6-4BEB-9EAD-CF6E003292EF}" type="slidenum">
              <a:rPr lang="en-GB" smtClean="0"/>
              <a:pPr/>
              <a:t>‹#›</a:t>
            </a:fld>
            <a:endParaRPr lang="en-GB"/>
          </a:p>
        </p:txBody>
      </p:sp>
    </p:spTree>
    <p:extLst>
      <p:ext uri="{BB962C8B-B14F-4D97-AF65-F5344CB8AC3E}">
        <p14:creationId xmlns="" xmlns:p14="http://schemas.microsoft.com/office/powerpoint/2010/main" val="645800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454741-1D37-48F7-B9A3-8FFB88A1C99A}" type="datetimeFigureOut">
              <a:rPr lang="en-GB" smtClean="0"/>
              <a:pPr/>
              <a:t>04/04/2017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259F3-1DD6-4BEB-9EAD-CF6E003292EF}" type="slidenum">
              <a:rPr lang="en-GB" smtClean="0"/>
              <a:pPr/>
              <a:t>‹#›</a:t>
            </a:fld>
            <a:endParaRPr lang="en-GB"/>
          </a:p>
        </p:txBody>
      </p:sp>
    </p:spTree>
    <p:extLst>
      <p:ext uri="{BB962C8B-B14F-4D97-AF65-F5344CB8AC3E}">
        <p14:creationId xmlns="" xmlns:p14="http://schemas.microsoft.com/office/powerpoint/2010/main" val="2333242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9454741-1D37-48F7-B9A3-8FFB88A1C99A}" type="datetimeFigureOut">
              <a:rPr lang="en-GB" smtClean="0"/>
              <a:pPr/>
              <a:t>04/04/2017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8259F3-1DD6-4BEB-9EAD-CF6E003292EF}" type="slidenum">
              <a:rPr lang="en-GB" smtClean="0"/>
              <a:pPr/>
              <a:t>‹#›</a:t>
            </a:fld>
            <a:endParaRPr lang="en-GB"/>
          </a:p>
        </p:txBody>
      </p:sp>
    </p:spTree>
    <p:extLst>
      <p:ext uri="{BB962C8B-B14F-4D97-AF65-F5344CB8AC3E}">
        <p14:creationId xmlns="" xmlns:p14="http://schemas.microsoft.com/office/powerpoint/2010/main" val="4272061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9454741-1D37-48F7-B9A3-8FFB88A1C99A}" type="datetimeFigureOut">
              <a:rPr lang="en-GB" smtClean="0"/>
              <a:pPr/>
              <a:t>04/04/2017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8259F3-1DD6-4BEB-9EAD-CF6E003292EF}" type="slidenum">
              <a:rPr lang="en-GB" smtClean="0"/>
              <a:pPr/>
              <a:t>‹#›</a:t>
            </a:fld>
            <a:endParaRPr lang="en-GB"/>
          </a:p>
        </p:txBody>
      </p:sp>
    </p:spTree>
    <p:extLst>
      <p:ext uri="{BB962C8B-B14F-4D97-AF65-F5344CB8AC3E}">
        <p14:creationId xmlns="" xmlns:p14="http://schemas.microsoft.com/office/powerpoint/2010/main" val="2322118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9454741-1D37-48F7-B9A3-8FFB88A1C99A}" type="datetimeFigureOut">
              <a:rPr lang="en-GB" smtClean="0"/>
              <a:pPr/>
              <a:t>04/04/2017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8259F3-1DD6-4BEB-9EAD-CF6E003292EF}" type="slidenum">
              <a:rPr lang="en-GB" smtClean="0"/>
              <a:pPr/>
              <a:t>‹#›</a:t>
            </a:fld>
            <a:endParaRPr lang="en-GB"/>
          </a:p>
        </p:txBody>
      </p:sp>
    </p:spTree>
    <p:extLst>
      <p:ext uri="{BB962C8B-B14F-4D97-AF65-F5344CB8AC3E}">
        <p14:creationId xmlns="" xmlns:p14="http://schemas.microsoft.com/office/powerpoint/2010/main" val="248230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54741-1D37-48F7-B9A3-8FFB88A1C99A}" type="datetimeFigureOut">
              <a:rPr lang="en-GB" smtClean="0"/>
              <a:pPr/>
              <a:t>04/04/2017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8259F3-1DD6-4BEB-9EAD-CF6E003292EF}" type="slidenum">
              <a:rPr lang="en-GB" smtClean="0"/>
              <a:pPr/>
              <a:t>‹#›</a:t>
            </a:fld>
            <a:endParaRPr lang="en-GB"/>
          </a:p>
        </p:txBody>
      </p:sp>
    </p:spTree>
    <p:extLst>
      <p:ext uri="{BB962C8B-B14F-4D97-AF65-F5344CB8AC3E}">
        <p14:creationId xmlns="" xmlns:p14="http://schemas.microsoft.com/office/powerpoint/2010/main" val="553470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454741-1D37-48F7-B9A3-8FFB88A1C99A}" type="datetimeFigureOut">
              <a:rPr lang="en-GB" smtClean="0"/>
              <a:pPr/>
              <a:t>04/04/2017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8259F3-1DD6-4BEB-9EAD-CF6E003292EF}" type="slidenum">
              <a:rPr lang="en-GB" smtClean="0"/>
              <a:pPr/>
              <a:t>‹#›</a:t>
            </a:fld>
            <a:endParaRPr lang="en-GB"/>
          </a:p>
        </p:txBody>
      </p:sp>
    </p:spTree>
    <p:extLst>
      <p:ext uri="{BB962C8B-B14F-4D97-AF65-F5344CB8AC3E}">
        <p14:creationId xmlns="" xmlns:p14="http://schemas.microsoft.com/office/powerpoint/2010/main" val="87830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 xmlns:p14="http://schemas.microsoft.com/office/powerpoint/2010/main" val="1642585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454741-1D37-48F7-B9A3-8FFB88A1C99A}" type="datetimeFigureOut">
              <a:rPr lang="en-GB" smtClean="0"/>
              <a:pPr/>
              <a:t>04/04/2017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8259F3-1DD6-4BEB-9EAD-CF6E003292EF}" type="slidenum">
              <a:rPr lang="en-GB" smtClean="0"/>
              <a:pPr/>
              <a:t>‹#›</a:t>
            </a:fld>
            <a:endParaRPr lang="en-GB"/>
          </a:p>
        </p:txBody>
      </p:sp>
    </p:spTree>
    <p:extLst>
      <p:ext uri="{BB962C8B-B14F-4D97-AF65-F5344CB8AC3E}">
        <p14:creationId xmlns="" xmlns:p14="http://schemas.microsoft.com/office/powerpoint/2010/main" val="536995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454741-1D37-48F7-B9A3-8FFB88A1C99A}" type="datetimeFigureOut">
              <a:rPr lang="en-GB" smtClean="0"/>
              <a:pPr/>
              <a:t>04/04/2017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259F3-1DD6-4BEB-9EAD-CF6E003292EF}" type="slidenum">
              <a:rPr lang="en-GB" smtClean="0"/>
              <a:pPr/>
              <a:t>‹#›</a:t>
            </a:fld>
            <a:endParaRPr lang="en-GB"/>
          </a:p>
        </p:txBody>
      </p:sp>
    </p:spTree>
    <p:extLst>
      <p:ext uri="{BB962C8B-B14F-4D97-AF65-F5344CB8AC3E}">
        <p14:creationId xmlns="" xmlns:p14="http://schemas.microsoft.com/office/powerpoint/2010/main" val="3238156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454741-1D37-48F7-B9A3-8FFB88A1C99A}" type="datetimeFigureOut">
              <a:rPr lang="en-GB" smtClean="0"/>
              <a:pPr/>
              <a:t>04/04/2017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259F3-1DD6-4BEB-9EAD-CF6E003292EF}" type="slidenum">
              <a:rPr lang="en-GB" smtClean="0"/>
              <a:pPr/>
              <a:t>‹#›</a:t>
            </a:fld>
            <a:endParaRPr lang="en-GB"/>
          </a:p>
        </p:txBody>
      </p:sp>
    </p:spTree>
    <p:extLst>
      <p:ext uri="{BB962C8B-B14F-4D97-AF65-F5344CB8AC3E}">
        <p14:creationId xmlns="" xmlns:p14="http://schemas.microsoft.com/office/powerpoint/2010/main" val="331411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6429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34956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 xmlns:p14="http://schemas.microsoft.com/office/powerpoint/2010/main" val="357301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193800"/>
            <a:ext cx="51816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193800"/>
            <a:ext cx="51816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 xmlns:p14="http://schemas.microsoft.com/office/powerpoint/2010/main" val="67288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 xmlns:p14="http://schemas.microsoft.com/office/powerpoint/2010/main" val="187511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 xmlns:p14="http://schemas.microsoft.com/office/powerpoint/2010/main" val="288972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8733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 xmlns:p14="http://schemas.microsoft.com/office/powerpoint/2010/main" val="344705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 xmlns:p14="http://schemas.microsoft.com/office/powerpoint/2010/main" val="210624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0">
              <a:schemeClr val="accent1">
                <a:lumMod val="5000"/>
                <a:lumOff val="95000"/>
              </a:schemeClr>
            </a:gs>
            <a:gs pos="86000">
              <a:schemeClr val="accent1">
                <a:lumMod val="20000"/>
                <a:lumOff val="80000"/>
              </a:schemeClr>
            </a:gs>
            <a:gs pos="100000">
              <a:schemeClr val="accent1">
                <a:lumMod val="40000"/>
                <a:lumOff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0" y="161925"/>
            <a:ext cx="11379200" cy="7016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31800" y="1054101"/>
            <a:ext cx="11379200" cy="4902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9964964" y="6244885"/>
            <a:ext cx="1846036" cy="407534"/>
          </a:xfrm>
          <a:prstGeom prst="rect">
            <a:avLst/>
          </a:prstGeom>
        </p:spPr>
      </p:pic>
      <p:pic>
        <p:nvPicPr>
          <p:cNvPr id="2056" name="Picture 8" descr="https://blogdotcogbooksdotcom.files.wordpress.com/2014/11/scottish-enterprise.gif"/>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31800" y="5826126"/>
            <a:ext cx="2082800" cy="10318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81021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54741-1D37-48F7-B9A3-8FFB88A1C99A}" type="datetimeFigureOut">
              <a:rPr lang="en-GB" smtClean="0"/>
              <a:pPr/>
              <a:t>04/04/2017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259F3-1DD6-4BEB-9EAD-CF6E003292EF}" type="slidenum">
              <a:rPr lang="en-GB" smtClean="0"/>
              <a:pPr/>
              <a:t>‹#›</a:t>
            </a:fld>
            <a:endParaRPr lang="en-GB"/>
          </a:p>
        </p:txBody>
      </p:sp>
    </p:spTree>
    <p:extLst>
      <p:ext uri="{BB962C8B-B14F-4D97-AF65-F5344CB8AC3E}">
        <p14:creationId xmlns="" xmlns:p14="http://schemas.microsoft.com/office/powerpoint/2010/main" val="240680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1861" y="1650945"/>
            <a:ext cx="9144000" cy="2387600"/>
          </a:xfrm>
        </p:spPr>
        <p:txBody>
          <a:bodyPr>
            <a:noAutofit/>
          </a:bodyPr>
          <a:lstStyle/>
          <a:p>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Benchmarking Measures for Scottish Pharma Services</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endParaRPr lang="en-GB" sz="4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7911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orway Ma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776" y="1511558"/>
            <a:ext cx="5351301" cy="435739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dirty="0"/>
              <a:t>Norway – Pharma Services</a:t>
            </a:r>
          </a:p>
        </p:txBody>
      </p:sp>
      <p:sp>
        <p:nvSpPr>
          <p:cNvPr id="5" name="Line Callout 2 9"/>
          <p:cNvSpPr/>
          <p:nvPr/>
        </p:nvSpPr>
        <p:spPr>
          <a:xfrm flipH="1">
            <a:off x="303911" y="2391464"/>
            <a:ext cx="2258705" cy="966850"/>
          </a:xfrm>
          <a:prstGeom prst="borderCallout2">
            <a:avLst>
              <a:gd name="adj1" fmla="val 18750"/>
              <a:gd name="adj2" fmla="val -8333"/>
              <a:gd name="adj3" fmla="val 18750"/>
              <a:gd name="adj4" fmla="val -16667"/>
              <a:gd name="adj5" fmla="val 286141"/>
              <a:gd name="adj6" fmla="val -34687"/>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effectLst/>
                <a:ea typeface="Times" panose="02020603050405020304" pitchFamily="18" charset="0"/>
                <a:cs typeface="Times New Roman" panose="02020603050405020304" pitchFamily="18" charset="0"/>
              </a:rPr>
              <a:t>8 Organisations</a:t>
            </a:r>
            <a:endParaRPr lang="en-GB" b="1" dirty="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1200" b="1" dirty="0">
                <a:effectLst/>
                <a:ea typeface="Times" panose="02020603050405020304" pitchFamily="18" charset="0"/>
                <a:cs typeface="Times New Roman" panose="02020603050405020304" pitchFamily="18" charset="0"/>
              </a:rPr>
              <a:t>Most are located in the Capital</a:t>
            </a:r>
            <a:endParaRPr lang="en-GB" b="1" dirty="0">
              <a:effectLst/>
              <a:latin typeface="Times" panose="02020603050405020304" pitchFamily="18" charset="0"/>
              <a:ea typeface="Times" panose="02020603050405020304" pitchFamily="18" charset="0"/>
              <a:cs typeface="Times New Roman" panose="02020603050405020304" pitchFamily="18" charset="0"/>
            </a:endParaRPr>
          </a:p>
        </p:txBody>
      </p:sp>
      <p:graphicFrame>
        <p:nvGraphicFramePr>
          <p:cNvPr id="8" name="Chart 7"/>
          <p:cNvGraphicFramePr/>
          <p:nvPr>
            <p:extLst>
              <p:ext uri="{D42A27DB-BD31-4B8C-83A1-F6EECF244321}">
                <p14:modId xmlns="" xmlns:p14="http://schemas.microsoft.com/office/powerpoint/2010/main" val="1722131008"/>
              </p:ext>
            </p:extLst>
          </p:nvPr>
        </p:nvGraphicFramePr>
        <p:xfrm>
          <a:off x="5449077" y="1511558"/>
          <a:ext cx="6536657" cy="458679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Rounded Corners 5"/>
          <p:cNvSpPr/>
          <p:nvPr/>
        </p:nvSpPr>
        <p:spPr>
          <a:xfrm>
            <a:off x="6121400" y="5448239"/>
            <a:ext cx="2629678" cy="10730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Scotland has 31x more Pharma Service locations relative to Norway</a:t>
            </a:r>
          </a:p>
        </p:txBody>
      </p:sp>
    </p:spTree>
    <p:extLst>
      <p:ext uri="{BB962C8B-B14F-4D97-AF65-F5344CB8AC3E}">
        <p14:creationId xmlns="" xmlns:p14="http://schemas.microsoft.com/office/powerpoint/2010/main" val="2538823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stretch>
            <a:fillRect/>
          </a:stretch>
        </p:blipFill>
        <p:spPr>
          <a:xfrm>
            <a:off x="-1" y="1356720"/>
            <a:ext cx="5655343" cy="4593491"/>
          </a:xfrm>
          <a:prstGeom prst="rect">
            <a:avLst/>
          </a:prstGeom>
        </p:spPr>
      </p:pic>
      <p:sp>
        <p:nvSpPr>
          <p:cNvPr id="2" name="Title 1"/>
          <p:cNvSpPr>
            <a:spLocks noGrp="1"/>
          </p:cNvSpPr>
          <p:nvPr>
            <p:ph type="title"/>
          </p:nvPr>
        </p:nvSpPr>
        <p:spPr/>
        <p:txBody>
          <a:bodyPr>
            <a:normAutofit/>
          </a:bodyPr>
          <a:lstStyle/>
          <a:p>
            <a:r>
              <a:rPr lang="en-GB" dirty="0"/>
              <a:t>Sweden – Pharma Services</a:t>
            </a:r>
          </a:p>
        </p:txBody>
      </p:sp>
      <p:sp>
        <p:nvSpPr>
          <p:cNvPr id="5" name="Line Callout 2 9"/>
          <p:cNvSpPr/>
          <p:nvPr/>
        </p:nvSpPr>
        <p:spPr>
          <a:xfrm flipH="1">
            <a:off x="65315" y="2075333"/>
            <a:ext cx="2108718" cy="1199711"/>
          </a:xfrm>
          <a:prstGeom prst="borderCallout2">
            <a:avLst>
              <a:gd name="adj1" fmla="val 18750"/>
              <a:gd name="adj2" fmla="val -8333"/>
              <a:gd name="adj3" fmla="val 18750"/>
              <a:gd name="adj4" fmla="val -16667"/>
              <a:gd name="adj5" fmla="val 196356"/>
              <a:gd name="adj6" fmla="val -3247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effectLst/>
                <a:ea typeface="Times" panose="02020603050405020304" pitchFamily="18" charset="0"/>
                <a:cs typeface="Times New Roman" panose="02020603050405020304" pitchFamily="18" charset="0"/>
              </a:rPr>
              <a:t> 126 Organisations</a:t>
            </a:r>
            <a:endParaRPr lang="en-GB" b="1" dirty="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1200" b="1" dirty="0">
                <a:effectLst/>
                <a:ea typeface="Times" panose="02020603050405020304" pitchFamily="18" charset="0"/>
                <a:cs typeface="Times New Roman" panose="02020603050405020304" pitchFamily="18" charset="0"/>
              </a:rPr>
              <a:t>Most are split between Uppsala/Stockholm and Lund/Malmo</a:t>
            </a:r>
            <a:endParaRPr lang="en-GB" b="1" dirty="0">
              <a:effectLst/>
              <a:latin typeface="Times" panose="02020603050405020304" pitchFamily="18" charset="0"/>
              <a:ea typeface="Times" panose="02020603050405020304" pitchFamily="18" charset="0"/>
              <a:cs typeface="Times New Roman" panose="02020603050405020304" pitchFamily="18" charset="0"/>
            </a:endParaRPr>
          </a:p>
        </p:txBody>
      </p:sp>
      <p:graphicFrame>
        <p:nvGraphicFramePr>
          <p:cNvPr id="8" name="Chart 7"/>
          <p:cNvGraphicFramePr/>
          <p:nvPr>
            <p:extLst>
              <p:ext uri="{D42A27DB-BD31-4B8C-83A1-F6EECF244321}">
                <p14:modId xmlns="" xmlns:p14="http://schemas.microsoft.com/office/powerpoint/2010/main" val="1156934200"/>
              </p:ext>
            </p:extLst>
          </p:nvPr>
        </p:nvGraphicFramePr>
        <p:xfrm>
          <a:off x="5655343" y="1356720"/>
          <a:ext cx="6465122" cy="4586791"/>
        </p:xfrm>
        <a:graphic>
          <a:graphicData uri="http://schemas.openxmlformats.org/drawingml/2006/chart">
            <c:chart xmlns:c="http://schemas.openxmlformats.org/drawingml/2006/chart" xmlns:r="http://schemas.openxmlformats.org/officeDocument/2006/relationships" r:id="rId3"/>
          </a:graphicData>
        </a:graphic>
      </p:graphicFrame>
      <p:sp>
        <p:nvSpPr>
          <p:cNvPr id="7" name="Line Callout 2 9"/>
          <p:cNvSpPr/>
          <p:nvPr/>
        </p:nvSpPr>
        <p:spPr>
          <a:xfrm flipH="1">
            <a:off x="65315" y="3672081"/>
            <a:ext cx="2108718" cy="1199711"/>
          </a:xfrm>
          <a:prstGeom prst="borderCallout2">
            <a:avLst>
              <a:gd name="adj1" fmla="val 18750"/>
              <a:gd name="adj2" fmla="val -8333"/>
              <a:gd name="adj3" fmla="val 18750"/>
              <a:gd name="adj4" fmla="val -16667"/>
              <a:gd name="adj5" fmla="val 160580"/>
              <a:gd name="adj6" fmla="val 1153"/>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effectLst/>
                <a:ea typeface="Times" panose="02020603050405020304" pitchFamily="18" charset="0"/>
                <a:cs typeface="Times New Roman" panose="02020603050405020304" pitchFamily="18" charset="0"/>
              </a:rPr>
              <a:t>The Lund/Malmo region is part of the Medicon Valley which includes the Capital Region of Denmark</a:t>
            </a:r>
            <a:endParaRPr lang="en-GB" b="1"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9" name="Rectangle: Rounded Corners 8"/>
          <p:cNvSpPr/>
          <p:nvPr/>
        </p:nvSpPr>
        <p:spPr>
          <a:xfrm>
            <a:off x="6121400" y="5588197"/>
            <a:ext cx="2629678" cy="10730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Scotland has 0.8x less Pharma Service locations relative to Sweden </a:t>
            </a:r>
          </a:p>
        </p:txBody>
      </p:sp>
    </p:spTree>
    <p:extLst>
      <p:ext uri="{BB962C8B-B14F-4D97-AF65-F5344CB8AC3E}">
        <p14:creationId xmlns="" xmlns:p14="http://schemas.microsoft.com/office/powerpoint/2010/main" val="287045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cstate="print"/>
          <a:stretch>
            <a:fillRect/>
          </a:stretch>
        </p:blipFill>
        <p:spPr>
          <a:xfrm>
            <a:off x="65315" y="1579429"/>
            <a:ext cx="5343525" cy="4581525"/>
          </a:xfrm>
          <a:prstGeom prst="rect">
            <a:avLst/>
          </a:prstGeom>
        </p:spPr>
      </p:pic>
      <p:sp>
        <p:nvSpPr>
          <p:cNvPr id="2" name="Title 1"/>
          <p:cNvSpPr>
            <a:spLocks noGrp="1"/>
          </p:cNvSpPr>
          <p:nvPr>
            <p:ph type="title"/>
          </p:nvPr>
        </p:nvSpPr>
        <p:spPr/>
        <p:txBody>
          <a:bodyPr>
            <a:normAutofit/>
          </a:bodyPr>
          <a:lstStyle/>
          <a:p>
            <a:r>
              <a:rPr lang="en-GB" dirty="0"/>
              <a:t>Belgium – Pharma Services</a:t>
            </a:r>
          </a:p>
        </p:txBody>
      </p:sp>
      <p:sp>
        <p:nvSpPr>
          <p:cNvPr id="5" name="Line Callout 2 9"/>
          <p:cNvSpPr/>
          <p:nvPr/>
        </p:nvSpPr>
        <p:spPr>
          <a:xfrm flipH="1">
            <a:off x="65315" y="1903304"/>
            <a:ext cx="2108718" cy="1199711"/>
          </a:xfrm>
          <a:prstGeom prst="borderCallout2">
            <a:avLst>
              <a:gd name="adj1" fmla="val 41304"/>
              <a:gd name="adj2" fmla="val 517"/>
              <a:gd name="adj3" fmla="val 18750"/>
              <a:gd name="adj4" fmla="val -16667"/>
              <a:gd name="adj5" fmla="val 136470"/>
              <a:gd name="adj6" fmla="val -44422"/>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effectLst/>
                <a:ea typeface="Times" panose="02020603050405020304" pitchFamily="18" charset="0"/>
                <a:cs typeface="Times New Roman" panose="02020603050405020304" pitchFamily="18" charset="0"/>
              </a:rPr>
              <a:t>80 Organisations</a:t>
            </a:r>
            <a:endParaRPr lang="en-GB" b="1" dirty="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1200" b="1" dirty="0">
                <a:effectLst/>
                <a:ea typeface="Times" panose="02020603050405020304" pitchFamily="18" charset="0"/>
                <a:cs typeface="Times New Roman" panose="02020603050405020304" pitchFamily="18" charset="0"/>
              </a:rPr>
              <a:t>Most are within a radius of Mechelen, Brussels, Liege and Charleroi</a:t>
            </a:r>
            <a:endParaRPr lang="en-GB" b="1" dirty="0">
              <a:effectLst/>
              <a:latin typeface="Times" panose="02020603050405020304" pitchFamily="18" charset="0"/>
              <a:ea typeface="Times" panose="02020603050405020304" pitchFamily="18" charset="0"/>
              <a:cs typeface="Times New Roman" panose="02020603050405020304" pitchFamily="18" charset="0"/>
            </a:endParaRPr>
          </a:p>
        </p:txBody>
      </p:sp>
      <p:graphicFrame>
        <p:nvGraphicFramePr>
          <p:cNvPr id="8" name="Chart 7"/>
          <p:cNvGraphicFramePr/>
          <p:nvPr>
            <p:extLst>
              <p:ext uri="{D42A27DB-BD31-4B8C-83A1-F6EECF244321}">
                <p14:modId xmlns="" xmlns:p14="http://schemas.microsoft.com/office/powerpoint/2010/main" val="961949647"/>
              </p:ext>
            </p:extLst>
          </p:nvPr>
        </p:nvGraphicFramePr>
        <p:xfrm>
          <a:off x="5655343" y="1478018"/>
          <a:ext cx="6536657" cy="4586791"/>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1991124" y="2503159"/>
            <a:ext cx="2360645" cy="212738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p:cNvSpPr/>
          <p:nvPr/>
        </p:nvSpPr>
        <p:spPr>
          <a:xfrm>
            <a:off x="6293993" y="5624443"/>
            <a:ext cx="2629678" cy="10730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Scotland has 1.3x more Pharma Service locations relative to Belgium </a:t>
            </a:r>
          </a:p>
        </p:txBody>
      </p:sp>
    </p:spTree>
    <p:extLst>
      <p:ext uri="{BB962C8B-B14F-4D97-AF65-F5344CB8AC3E}">
        <p14:creationId xmlns="" xmlns:p14="http://schemas.microsoft.com/office/powerpoint/2010/main" val="99513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stretch>
            <a:fillRect/>
          </a:stretch>
        </p:blipFill>
        <p:spPr>
          <a:xfrm>
            <a:off x="-14958" y="1356720"/>
            <a:ext cx="5511165" cy="4710996"/>
          </a:xfrm>
          <a:prstGeom prst="rect">
            <a:avLst/>
          </a:prstGeom>
        </p:spPr>
      </p:pic>
      <p:sp>
        <p:nvSpPr>
          <p:cNvPr id="2" name="Title 1"/>
          <p:cNvSpPr>
            <a:spLocks noGrp="1"/>
          </p:cNvSpPr>
          <p:nvPr>
            <p:ph type="title"/>
          </p:nvPr>
        </p:nvSpPr>
        <p:spPr/>
        <p:txBody>
          <a:bodyPr>
            <a:normAutofit/>
          </a:bodyPr>
          <a:lstStyle/>
          <a:p>
            <a:r>
              <a:rPr lang="en-GB" dirty="0"/>
              <a:t>Switzerland – Pharma Services</a:t>
            </a:r>
          </a:p>
        </p:txBody>
      </p:sp>
      <p:sp>
        <p:nvSpPr>
          <p:cNvPr id="5" name="Line Callout 2 9"/>
          <p:cNvSpPr/>
          <p:nvPr/>
        </p:nvSpPr>
        <p:spPr>
          <a:xfrm>
            <a:off x="1283258" y="3112362"/>
            <a:ext cx="1996751" cy="1199711"/>
          </a:xfrm>
          <a:prstGeom prst="borderCallout2">
            <a:avLst>
              <a:gd name="adj1" fmla="val 41304"/>
              <a:gd name="adj2" fmla="val 517"/>
              <a:gd name="adj3" fmla="val 18750"/>
              <a:gd name="adj4" fmla="val -16667"/>
              <a:gd name="adj5" fmla="val -64277"/>
              <a:gd name="adj6" fmla="val 53884"/>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effectLst/>
                <a:ea typeface="Times" panose="02020603050405020304" pitchFamily="18" charset="0"/>
                <a:cs typeface="Times New Roman" panose="02020603050405020304" pitchFamily="18" charset="0"/>
              </a:rPr>
              <a:t>87 Organisations</a:t>
            </a:r>
            <a:endParaRPr lang="en-GB" b="1" dirty="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1200" b="1" dirty="0">
                <a:effectLst/>
                <a:ea typeface="Times" panose="02020603050405020304" pitchFamily="18" charset="0"/>
                <a:cs typeface="Times New Roman" panose="02020603050405020304" pitchFamily="18" charset="0"/>
              </a:rPr>
              <a:t>Most are within or around Basel and Zurich </a:t>
            </a:r>
          </a:p>
          <a:p>
            <a:pPr algn="ctr">
              <a:spcAft>
                <a:spcPts val="0"/>
              </a:spcAft>
            </a:pPr>
            <a:r>
              <a:rPr lang="en-GB" sz="1200" b="1" dirty="0">
                <a:effectLst/>
                <a:ea typeface="Times" panose="02020603050405020304" pitchFamily="18" charset="0"/>
                <a:cs typeface="Times New Roman" panose="02020603050405020304" pitchFamily="18" charset="0"/>
              </a:rPr>
              <a:t>(German Speaking Cantons)</a:t>
            </a:r>
            <a:endParaRPr lang="en-GB" b="1" dirty="0">
              <a:effectLst/>
              <a:latin typeface="Times" panose="02020603050405020304" pitchFamily="18" charset="0"/>
              <a:ea typeface="Times" panose="02020603050405020304" pitchFamily="18" charset="0"/>
              <a:cs typeface="Times New Roman" panose="02020603050405020304" pitchFamily="18" charset="0"/>
            </a:endParaRPr>
          </a:p>
        </p:txBody>
      </p:sp>
      <p:graphicFrame>
        <p:nvGraphicFramePr>
          <p:cNvPr id="8" name="Chart 7"/>
          <p:cNvGraphicFramePr/>
          <p:nvPr>
            <p:extLst>
              <p:ext uri="{D42A27DB-BD31-4B8C-83A1-F6EECF244321}">
                <p14:modId xmlns="" xmlns:p14="http://schemas.microsoft.com/office/powerpoint/2010/main" val="383028125"/>
              </p:ext>
            </p:extLst>
          </p:nvPr>
        </p:nvGraphicFramePr>
        <p:xfrm>
          <a:off x="5655343" y="1366051"/>
          <a:ext cx="6362485" cy="4586791"/>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1638788" y="1832040"/>
            <a:ext cx="1884589" cy="97831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p:cNvSpPr/>
          <p:nvPr/>
        </p:nvSpPr>
        <p:spPr>
          <a:xfrm>
            <a:off x="6352592" y="5531205"/>
            <a:ext cx="2629678" cy="10730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Scotland has 1.2x more Pharma Service locations relative to Switzerland</a:t>
            </a:r>
          </a:p>
        </p:txBody>
      </p:sp>
    </p:spTree>
    <p:extLst>
      <p:ext uri="{BB962C8B-B14F-4D97-AF65-F5344CB8AC3E}">
        <p14:creationId xmlns="" xmlns:p14="http://schemas.microsoft.com/office/powerpoint/2010/main" val="714205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stretch>
            <a:fillRect/>
          </a:stretch>
        </p:blipFill>
        <p:spPr>
          <a:xfrm>
            <a:off x="172224" y="1858403"/>
            <a:ext cx="5146226" cy="3991892"/>
          </a:xfrm>
          <a:prstGeom prst="rect">
            <a:avLst/>
          </a:prstGeom>
        </p:spPr>
      </p:pic>
      <p:sp>
        <p:nvSpPr>
          <p:cNvPr id="2" name="Title 1"/>
          <p:cNvSpPr>
            <a:spLocks noGrp="1"/>
          </p:cNvSpPr>
          <p:nvPr>
            <p:ph type="title"/>
          </p:nvPr>
        </p:nvSpPr>
        <p:spPr/>
        <p:txBody>
          <a:bodyPr>
            <a:normAutofit/>
          </a:bodyPr>
          <a:lstStyle/>
          <a:p>
            <a:r>
              <a:rPr lang="en-GB" dirty="0"/>
              <a:t>Austria – Pharma Services</a:t>
            </a:r>
          </a:p>
        </p:txBody>
      </p:sp>
      <p:sp>
        <p:nvSpPr>
          <p:cNvPr id="5" name="Line Callout 2 9"/>
          <p:cNvSpPr/>
          <p:nvPr/>
        </p:nvSpPr>
        <p:spPr>
          <a:xfrm flipH="1">
            <a:off x="1331679" y="2321359"/>
            <a:ext cx="2258705" cy="781050"/>
          </a:xfrm>
          <a:prstGeom prst="borderCallout2">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effectLst/>
                <a:ea typeface="Times" panose="02020603050405020304" pitchFamily="18" charset="0"/>
                <a:cs typeface="Times New Roman" panose="02020603050405020304" pitchFamily="18" charset="0"/>
              </a:rPr>
              <a:t>11 Organisations</a:t>
            </a:r>
            <a:endParaRPr lang="en-GB" b="1" dirty="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1200" b="1" dirty="0">
                <a:effectLst/>
                <a:ea typeface="Times" panose="02020603050405020304" pitchFamily="18" charset="0"/>
                <a:cs typeface="Times New Roman" panose="02020603050405020304" pitchFamily="18" charset="0"/>
              </a:rPr>
              <a:t>Mostly Located in and around Vienna</a:t>
            </a:r>
            <a:endParaRPr lang="en-GB" b="1" dirty="0">
              <a:effectLst/>
              <a:latin typeface="Times" panose="02020603050405020304" pitchFamily="18" charset="0"/>
              <a:ea typeface="Times" panose="02020603050405020304" pitchFamily="18" charset="0"/>
              <a:cs typeface="Times New Roman" panose="02020603050405020304" pitchFamily="18" charset="0"/>
            </a:endParaRPr>
          </a:p>
        </p:txBody>
      </p:sp>
      <p:graphicFrame>
        <p:nvGraphicFramePr>
          <p:cNvPr id="8" name="Chart 7"/>
          <p:cNvGraphicFramePr/>
          <p:nvPr>
            <p:extLst>
              <p:ext uri="{D42A27DB-BD31-4B8C-83A1-F6EECF244321}">
                <p14:modId xmlns="" xmlns:p14="http://schemas.microsoft.com/office/powerpoint/2010/main" val="4143454412"/>
              </p:ext>
            </p:extLst>
          </p:nvPr>
        </p:nvGraphicFramePr>
        <p:xfrm>
          <a:off x="5655344" y="1459684"/>
          <a:ext cx="6155656" cy="458679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p:cNvSpPr/>
          <p:nvPr/>
        </p:nvSpPr>
        <p:spPr>
          <a:xfrm>
            <a:off x="6296608" y="5653511"/>
            <a:ext cx="2629678" cy="10730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Scotland has 9x more Pharma Service locations relative to Austria </a:t>
            </a:r>
          </a:p>
        </p:txBody>
      </p:sp>
    </p:spTree>
    <p:extLst>
      <p:ext uri="{BB962C8B-B14F-4D97-AF65-F5344CB8AC3E}">
        <p14:creationId xmlns="" xmlns:p14="http://schemas.microsoft.com/office/powerpoint/2010/main" val="1175686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0533" y="1804615"/>
            <a:ext cx="5421612" cy="4292405"/>
          </a:xfrm>
          <a:prstGeom prst="rect">
            <a:avLst/>
          </a:prstGeom>
          <a:noFill/>
          <a:ln>
            <a:noFill/>
          </a:ln>
        </p:spPr>
      </p:pic>
      <p:sp>
        <p:nvSpPr>
          <p:cNvPr id="2" name="Title 1"/>
          <p:cNvSpPr>
            <a:spLocks noGrp="1"/>
          </p:cNvSpPr>
          <p:nvPr>
            <p:ph type="title"/>
          </p:nvPr>
        </p:nvSpPr>
        <p:spPr/>
        <p:txBody>
          <a:bodyPr>
            <a:normAutofit/>
          </a:bodyPr>
          <a:lstStyle/>
          <a:p>
            <a:r>
              <a:rPr lang="en-GB" dirty="0"/>
              <a:t>England – Pharma Services</a:t>
            </a:r>
          </a:p>
        </p:txBody>
      </p:sp>
      <p:sp>
        <p:nvSpPr>
          <p:cNvPr id="5" name="Line Callout 2 9"/>
          <p:cNvSpPr/>
          <p:nvPr/>
        </p:nvSpPr>
        <p:spPr>
          <a:xfrm flipH="1">
            <a:off x="147396" y="2753749"/>
            <a:ext cx="2258705" cy="966850"/>
          </a:xfrm>
          <a:prstGeom prst="borderCallout2">
            <a:avLst>
              <a:gd name="adj1" fmla="val 18750"/>
              <a:gd name="adj2" fmla="val -8333"/>
              <a:gd name="adj3" fmla="val 18750"/>
              <a:gd name="adj4" fmla="val -16667"/>
              <a:gd name="adj5" fmla="val 75601"/>
              <a:gd name="adj6" fmla="val -27641"/>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effectLst/>
                <a:ea typeface="Times" panose="02020603050405020304" pitchFamily="18" charset="0"/>
                <a:cs typeface="Times New Roman" panose="02020603050405020304" pitchFamily="18" charset="0"/>
              </a:rPr>
              <a:t>194 Locations </a:t>
            </a:r>
            <a:endParaRPr lang="en-GB" b="1" dirty="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1200" b="1" dirty="0">
                <a:effectLst/>
                <a:ea typeface="Times" panose="02020603050405020304" pitchFamily="18" charset="0"/>
                <a:cs typeface="Times New Roman" panose="02020603050405020304" pitchFamily="18" charset="0"/>
              </a:rPr>
              <a:t>Assessing region, bulk in Golden Triangle</a:t>
            </a:r>
            <a:endParaRPr lang="en-GB" b="1" dirty="0">
              <a:effectLst/>
              <a:latin typeface="Times" panose="02020603050405020304" pitchFamily="18" charset="0"/>
              <a:ea typeface="Times" panose="02020603050405020304" pitchFamily="18" charset="0"/>
              <a:cs typeface="Times New Roman" panose="02020603050405020304" pitchFamily="18" charset="0"/>
            </a:endParaRPr>
          </a:p>
        </p:txBody>
      </p:sp>
      <p:graphicFrame>
        <p:nvGraphicFramePr>
          <p:cNvPr id="8" name="Chart 7"/>
          <p:cNvGraphicFramePr/>
          <p:nvPr>
            <p:extLst>
              <p:ext uri="{D42A27DB-BD31-4B8C-83A1-F6EECF244321}">
                <p14:modId xmlns="" xmlns:p14="http://schemas.microsoft.com/office/powerpoint/2010/main" val="3721260497"/>
              </p:ext>
            </p:extLst>
          </p:nvPr>
        </p:nvGraphicFramePr>
        <p:xfrm>
          <a:off x="5509573" y="1589321"/>
          <a:ext cx="6495111" cy="4586791"/>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2784633" y="2608937"/>
            <a:ext cx="587230"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4% </a:t>
            </a:r>
          </a:p>
        </p:txBody>
      </p:sp>
      <p:sp>
        <p:nvSpPr>
          <p:cNvPr id="7" name="Oval 6"/>
          <p:cNvSpPr/>
          <p:nvPr/>
        </p:nvSpPr>
        <p:spPr>
          <a:xfrm>
            <a:off x="2662997" y="3390639"/>
            <a:ext cx="672147"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12% </a:t>
            </a:r>
          </a:p>
        </p:txBody>
      </p:sp>
      <p:sp>
        <p:nvSpPr>
          <p:cNvPr id="10" name="Oval 9"/>
          <p:cNvSpPr/>
          <p:nvPr/>
        </p:nvSpPr>
        <p:spPr>
          <a:xfrm>
            <a:off x="2662996" y="3882717"/>
            <a:ext cx="672147"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6% </a:t>
            </a:r>
          </a:p>
        </p:txBody>
      </p:sp>
      <p:sp>
        <p:nvSpPr>
          <p:cNvPr id="11" name="Oval 10"/>
          <p:cNvSpPr/>
          <p:nvPr/>
        </p:nvSpPr>
        <p:spPr>
          <a:xfrm>
            <a:off x="3078248" y="4374795"/>
            <a:ext cx="1367405" cy="70220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64% in the Golden Triangle</a:t>
            </a:r>
          </a:p>
        </p:txBody>
      </p:sp>
      <p:sp>
        <p:nvSpPr>
          <p:cNvPr id="12" name="Oval 11"/>
          <p:cNvSpPr/>
          <p:nvPr/>
        </p:nvSpPr>
        <p:spPr>
          <a:xfrm>
            <a:off x="2406101" y="5113356"/>
            <a:ext cx="672147"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3% </a:t>
            </a:r>
          </a:p>
        </p:txBody>
      </p:sp>
      <p:sp>
        <p:nvSpPr>
          <p:cNvPr id="13" name="Oval 12"/>
          <p:cNvSpPr/>
          <p:nvPr/>
        </p:nvSpPr>
        <p:spPr>
          <a:xfrm>
            <a:off x="3211447" y="5134645"/>
            <a:ext cx="672147"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10% </a:t>
            </a:r>
          </a:p>
        </p:txBody>
      </p:sp>
      <p:sp>
        <p:nvSpPr>
          <p:cNvPr id="14" name="Rectangle: Rounded Corners 13"/>
          <p:cNvSpPr/>
          <p:nvPr/>
        </p:nvSpPr>
        <p:spPr>
          <a:xfrm>
            <a:off x="6268618" y="5746903"/>
            <a:ext cx="2629678" cy="85841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Scotland has 0.5x less Pharma Service locations relative to England</a:t>
            </a:r>
          </a:p>
        </p:txBody>
      </p:sp>
    </p:spTree>
    <p:extLst>
      <p:ext uri="{BB962C8B-B14F-4D97-AF65-F5344CB8AC3E}">
        <p14:creationId xmlns="" xmlns:p14="http://schemas.microsoft.com/office/powerpoint/2010/main" val="2503646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stretch>
            <a:fillRect/>
          </a:stretch>
        </p:blipFill>
        <p:spPr>
          <a:xfrm>
            <a:off x="0" y="1194724"/>
            <a:ext cx="5533053" cy="4375652"/>
          </a:xfrm>
          <a:prstGeom prst="rect">
            <a:avLst/>
          </a:prstGeom>
        </p:spPr>
      </p:pic>
      <p:sp>
        <p:nvSpPr>
          <p:cNvPr id="2" name="Title 1"/>
          <p:cNvSpPr>
            <a:spLocks noGrp="1"/>
          </p:cNvSpPr>
          <p:nvPr>
            <p:ph type="title"/>
          </p:nvPr>
        </p:nvSpPr>
        <p:spPr/>
        <p:txBody>
          <a:bodyPr>
            <a:normAutofit/>
          </a:bodyPr>
          <a:lstStyle/>
          <a:p>
            <a:r>
              <a:rPr lang="en-GB" dirty="0"/>
              <a:t>France – Pharma Services</a:t>
            </a:r>
          </a:p>
        </p:txBody>
      </p:sp>
      <p:sp>
        <p:nvSpPr>
          <p:cNvPr id="5" name="Line Callout 2 9"/>
          <p:cNvSpPr/>
          <p:nvPr/>
        </p:nvSpPr>
        <p:spPr>
          <a:xfrm flipH="1">
            <a:off x="238853" y="1541423"/>
            <a:ext cx="2258705" cy="966850"/>
          </a:xfrm>
          <a:prstGeom prst="borderCallout2">
            <a:avLst>
              <a:gd name="adj1" fmla="val 18750"/>
              <a:gd name="adj2" fmla="val -8333"/>
              <a:gd name="adj3" fmla="val 18750"/>
              <a:gd name="adj4" fmla="val -16667"/>
              <a:gd name="adj5" fmla="val 96991"/>
              <a:gd name="adj6" fmla="val -29487"/>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effectLst/>
                <a:ea typeface="Times" panose="02020603050405020304" pitchFamily="18" charset="0"/>
                <a:cs typeface="Times New Roman" panose="02020603050405020304" pitchFamily="18" charset="0"/>
              </a:rPr>
              <a:t>203 Organisations</a:t>
            </a:r>
          </a:p>
          <a:p>
            <a:pPr algn="ctr">
              <a:spcAft>
                <a:spcPts val="0"/>
              </a:spcAft>
            </a:pPr>
            <a:r>
              <a:rPr lang="en-GB" sz="1200" b="1" dirty="0">
                <a:effectLst/>
                <a:ea typeface="Times" panose="02020603050405020304" pitchFamily="18" charset="0"/>
                <a:cs typeface="Times New Roman" panose="02020603050405020304" pitchFamily="18" charset="0"/>
              </a:rPr>
              <a:t>Most are in Paris Environs, Strasbourg Environs &amp; Lyon/Grenoble </a:t>
            </a:r>
            <a:endParaRPr lang="en-GB" b="1" dirty="0">
              <a:effectLst/>
              <a:ea typeface="Times" panose="02020603050405020304" pitchFamily="18" charset="0"/>
              <a:cs typeface="Times New Roman" panose="02020603050405020304" pitchFamily="18" charset="0"/>
            </a:endParaRPr>
          </a:p>
        </p:txBody>
      </p:sp>
      <p:graphicFrame>
        <p:nvGraphicFramePr>
          <p:cNvPr id="8" name="Chart 7"/>
          <p:cNvGraphicFramePr/>
          <p:nvPr>
            <p:extLst>
              <p:ext uri="{D42A27DB-BD31-4B8C-83A1-F6EECF244321}">
                <p14:modId xmlns="" xmlns:p14="http://schemas.microsoft.com/office/powerpoint/2010/main" val="2008875837"/>
              </p:ext>
            </p:extLst>
          </p:nvPr>
        </p:nvGraphicFramePr>
        <p:xfrm>
          <a:off x="5678461" y="1194724"/>
          <a:ext cx="6513539" cy="4586791"/>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2419303" y="2332100"/>
            <a:ext cx="694446"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26%</a:t>
            </a:r>
          </a:p>
        </p:txBody>
      </p:sp>
      <p:sp>
        <p:nvSpPr>
          <p:cNvPr id="9" name="Oval 8"/>
          <p:cNvSpPr/>
          <p:nvPr/>
        </p:nvSpPr>
        <p:spPr>
          <a:xfrm>
            <a:off x="3976178" y="2332100"/>
            <a:ext cx="694446"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22%</a:t>
            </a:r>
          </a:p>
        </p:txBody>
      </p:sp>
      <p:sp>
        <p:nvSpPr>
          <p:cNvPr id="10" name="Oval 9"/>
          <p:cNvSpPr/>
          <p:nvPr/>
        </p:nvSpPr>
        <p:spPr>
          <a:xfrm>
            <a:off x="3985110" y="4623693"/>
            <a:ext cx="694446"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1%</a:t>
            </a:r>
          </a:p>
        </p:txBody>
      </p:sp>
      <p:sp>
        <p:nvSpPr>
          <p:cNvPr id="11" name="Oval 10"/>
          <p:cNvSpPr/>
          <p:nvPr/>
        </p:nvSpPr>
        <p:spPr>
          <a:xfrm>
            <a:off x="1581802" y="2895560"/>
            <a:ext cx="694446"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5%</a:t>
            </a:r>
          </a:p>
        </p:txBody>
      </p:sp>
      <p:sp>
        <p:nvSpPr>
          <p:cNvPr id="12" name="Oval 11"/>
          <p:cNvSpPr/>
          <p:nvPr/>
        </p:nvSpPr>
        <p:spPr>
          <a:xfrm>
            <a:off x="4224334" y="3885461"/>
            <a:ext cx="694446"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33%</a:t>
            </a:r>
          </a:p>
        </p:txBody>
      </p:sp>
      <p:sp>
        <p:nvSpPr>
          <p:cNvPr id="13" name="Oval 12"/>
          <p:cNvSpPr/>
          <p:nvPr/>
        </p:nvSpPr>
        <p:spPr>
          <a:xfrm>
            <a:off x="3402213" y="4807410"/>
            <a:ext cx="694446"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5%</a:t>
            </a:r>
          </a:p>
        </p:txBody>
      </p:sp>
      <p:sp>
        <p:nvSpPr>
          <p:cNvPr id="14" name="Oval 13"/>
          <p:cNvSpPr/>
          <p:nvPr/>
        </p:nvSpPr>
        <p:spPr>
          <a:xfrm>
            <a:off x="2699921" y="4623693"/>
            <a:ext cx="694446"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2%</a:t>
            </a:r>
          </a:p>
        </p:txBody>
      </p:sp>
      <p:sp>
        <p:nvSpPr>
          <p:cNvPr id="15" name="Oval 14"/>
          <p:cNvSpPr/>
          <p:nvPr/>
        </p:nvSpPr>
        <p:spPr>
          <a:xfrm>
            <a:off x="2081050" y="3821822"/>
            <a:ext cx="694446"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7%</a:t>
            </a:r>
          </a:p>
        </p:txBody>
      </p:sp>
      <p:sp>
        <p:nvSpPr>
          <p:cNvPr id="16" name="Rectangle: Rounded Corners 15"/>
          <p:cNvSpPr/>
          <p:nvPr/>
        </p:nvSpPr>
        <p:spPr>
          <a:xfrm>
            <a:off x="6240238" y="5486401"/>
            <a:ext cx="2629678" cy="85841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Scotland has 0.5x less Pharma Service locations relative to France</a:t>
            </a:r>
          </a:p>
        </p:txBody>
      </p:sp>
    </p:spTree>
    <p:extLst>
      <p:ext uri="{BB962C8B-B14F-4D97-AF65-F5344CB8AC3E}">
        <p14:creationId xmlns="" xmlns:p14="http://schemas.microsoft.com/office/powerpoint/2010/main" val="4134054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cstate="print"/>
          <a:stretch>
            <a:fillRect/>
          </a:stretch>
        </p:blipFill>
        <p:spPr>
          <a:xfrm>
            <a:off x="-84142" y="1422875"/>
            <a:ext cx="5595194" cy="4454479"/>
          </a:xfrm>
          <a:prstGeom prst="rect">
            <a:avLst/>
          </a:prstGeom>
        </p:spPr>
      </p:pic>
      <p:sp>
        <p:nvSpPr>
          <p:cNvPr id="2" name="Title 1"/>
          <p:cNvSpPr>
            <a:spLocks noGrp="1"/>
          </p:cNvSpPr>
          <p:nvPr>
            <p:ph type="title"/>
          </p:nvPr>
        </p:nvSpPr>
        <p:spPr/>
        <p:txBody>
          <a:bodyPr>
            <a:normAutofit/>
          </a:bodyPr>
          <a:lstStyle/>
          <a:p>
            <a:r>
              <a:rPr lang="en-GB" dirty="0"/>
              <a:t>Germany – Pharma Services</a:t>
            </a:r>
          </a:p>
        </p:txBody>
      </p:sp>
      <p:sp>
        <p:nvSpPr>
          <p:cNvPr id="5" name="Line Callout 2 9"/>
          <p:cNvSpPr/>
          <p:nvPr/>
        </p:nvSpPr>
        <p:spPr>
          <a:xfrm flipH="1">
            <a:off x="-30253" y="1876768"/>
            <a:ext cx="2108718" cy="894713"/>
          </a:xfrm>
          <a:prstGeom prst="borderCallout2">
            <a:avLst>
              <a:gd name="adj1" fmla="val 18750"/>
              <a:gd name="adj2" fmla="val -8333"/>
              <a:gd name="adj3" fmla="val 18750"/>
              <a:gd name="adj4" fmla="val -16667"/>
              <a:gd name="adj5" fmla="val 196356"/>
              <a:gd name="adj6" fmla="val -3247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effectLst/>
                <a:ea typeface="Times" panose="02020603050405020304" pitchFamily="18" charset="0"/>
                <a:cs typeface="Times New Roman" panose="02020603050405020304" pitchFamily="18" charset="0"/>
              </a:rPr>
              <a:t> 203 Locations</a:t>
            </a:r>
            <a:endParaRPr lang="en-GB" b="1" dirty="0">
              <a:effectLst/>
              <a:latin typeface="Times" panose="02020603050405020304" pitchFamily="18" charset="0"/>
              <a:ea typeface="Times" panose="02020603050405020304" pitchFamily="18" charset="0"/>
              <a:cs typeface="Times New Roman" panose="02020603050405020304" pitchFamily="18" charset="0"/>
            </a:endParaRPr>
          </a:p>
        </p:txBody>
      </p:sp>
      <p:graphicFrame>
        <p:nvGraphicFramePr>
          <p:cNvPr id="8" name="Chart 7"/>
          <p:cNvGraphicFramePr/>
          <p:nvPr>
            <p:extLst>
              <p:ext uri="{D42A27DB-BD31-4B8C-83A1-F6EECF244321}">
                <p14:modId xmlns="" xmlns:p14="http://schemas.microsoft.com/office/powerpoint/2010/main" val="3379446865"/>
              </p:ext>
            </p:extLst>
          </p:nvPr>
        </p:nvGraphicFramePr>
        <p:xfrm>
          <a:off x="5655343" y="1356720"/>
          <a:ext cx="6362485" cy="4586791"/>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3060678" y="4779486"/>
            <a:ext cx="694446"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14%</a:t>
            </a:r>
          </a:p>
        </p:txBody>
      </p:sp>
      <p:sp>
        <p:nvSpPr>
          <p:cNvPr id="7" name="Oval 6"/>
          <p:cNvSpPr/>
          <p:nvPr/>
        </p:nvSpPr>
        <p:spPr>
          <a:xfrm>
            <a:off x="977340" y="3614073"/>
            <a:ext cx="694446"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26%</a:t>
            </a:r>
          </a:p>
        </p:txBody>
      </p:sp>
      <p:sp>
        <p:nvSpPr>
          <p:cNvPr id="10" name="Oval 9"/>
          <p:cNvSpPr/>
          <p:nvPr/>
        </p:nvSpPr>
        <p:spPr>
          <a:xfrm>
            <a:off x="1677353" y="2843829"/>
            <a:ext cx="694446"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7%</a:t>
            </a:r>
          </a:p>
        </p:txBody>
      </p:sp>
      <p:sp>
        <p:nvSpPr>
          <p:cNvPr id="11" name="Oval 10"/>
          <p:cNvSpPr/>
          <p:nvPr/>
        </p:nvSpPr>
        <p:spPr>
          <a:xfrm>
            <a:off x="2019009" y="3947146"/>
            <a:ext cx="694446"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4%</a:t>
            </a:r>
          </a:p>
        </p:txBody>
      </p:sp>
      <p:sp>
        <p:nvSpPr>
          <p:cNvPr id="12" name="Oval 11"/>
          <p:cNvSpPr/>
          <p:nvPr/>
        </p:nvSpPr>
        <p:spPr>
          <a:xfrm>
            <a:off x="3246979" y="2699017"/>
            <a:ext cx="694446"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13%</a:t>
            </a:r>
          </a:p>
        </p:txBody>
      </p:sp>
      <p:sp>
        <p:nvSpPr>
          <p:cNvPr id="13" name="Oval 12"/>
          <p:cNvSpPr/>
          <p:nvPr/>
        </p:nvSpPr>
        <p:spPr>
          <a:xfrm>
            <a:off x="2126387" y="4634674"/>
            <a:ext cx="694446"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7%</a:t>
            </a:r>
          </a:p>
        </p:txBody>
      </p:sp>
      <p:sp>
        <p:nvSpPr>
          <p:cNvPr id="14" name="Oval 13"/>
          <p:cNvSpPr/>
          <p:nvPr/>
        </p:nvSpPr>
        <p:spPr>
          <a:xfrm>
            <a:off x="3824040" y="3469261"/>
            <a:ext cx="694446"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3%</a:t>
            </a:r>
          </a:p>
        </p:txBody>
      </p:sp>
      <p:sp>
        <p:nvSpPr>
          <p:cNvPr id="15" name="Oval 14"/>
          <p:cNvSpPr/>
          <p:nvPr/>
        </p:nvSpPr>
        <p:spPr>
          <a:xfrm>
            <a:off x="2019009" y="5177390"/>
            <a:ext cx="694446"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17%</a:t>
            </a:r>
          </a:p>
        </p:txBody>
      </p:sp>
      <p:sp>
        <p:nvSpPr>
          <p:cNvPr id="16" name="Oval 15"/>
          <p:cNvSpPr/>
          <p:nvPr/>
        </p:nvSpPr>
        <p:spPr>
          <a:xfrm>
            <a:off x="1324563" y="4409595"/>
            <a:ext cx="694446"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6%</a:t>
            </a:r>
          </a:p>
        </p:txBody>
      </p:sp>
      <p:sp>
        <p:nvSpPr>
          <p:cNvPr id="17" name="Oval 16"/>
          <p:cNvSpPr/>
          <p:nvPr/>
        </p:nvSpPr>
        <p:spPr>
          <a:xfrm>
            <a:off x="2366232" y="2156301"/>
            <a:ext cx="694446" cy="2896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3%</a:t>
            </a:r>
          </a:p>
        </p:txBody>
      </p:sp>
      <p:sp>
        <p:nvSpPr>
          <p:cNvPr id="18" name="Rectangle: Rounded Corners 17"/>
          <p:cNvSpPr/>
          <p:nvPr/>
        </p:nvSpPr>
        <p:spPr>
          <a:xfrm>
            <a:off x="6352204" y="5514302"/>
            <a:ext cx="2629678" cy="85841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Scotland has 0.5x less Pharma Service locations relative to Germany</a:t>
            </a:r>
          </a:p>
        </p:txBody>
      </p:sp>
    </p:spTree>
    <p:extLst>
      <p:ext uri="{BB962C8B-B14F-4D97-AF65-F5344CB8AC3E}">
        <p14:creationId xmlns="" xmlns:p14="http://schemas.microsoft.com/office/powerpoint/2010/main" val="1932289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Italy/Spain/Portugal – Pharma Services</a:t>
            </a:r>
          </a:p>
        </p:txBody>
      </p:sp>
      <p:sp>
        <p:nvSpPr>
          <p:cNvPr id="5" name="Line Callout 2 9"/>
          <p:cNvSpPr/>
          <p:nvPr/>
        </p:nvSpPr>
        <p:spPr>
          <a:xfrm flipH="1">
            <a:off x="1693487" y="1767267"/>
            <a:ext cx="2108718" cy="2188912"/>
          </a:xfrm>
          <a:prstGeom prst="borderCallout2">
            <a:avLst>
              <a:gd name="adj1" fmla="val 18750"/>
              <a:gd name="adj2" fmla="val -8333"/>
              <a:gd name="adj3" fmla="val 18750"/>
              <a:gd name="adj4" fmla="val -16667"/>
              <a:gd name="adj5" fmla="val 67086"/>
              <a:gd name="adj6" fmla="val -135572"/>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GB" sz="1200" b="1" dirty="0">
              <a:effectLst/>
              <a:ea typeface="Times" panose="02020603050405020304" pitchFamily="18" charset="0"/>
              <a:cs typeface="Times New Roman" panose="02020603050405020304" pitchFamily="18" charset="0"/>
            </a:endParaRPr>
          </a:p>
          <a:p>
            <a:pPr algn="ctr">
              <a:spcAft>
                <a:spcPts val="0"/>
              </a:spcAft>
            </a:pPr>
            <a:endParaRPr lang="en-GB" sz="1200" b="1" dirty="0">
              <a:ea typeface="Times" panose="02020603050405020304" pitchFamily="18" charset="0"/>
              <a:cs typeface="Times New Roman" panose="02020603050405020304" pitchFamily="18" charset="0"/>
            </a:endParaRPr>
          </a:p>
          <a:p>
            <a:pPr algn="ctr">
              <a:spcAft>
                <a:spcPts val="0"/>
              </a:spcAft>
            </a:pPr>
            <a:endParaRPr lang="en-GB" sz="1200" b="1" dirty="0">
              <a:effectLst/>
              <a:ea typeface="Times" panose="02020603050405020304" pitchFamily="18" charset="0"/>
              <a:cs typeface="Times New Roman" panose="02020603050405020304" pitchFamily="18" charset="0"/>
            </a:endParaRPr>
          </a:p>
          <a:p>
            <a:pPr algn="ctr">
              <a:spcAft>
                <a:spcPts val="0"/>
              </a:spcAft>
            </a:pPr>
            <a:endParaRPr lang="en-GB" b="1" dirty="0">
              <a:ea typeface="Times" panose="02020603050405020304" pitchFamily="18" charset="0"/>
              <a:cs typeface="Times New Roman" panose="02020603050405020304" pitchFamily="18" charset="0"/>
            </a:endParaRPr>
          </a:p>
          <a:p>
            <a:pPr algn="ctr">
              <a:spcAft>
                <a:spcPts val="0"/>
              </a:spcAft>
            </a:pPr>
            <a:r>
              <a:rPr lang="en-GB" b="1" u="sng" dirty="0">
                <a:effectLst/>
                <a:ea typeface="Times" panose="02020603050405020304" pitchFamily="18" charset="0"/>
                <a:cs typeface="Times New Roman" panose="02020603050405020304" pitchFamily="18" charset="0"/>
              </a:rPr>
              <a:t>34 Locations</a:t>
            </a:r>
          </a:p>
          <a:p>
            <a:pPr algn="ctr">
              <a:spcAft>
                <a:spcPts val="0"/>
              </a:spcAft>
            </a:pPr>
            <a:endParaRPr lang="en-GB" b="1" dirty="0">
              <a:ea typeface="Times" panose="02020603050405020304" pitchFamily="18" charset="0"/>
              <a:cs typeface="Times New Roman" panose="02020603050405020304" pitchFamily="18" charset="0"/>
            </a:endParaRPr>
          </a:p>
          <a:p>
            <a:pPr algn="ctr">
              <a:spcAft>
                <a:spcPts val="0"/>
              </a:spcAft>
            </a:pPr>
            <a:r>
              <a:rPr lang="en-GB" b="1" dirty="0">
                <a:effectLst/>
                <a:ea typeface="Times" panose="02020603050405020304" pitchFamily="18" charset="0"/>
                <a:cs typeface="Times New Roman" panose="02020603050405020304" pitchFamily="18" charset="0"/>
              </a:rPr>
              <a:t>13: Italy</a:t>
            </a:r>
          </a:p>
          <a:p>
            <a:pPr algn="ctr">
              <a:spcAft>
                <a:spcPts val="0"/>
              </a:spcAft>
            </a:pPr>
            <a:endParaRPr lang="en-GB" b="1" dirty="0">
              <a:ea typeface="Times" panose="02020603050405020304" pitchFamily="18" charset="0"/>
              <a:cs typeface="Times New Roman" panose="02020603050405020304" pitchFamily="18" charset="0"/>
            </a:endParaRPr>
          </a:p>
          <a:p>
            <a:pPr algn="ctr">
              <a:spcAft>
                <a:spcPts val="0"/>
              </a:spcAft>
            </a:pPr>
            <a:r>
              <a:rPr lang="en-GB" b="1" dirty="0">
                <a:effectLst/>
                <a:ea typeface="Times" panose="02020603050405020304" pitchFamily="18" charset="0"/>
                <a:cs typeface="Times New Roman" panose="02020603050405020304" pitchFamily="18" charset="0"/>
              </a:rPr>
              <a:t>3: Portugal</a:t>
            </a:r>
          </a:p>
          <a:p>
            <a:pPr algn="ctr">
              <a:spcAft>
                <a:spcPts val="0"/>
              </a:spcAft>
            </a:pPr>
            <a:endParaRPr lang="en-GB" b="1" dirty="0">
              <a:ea typeface="Times" panose="02020603050405020304" pitchFamily="18" charset="0"/>
              <a:cs typeface="Times New Roman" panose="02020603050405020304" pitchFamily="18" charset="0"/>
            </a:endParaRPr>
          </a:p>
          <a:p>
            <a:pPr algn="ctr">
              <a:spcAft>
                <a:spcPts val="0"/>
              </a:spcAft>
            </a:pPr>
            <a:r>
              <a:rPr lang="en-GB" b="1" dirty="0">
                <a:effectLst/>
                <a:ea typeface="Times" panose="02020603050405020304" pitchFamily="18" charset="0"/>
                <a:cs typeface="Times New Roman" panose="02020603050405020304" pitchFamily="18" charset="0"/>
              </a:rPr>
              <a:t>18: Spain</a:t>
            </a:r>
          </a:p>
          <a:p>
            <a:pPr algn="ctr">
              <a:spcAft>
                <a:spcPts val="0"/>
              </a:spcAft>
            </a:pPr>
            <a:endParaRPr lang="en-GB" sz="1200" b="1" dirty="0">
              <a:ea typeface="Times" panose="02020603050405020304" pitchFamily="18" charset="0"/>
              <a:cs typeface="Times New Roman" panose="02020603050405020304" pitchFamily="18" charset="0"/>
            </a:endParaRPr>
          </a:p>
          <a:p>
            <a:pPr algn="ctr">
              <a:spcAft>
                <a:spcPts val="0"/>
              </a:spcAft>
            </a:pPr>
            <a:endParaRPr lang="en-GB" sz="1200" b="1" dirty="0">
              <a:effectLst/>
              <a:ea typeface="Times" panose="02020603050405020304" pitchFamily="18" charset="0"/>
              <a:cs typeface="Times New Roman" panose="02020603050405020304" pitchFamily="18" charset="0"/>
            </a:endParaRPr>
          </a:p>
          <a:p>
            <a:pPr algn="ctr">
              <a:spcAft>
                <a:spcPts val="0"/>
              </a:spcAft>
            </a:pPr>
            <a:endParaRPr lang="en-GB" sz="1200" b="1" dirty="0">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endParaRPr lang="en-GB" b="1" dirty="0">
              <a:effectLst/>
              <a:latin typeface="Times" panose="02020603050405020304" pitchFamily="18" charset="0"/>
              <a:ea typeface="Times" panose="02020603050405020304" pitchFamily="18" charset="0"/>
              <a:cs typeface="Times New Roman" panose="02020603050405020304" pitchFamily="18" charset="0"/>
            </a:endParaRPr>
          </a:p>
        </p:txBody>
      </p:sp>
      <p:graphicFrame>
        <p:nvGraphicFramePr>
          <p:cNvPr id="8" name="Chart 7"/>
          <p:cNvGraphicFramePr/>
          <p:nvPr>
            <p:extLst>
              <p:ext uri="{D42A27DB-BD31-4B8C-83A1-F6EECF244321}">
                <p14:modId xmlns="" xmlns:p14="http://schemas.microsoft.com/office/powerpoint/2010/main" val="2403723015"/>
              </p:ext>
            </p:extLst>
          </p:nvPr>
        </p:nvGraphicFramePr>
        <p:xfrm>
          <a:off x="5655343" y="1356720"/>
          <a:ext cx="6362485" cy="458679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Rounded Corners 5"/>
          <p:cNvSpPr/>
          <p:nvPr/>
        </p:nvSpPr>
        <p:spPr>
          <a:xfrm>
            <a:off x="6206906" y="5578214"/>
            <a:ext cx="3123705" cy="85841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Scotland has 3X more Pharma Service locations relative to Southern Europe</a:t>
            </a:r>
          </a:p>
        </p:txBody>
      </p:sp>
    </p:spTree>
    <p:extLst>
      <p:ext uri="{BB962C8B-B14F-4D97-AF65-F5344CB8AC3E}">
        <p14:creationId xmlns="" xmlns:p14="http://schemas.microsoft.com/office/powerpoint/2010/main" val="1831538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 of Netherland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8977" y="1355451"/>
            <a:ext cx="5330311" cy="4298729"/>
          </a:xfrm>
          <a:prstGeom prst="rect">
            <a:avLst/>
          </a:prstGeom>
          <a:noFill/>
          <a:ln>
            <a:noFill/>
          </a:ln>
        </p:spPr>
      </p:pic>
      <p:sp>
        <p:nvSpPr>
          <p:cNvPr id="2" name="Title 1"/>
          <p:cNvSpPr>
            <a:spLocks noGrp="1"/>
          </p:cNvSpPr>
          <p:nvPr>
            <p:ph type="title"/>
          </p:nvPr>
        </p:nvSpPr>
        <p:spPr/>
        <p:txBody>
          <a:bodyPr>
            <a:normAutofit/>
          </a:bodyPr>
          <a:lstStyle/>
          <a:p>
            <a:r>
              <a:rPr lang="en-GB" dirty="0"/>
              <a:t>Netherlands – Pharma Services</a:t>
            </a:r>
          </a:p>
        </p:txBody>
      </p:sp>
      <p:sp>
        <p:nvSpPr>
          <p:cNvPr id="5" name="Line Callout 2 9"/>
          <p:cNvSpPr/>
          <p:nvPr/>
        </p:nvSpPr>
        <p:spPr>
          <a:xfrm flipH="1">
            <a:off x="247242" y="1988191"/>
            <a:ext cx="1724171" cy="894056"/>
          </a:xfrm>
          <a:prstGeom prst="borderCallout2">
            <a:avLst>
              <a:gd name="adj1" fmla="val 18750"/>
              <a:gd name="adj2" fmla="val -8333"/>
              <a:gd name="adj3" fmla="val 18750"/>
              <a:gd name="adj4" fmla="val -16667"/>
              <a:gd name="adj5" fmla="val 196356"/>
              <a:gd name="adj6" fmla="val -3247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effectLst/>
                <a:ea typeface="Times" panose="02020603050405020304" pitchFamily="18" charset="0"/>
                <a:cs typeface="Times New Roman" panose="02020603050405020304" pitchFamily="18" charset="0"/>
              </a:rPr>
              <a:t> 130 Locations</a:t>
            </a:r>
            <a:endParaRPr lang="en-GB" b="1" dirty="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1200" b="1" dirty="0">
                <a:effectLst/>
                <a:ea typeface="Times" panose="02020603050405020304" pitchFamily="18" charset="0"/>
                <a:cs typeface="Times New Roman" panose="02020603050405020304" pitchFamily="18" charset="0"/>
              </a:rPr>
              <a:t>80% in Amsterdam, Utrecht, Leiden &amp; Breda</a:t>
            </a:r>
            <a:endParaRPr lang="en-GB" b="1" dirty="0">
              <a:effectLst/>
              <a:latin typeface="Times" panose="02020603050405020304" pitchFamily="18" charset="0"/>
              <a:ea typeface="Times" panose="02020603050405020304" pitchFamily="18" charset="0"/>
              <a:cs typeface="Times New Roman" panose="02020603050405020304" pitchFamily="18" charset="0"/>
            </a:endParaRPr>
          </a:p>
        </p:txBody>
      </p:sp>
      <p:graphicFrame>
        <p:nvGraphicFramePr>
          <p:cNvPr id="8" name="Chart 7"/>
          <p:cNvGraphicFramePr/>
          <p:nvPr>
            <p:extLst>
              <p:ext uri="{D42A27DB-BD31-4B8C-83A1-F6EECF244321}">
                <p14:modId xmlns="" xmlns:p14="http://schemas.microsoft.com/office/powerpoint/2010/main" val="1403936092"/>
              </p:ext>
            </p:extLst>
          </p:nvPr>
        </p:nvGraphicFramePr>
        <p:xfrm>
          <a:off x="5655343" y="1356720"/>
          <a:ext cx="6362485" cy="4390937"/>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1529731" y="3025827"/>
            <a:ext cx="1884589" cy="14706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3414320" y="1701480"/>
            <a:ext cx="1510019" cy="97831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p:cNvSpPr/>
          <p:nvPr/>
        </p:nvSpPr>
        <p:spPr>
          <a:xfrm>
            <a:off x="6300212" y="5475577"/>
            <a:ext cx="3123705" cy="85841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Scotland has 0.8X less Pharma Service locations relative to the Netherlands</a:t>
            </a:r>
          </a:p>
        </p:txBody>
      </p:sp>
    </p:spTree>
    <p:extLst>
      <p:ext uri="{BB962C8B-B14F-4D97-AF65-F5344CB8AC3E}">
        <p14:creationId xmlns="" xmlns:p14="http://schemas.microsoft.com/office/powerpoint/2010/main" val="385460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p>
        </p:txBody>
      </p:sp>
      <p:sp>
        <p:nvSpPr>
          <p:cNvPr id="3" name="Content Placeholder 2"/>
          <p:cNvSpPr>
            <a:spLocks noGrp="1"/>
          </p:cNvSpPr>
          <p:nvPr>
            <p:ph idx="1"/>
          </p:nvPr>
        </p:nvSpPr>
        <p:spPr>
          <a:xfrm>
            <a:off x="534436" y="1334019"/>
            <a:ext cx="11379200" cy="4902200"/>
          </a:xfrm>
        </p:spPr>
        <p:txBody>
          <a:bodyPr>
            <a:normAutofit/>
          </a:bodyPr>
          <a:lstStyle/>
          <a:p>
            <a:r>
              <a:rPr lang="en-GB" sz="3600" dirty="0"/>
              <a:t>Company Location Density – Scotland versus Europe</a:t>
            </a:r>
          </a:p>
          <a:p>
            <a:r>
              <a:rPr lang="en-GB" sz="3600" dirty="0"/>
              <a:t>Biosafety Testing</a:t>
            </a:r>
          </a:p>
          <a:p>
            <a:r>
              <a:rPr lang="en-GB" sz="3600" dirty="0"/>
              <a:t>Biomanufacuring Media</a:t>
            </a:r>
          </a:p>
          <a:p>
            <a:r>
              <a:rPr lang="en-GB" sz="3600" dirty="0"/>
              <a:t>ADCs &amp; HPAPI</a:t>
            </a:r>
          </a:p>
          <a:p>
            <a:r>
              <a:rPr lang="en-GB" sz="3600" dirty="0"/>
              <a:t>Exemplars</a:t>
            </a:r>
          </a:p>
          <a:p>
            <a:r>
              <a:rPr lang="en-GB" sz="3600" dirty="0"/>
              <a:t>Global Top 10 CROs</a:t>
            </a:r>
          </a:p>
          <a:p>
            <a:r>
              <a:rPr lang="en-GB" sz="3600" dirty="0"/>
              <a:t>Marketing Messages (SDI)</a:t>
            </a:r>
          </a:p>
          <a:p>
            <a:endParaRPr lang="en-GB" dirty="0"/>
          </a:p>
          <a:p>
            <a:endParaRPr lang="en-GB" dirty="0"/>
          </a:p>
          <a:p>
            <a:pPr marL="0" indent="0">
              <a:buNone/>
            </a:pPr>
            <a:endParaRPr lang="en-GB" dirty="0"/>
          </a:p>
        </p:txBody>
      </p:sp>
    </p:spTree>
    <p:extLst>
      <p:ext uri="{BB962C8B-B14F-4D97-AF65-F5344CB8AC3E}">
        <p14:creationId xmlns="" xmlns:p14="http://schemas.microsoft.com/office/powerpoint/2010/main" val="684877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p Wale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1800" y="1710806"/>
            <a:ext cx="5306270" cy="380349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dirty="0"/>
              <a:t>Wales – Pharma Services</a:t>
            </a:r>
          </a:p>
        </p:txBody>
      </p:sp>
      <p:sp>
        <p:nvSpPr>
          <p:cNvPr id="5" name="Line Callout 2 9"/>
          <p:cNvSpPr/>
          <p:nvPr/>
        </p:nvSpPr>
        <p:spPr>
          <a:xfrm flipH="1">
            <a:off x="1362096" y="2464012"/>
            <a:ext cx="1569335" cy="941918"/>
          </a:xfrm>
          <a:prstGeom prst="borderCallout2">
            <a:avLst>
              <a:gd name="adj1" fmla="val 18750"/>
              <a:gd name="adj2" fmla="val -8333"/>
              <a:gd name="adj3" fmla="val 18750"/>
              <a:gd name="adj4" fmla="val -16667"/>
              <a:gd name="adj5" fmla="val 272238"/>
              <a:gd name="adj6" fmla="val -5540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effectLst/>
                <a:ea typeface="Times" panose="02020603050405020304" pitchFamily="18" charset="0"/>
                <a:cs typeface="Times New Roman" panose="02020603050405020304" pitchFamily="18" charset="0"/>
              </a:rPr>
              <a:t>20 Locations</a:t>
            </a:r>
          </a:p>
          <a:p>
            <a:pPr algn="ctr">
              <a:spcAft>
                <a:spcPts val="0"/>
              </a:spcAft>
            </a:pPr>
            <a:endParaRPr lang="en-GB" sz="1200" b="1" dirty="0">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1200" b="1" dirty="0">
                <a:effectLst/>
                <a:ea typeface="Times" panose="02020603050405020304" pitchFamily="18" charset="0"/>
                <a:cs typeface="Times New Roman" panose="02020603050405020304" pitchFamily="18" charset="0"/>
              </a:rPr>
              <a:t>Most within Cardiff Swansea</a:t>
            </a:r>
          </a:p>
        </p:txBody>
      </p:sp>
      <p:graphicFrame>
        <p:nvGraphicFramePr>
          <p:cNvPr id="8" name="Chart 7"/>
          <p:cNvGraphicFramePr/>
          <p:nvPr>
            <p:extLst>
              <p:ext uri="{D42A27DB-BD31-4B8C-83A1-F6EECF244321}">
                <p14:modId xmlns="" xmlns:p14="http://schemas.microsoft.com/office/powerpoint/2010/main" val="2719035733"/>
              </p:ext>
            </p:extLst>
          </p:nvPr>
        </p:nvGraphicFramePr>
        <p:xfrm>
          <a:off x="5655343" y="1356720"/>
          <a:ext cx="6362485" cy="458679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Rounded Corners 5"/>
          <p:cNvSpPr/>
          <p:nvPr/>
        </p:nvSpPr>
        <p:spPr>
          <a:xfrm>
            <a:off x="6300212" y="5514302"/>
            <a:ext cx="3123705" cy="85841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Scotland has 5x more Pharma Service locations relative to Wales</a:t>
            </a:r>
          </a:p>
        </p:txBody>
      </p:sp>
      <p:sp>
        <p:nvSpPr>
          <p:cNvPr id="9" name="Oval 8"/>
          <p:cNvSpPr/>
          <p:nvPr/>
        </p:nvSpPr>
        <p:spPr>
          <a:xfrm>
            <a:off x="3084935" y="4453069"/>
            <a:ext cx="1510019" cy="97831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 xmlns:p14="http://schemas.microsoft.com/office/powerpoint/2010/main" val="1078172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a:xfrm>
            <a:off x="329163" y="1147406"/>
            <a:ext cx="11379200" cy="4973476"/>
          </a:xfrm>
        </p:spPr>
        <p:txBody>
          <a:bodyPr>
            <a:normAutofit/>
          </a:bodyPr>
          <a:lstStyle/>
          <a:p>
            <a:r>
              <a:rPr lang="en-GB" dirty="0">
                <a:solidFill>
                  <a:schemeClr val="accent6">
                    <a:lumMod val="50000"/>
                  </a:schemeClr>
                </a:solidFill>
              </a:rPr>
              <a:t>9x more </a:t>
            </a:r>
            <a:r>
              <a:rPr lang="en-GB" dirty="0"/>
              <a:t>Pharma Service locations relative to Austria </a:t>
            </a:r>
          </a:p>
          <a:p>
            <a:r>
              <a:rPr lang="en-GB" dirty="0">
                <a:solidFill>
                  <a:schemeClr val="accent6">
                    <a:lumMod val="50000"/>
                  </a:schemeClr>
                </a:solidFill>
              </a:rPr>
              <a:t>1.3x more </a:t>
            </a:r>
            <a:r>
              <a:rPr lang="en-GB" dirty="0"/>
              <a:t>Pharma Service locations relative to Belgium</a:t>
            </a:r>
          </a:p>
          <a:p>
            <a:r>
              <a:rPr lang="en-GB" dirty="0">
                <a:solidFill>
                  <a:schemeClr val="accent6">
                    <a:lumMod val="50000"/>
                  </a:schemeClr>
                </a:solidFill>
              </a:rPr>
              <a:t>3x more </a:t>
            </a:r>
            <a:r>
              <a:rPr lang="en-GB" dirty="0"/>
              <a:t>Pharma Service locations relative to Denmark &amp; Southern Europe </a:t>
            </a:r>
          </a:p>
          <a:p>
            <a:r>
              <a:rPr lang="en-GB" dirty="0">
                <a:solidFill>
                  <a:schemeClr val="accent6">
                    <a:lumMod val="50000"/>
                  </a:schemeClr>
                </a:solidFill>
              </a:rPr>
              <a:t>10x more </a:t>
            </a:r>
            <a:r>
              <a:rPr lang="en-GB" dirty="0"/>
              <a:t>Pharma Service locations relative to Finland </a:t>
            </a:r>
          </a:p>
          <a:p>
            <a:r>
              <a:rPr lang="en-GB" dirty="0">
                <a:solidFill>
                  <a:srgbClr val="C00000"/>
                </a:solidFill>
              </a:rPr>
              <a:t>0.5x less </a:t>
            </a:r>
            <a:r>
              <a:rPr lang="en-GB" dirty="0"/>
              <a:t>Pharma Service locations relative to England, France &amp; Germany</a:t>
            </a:r>
          </a:p>
          <a:p>
            <a:r>
              <a:rPr lang="en-GB" dirty="0">
                <a:solidFill>
                  <a:srgbClr val="C00000"/>
                </a:solidFill>
              </a:rPr>
              <a:t>0.8X less </a:t>
            </a:r>
            <a:r>
              <a:rPr lang="en-GB" dirty="0"/>
              <a:t>Pharma Service locations relative to the Netherlands &amp; Sweden</a:t>
            </a:r>
          </a:p>
          <a:p>
            <a:r>
              <a:rPr lang="en-GB" dirty="0">
                <a:solidFill>
                  <a:schemeClr val="accent6">
                    <a:lumMod val="50000"/>
                  </a:schemeClr>
                </a:solidFill>
              </a:rPr>
              <a:t>31x more </a:t>
            </a:r>
            <a:r>
              <a:rPr lang="en-GB" dirty="0"/>
              <a:t>Pharma Service locations relative to Norway</a:t>
            </a:r>
          </a:p>
          <a:p>
            <a:r>
              <a:rPr lang="en-GB" dirty="0">
                <a:solidFill>
                  <a:schemeClr val="accent6">
                    <a:lumMod val="50000"/>
                  </a:schemeClr>
                </a:solidFill>
              </a:rPr>
              <a:t>5x more </a:t>
            </a:r>
            <a:r>
              <a:rPr lang="en-GB" dirty="0"/>
              <a:t>Pharma Service locations relative to Wales</a:t>
            </a:r>
          </a:p>
        </p:txBody>
      </p:sp>
    </p:spTree>
    <p:extLst>
      <p:ext uri="{BB962C8B-B14F-4D97-AF65-F5344CB8AC3E}">
        <p14:creationId xmlns="" xmlns:p14="http://schemas.microsoft.com/office/powerpoint/2010/main" val="1327173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208" y="2639990"/>
            <a:ext cx="9144000" cy="2387600"/>
          </a:xfrm>
        </p:spPr>
        <p:txBody>
          <a:bodyPr>
            <a:noAutofit/>
          </a:bodyPr>
          <a:lstStyle/>
          <a:p>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Benchmarking Measures for Scottish Pharma Services</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Biosafety Testing</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endParaRPr lang="en-GB" sz="4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792611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Process</a:t>
            </a:r>
          </a:p>
        </p:txBody>
      </p:sp>
      <p:sp>
        <p:nvSpPr>
          <p:cNvPr id="3" name="Content Placeholder 2"/>
          <p:cNvSpPr>
            <a:spLocks noGrp="1"/>
          </p:cNvSpPr>
          <p:nvPr>
            <p:ph idx="1"/>
          </p:nvPr>
        </p:nvSpPr>
        <p:spPr/>
        <p:txBody>
          <a:bodyPr/>
          <a:lstStyle/>
          <a:p>
            <a:r>
              <a:rPr lang="en-GB" dirty="0"/>
              <a:t>Identification of players within the European Pharma Biosafety Landscape</a:t>
            </a:r>
          </a:p>
          <a:p>
            <a:r>
              <a:rPr lang="en-GB" dirty="0"/>
              <a:t>Sourcing of financial data associated with each organisation, in cases where results are to 2014 only, a forecast based on the previous year’s growth was applied </a:t>
            </a:r>
          </a:p>
          <a:p>
            <a:r>
              <a:rPr lang="en-GB" dirty="0"/>
              <a:t>Financial data sources include UK Companies House, Orbus and SEC 10K reports </a:t>
            </a:r>
          </a:p>
          <a:p>
            <a:r>
              <a:rPr lang="en-GB" dirty="0"/>
              <a:t>All value quoted in UK£, (exchange rates applied; $:£ = 0.78; </a:t>
            </a:r>
            <a:r>
              <a:rPr lang="en-GB" dirty="0">
                <a:latin typeface="Calibri" panose="020F0502020204030204" pitchFamily="34" charset="0"/>
                <a:cs typeface="Calibri" panose="020F0502020204030204" pitchFamily="34" charset="0"/>
              </a:rPr>
              <a:t>€:£ = 0.84)</a:t>
            </a:r>
            <a:endParaRPr lang="en-GB" dirty="0"/>
          </a:p>
          <a:p>
            <a:r>
              <a:rPr lang="en-GB" dirty="0"/>
              <a:t>Assumption based modelling to estimate market share based on market experience in the sector</a:t>
            </a:r>
          </a:p>
        </p:txBody>
      </p:sp>
    </p:spTree>
    <p:extLst>
      <p:ext uri="{BB962C8B-B14F-4D97-AF65-F5344CB8AC3E}">
        <p14:creationId xmlns="" xmlns:p14="http://schemas.microsoft.com/office/powerpoint/2010/main" val="875009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European Pharma Biosafety Landscape</a:t>
            </a:r>
          </a:p>
        </p:txBody>
      </p:sp>
      <p:graphicFrame>
        <p:nvGraphicFramePr>
          <p:cNvPr id="92" name="Table 91"/>
          <p:cNvGraphicFramePr>
            <a:graphicFrameLocks noGrp="1"/>
          </p:cNvGraphicFramePr>
          <p:nvPr>
            <p:extLst>
              <p:ext uri="{D42A27DB-BD31-4B8C-83A1-F6EECF244321}">
                <p14:modId xmlns="" xmlns:p14="http://schemas.microsoft.com/office/powerpoint/2010/main" val="3049686391"/>
              </p:ext>
            </p:extLst>
          </p:nvPr>
        </p:nvGraphicFramePr>
        <p:xfrm>
          <a:off x="431800" y="1101071"/>
          <a:ext cx="11103062" cy="4800885"/>
        </p:xfrm>
        <a:graphic>
          <a:graphicData uri="http://schemas.openxmlformats.org/drawingml/2006/table">
            <a:tbl>
              <a:tblPr firstRow="1" bandRow="1">
                <a:tableStyleId>{5C22544A-7EE6-4342-B048-85BDC9FD1C3A}</a:tableStyleId>
              </a:tblPr>
              <a:tblGrid>
                <a:gridCol w="2051341">
                  <a:extLst>
                    <a:ext uri="{9D8B030D-6E8A-4147-A177-3AD203B41FA5}">
                      <a16:colId xmlns="" xmlns:a16="http://schemas.microsoft.com/office/drawing/2014/main" val="676572151"/>
                    </a:ext>
                  </a:extLst>
                </a:gridCol>
                <a:gridCol w="9051721">
                  <a:extLst>
                    <a:ext uri="{9D8B030D-6E8A-4147-A177-3AD203B41FA5}">
                      <a16:colId xmlns="" xmlns:a16="http://schemas.microsoft.com/office/drawing/2014/main" val="3035394432"/>
                    </a:ext>
                  </a:extLst>
                </a:gridCol>
              </a:tblGrid>
              <a:tr h="472725">
                <a:tc>
                  <a:txBody>
                    <a:bodyPr/>
                    <a:lstStyle/>
                    <a:p>
                      <a:r>
                        <a:rPr lang="en-GB" dirty="0"/>
                        <a:t>Player</a:t>
                      </a:r>
                    </a:p>
                  </a:txBody>
                  <a:tcPr/>
                </a:tc>
                <a:tc>
                  <a:txBody>
                    <a:bodyPr/>
                    <a:lstStyle/>
                    <a:p>
                      <a:r>
                        <a:rPr lang="en-GB" dirty="0"/>
                        <a:t>Commentary</a:t>
                      </a:r>
                    </a:p>
                  </a:txBody>
                  <a:tcPr/>
                </a:tc>
                <a:extLst>
                  <a:ext uri="{0D108BD9-81ED-4DB2-BD59-A6C34878D82A}">
                    <a16:rowId xmlns="" xmlns:a16="http://schemas.microsoft.com/office/drawing/2014/main" val="638183684"/>
                  </a:ext>
                </a:extLst>
              </a:tr>
              <a:tr h="518160">
                <a:tc>
                  <a:txBody>
                    <a:bodyPr/>
                    <a:lstStyle/>
                    <a:p>
                      <a:r>
                        <a:rPr lang="en-GB" sz="1400" dirty="0"/>
                        <a:t>BioReliance (BRL)</a:t>
                      </a:r>
                    </a:p>
                  </a:txBody>
                  <a:tcPr/>
                </a:tc>
                <a:tc>
                  <a:txBody>
                    <a:bodyPr/>
                    <a:lstStyle/>
                    <a:p>
                      <a:r>
                        <a:rPr lang="en-GB" sz="1400" dirty="0"/>
                        <a:t>BRL</a:t>
                      </a:r>
                      <a:r>
                        <a:rPr lang="en-GB" sz="1400" baseline="0" dirty="0"/>
                        <a:t> e</a:t>
                      </a:r>
                      <a:r>
                        <a:rPr lang="en-GB" sz="1400" dirty="0"/>
                        <a:t>ntered the European market in 2000</a:t>
                      </a:r>
                      <a:r>
                        <a:rPr lang="en-GB" sz="1400" baseline="0" dirty="0"/>
                        <a:t> via acquisition of </a:t>
                      </a:r>
                      <a:r>
                        <a:rPr lang="en-GB" sz="1400" dirty="0"/>
                        <a:t>Q-One Biotech, BRL now part of</a:t>
                      </a:r>
                      <a:r>
                        <a:rPr lang="en-GB" sz="1400" baseline="0" dirty="0"/>
                        <a:t> Merck Kgaa, acknowledged Market Leader in Europe</a:t>
                      </a:r>
                      <a:endParaRPr lang="en-GB" sz="1400" dirty="0"/>
                    </a:p>
                  </a:txBody>
                  <a:tcPr/>
                </a:tc>
                <a:extLst>
                  <a:ext uri="{0D108BD9-81ED-4DB2-BD59-A6C34878D82A}">
                    <a16:rowId xmlns="" xmlns:a16="http://schemas.microsoft.com/office/drawing/2014/main" val="2502454435"/>
                  </a:ext>
                </a:extLst>
              </a:tr>
              <a:tr h="518160">
                <a:tc>
                  <a:txBody>
                    <a:bodyPr/>
                    <a:lstStyle/>
                    <a:p>
                      <a:r>
                        <a:rPr lang="en-GB" sz="1400" dirty="0"/>
                        <a:t>Sartorius Stedim BioOutsource Ltd</a:t>
                      </a:r>
                    </a:p>
                  </a:txBody>
                  <a:tcPr/>
                </a:tc>
                <a:tc>
                  <a:txBody>
                    <a:bodyPr/>
                    <a:lstStyle/>
                    <a:p>
                      <a:r>
                        <a:rPr lang="en-GB" sz="1400" dirty="0"/>
                        <a:t>Founded</a:t>
                      </a:r>
                      <a:r>
                        <a:rPr lang="en-GB" sz="1400" baseline="0" dirty="0"/>
                        <a:t> in </a:t>
                      </a:r>
                      <a:r>
                        <a:rPr lang="en-GB" sz="1400" dirty="0"/>
                        <a:t>2007 by a team which included ex Q-One Biotech personnel, acquired by Sartorius Stedim</a:t>
                      </a:r>
                    </a:p>
                  </a:txBody>
                  <a:tcPr/>
                </a:tc>
                <a:extLst>
                  <a:ext uri="{0D108BD9-81ED-4DB2-BD59-A6C34878D82A}">
                    <a16:rowId xmlns="" xmlns:a16="http://schemas.microsoft.com/office/drawing/2014/main" val="1914168907"/>
                  </a:ext>
                </a:extLst>
              </a:tr>
              <a:tr h="518160">
                <a:tc>
                  <a:txBody>
                    <a:bodyPr/>
                    <a:lstStyle/>
                    <a:p>
                      <a:r>
                        <a:rPr lang="en-GB" sz="1400" dirty="0"/>
                        <a:t>SGS United Kingdom Ltd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Also founded</a:t>
                      </a:r>
                      <a:r>
                        <a:rPr lang="en-GB" sz="1400" baseline="0" dirty="0"/>
                        <a:t> in </a:t>
                      </a:r>
                      <a:r>
                        <a:rPr lang="en-GB" sz="1400" dirty="0"/>
                        <a:t>2007 by a team which included ex Q-One Biotech personnel, acquired by SGS originally known as Vitrology</a:t>
                      </a:r>
                    </a:p>
                    <a:p>
                      <a:endParaRPr lang="en-GB" sz="1400" dirty="0"/>
                    </a:p>
                  </a:txBody>
                  <a:tcPr/>
                </a:tc>
                <a:extLst>
                  <a:ext uri="{0D108BD9-81ED-4DB2-BD59-A6C34878D82A}">
                    <a16:rowId xmlns="" xmlns:a16="http://schemas.microsoft.com/office/drawing/2014/main" val="2773833557"/>
                  </a:ext>
                </a:extLst>
              </a:tr>
              <a:tr h="518160">
                <a:tc>
                  <a:txBody>
                    <a:bodyPr/>
                    <a:lstStyle/>
                    <a:p>
                      <a:r>
                        <a:rPr lang="en-GB" sz="1400" dirty="0"/>
                        <a:t>Charles River Laboratories</a:t>
                      </a:r>
                    </a:p>
                  </a:txBody>
                  <a:tcPr/>
                </a:tc>
                <a:tc>
                  <a:txBody>
                    <a:bodyPr/>
                    <a:lstStyle/>
                    <a:p>
                      <a:r>
                        <a:rPr lang="en-GB" sz="1400" dirty="0"/>
                        <a:t>Although</a:t>
                      </a:r>
                      <a:r>
                        <a:rPr lang="en-GB" sz="1400" baseline="0" dirty="0"/>
                        <a:t> CRL has a base in Trannent, most of its Biosafety services are out carried in Ekrath, Germany at the 2008 acquired Newlab Bioquality site</a:t>
                      </a:r>
                      <a:endParaRPr lang="en-GB" sz="1400" dirty="0"/>
                    </a:p>
                  </a:txBody>
                  <a:tcPr/>
                </a:tc>
                <a:extLst>
                  <a:ext uri="{0D108BD9-81ED-4DB2-BD59-A6C34878D82A}">
                    <a16:rowId xmlns="" xmlns:a16="http://schemas.microsoft.com/office/drawing/2014/main" val="2499252430"/>
                  </a:ext>
                </a:extLst>
              </a:tr>
              <a:tr h="304800">
                <a:tc>
                  <a:txBody>
                    <a:bodyPr/>
                    <a:lstStyle/>
                    <a:p>
                      <a:r>
                        <a:rPr lang="en-GB" sz="1400" dirty="0"/>
                        <a:t>Covance</a:t>
                      </a:r>
                    </a:p>
                  </a:txBody>
                  <a:tcPr/>
                </a:tc>
                <a:tc>
                  <a:txBody>
                    <a:bodyPr/>
                    <a:lstStyle/>
                    <a:p>
                      <a:r>
                        <a:rPr lang="en-GB" sz="1400" dirty="0"/>
                        <a:t>One of the largest CROs globally,  Biosafety</a:t>
                      </a:r>
                      <a:r>
                        <a:rPr lang="en-GB" sz="1400" baseline="0" dirty="0"/>
                        <a:t> work is conducted in Harrogate</a:t>
                      </a:r>
                      <a:endParaRPr lang="en-GB" sz="1400" dirty="0"/>
                    </a:p>
                  </a:txBody>
                  <a:tcPr/>
                </a:tc>
                <a:extLst>
                  <a:ext uri="{0D108BD9-81ED-4DB2-BD59-A6C34878D82A}">
                    <a16:rowId xmlns="" xmlns:a16="http://schemas.microsoft.com/office/drawing/2014/main" val="147043789"/>
                  </a:ext>
                </a:extLst>
              </a:tr>
              <a:tr h="304800">
                <a:tc>
                  <a:txBody>
                    <a:bodyPr/>
                    <a:lstStyle/>
                    <a:p>
                      <a:r>
                        <a:rPr lang="en-GB" sz="1400" dirty="0"/>
                        <a:t>ViruSure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Founded in 2005, based in Vienna</a:t>
                      </a:r>
                      <a:r>
                        <a:rPr lang="en-GB" sz="1400" baseline="0" dirty="0"/>
                        <a:t> &amp; Singapore, </a:t>
                      </a:r>
                      <a:r>
                        <a:rPr lang="en-GB" sz="1400" dirty="0"/>
                        <a:t>CEO ex Q-One Biotech </a:t>
                      </a:r>
                    </a:p>
                  </a:txBody>
                  <a:tcPr/>
                </a:tc>
                <a:extLst>
                  <a:ext uri="{0D108BD9-81ED-4DB2-BD59-A6C34878D82A}">
                    <a16:rowId xmlns="" xmlns:a16="http://schemas.microsoft.com/office/drawing/2014/main" val="1875987017"/>
                  </a:ext>
                </a:extLst>
              </a:tr>
              <a:tr h="518160">
                <a:tc>
                  <a:txBody>
                    <a:bodyPr/>
                    <a:lstStyle/>
                    <a:p>
                      <a:r>
                        <a:rPr lang="en-GB" sz="1400" dirty="0"/>
                        <a:t>Eurofins/Sinensis</a:t>
                      </a:r>
                    </a:p>
                  </a:txBody>
                  <a:tcPr/>
                </a:tc>
                <a:tc>
                  <a:txBody>
                    <a:bodyPr/>
                    <a:lstStyle/>
                    <a:p>
                      <a:r>
                        <a:rPr lang="en-GB" sz="1400" dirty="0"/>
                        <a:t>Acquired by Eurofins in Jan</a:t>
                      </a:r>
                      <a:r>
                        <a:rPr lang="en-GB" sz="1400" baseline="0" dirty="0"/>
                        <a:t> 2016, Netherlands based Sinensis has been steadily growing in the area of viral biosafety testing  </a:t>
                      </a:r>
                      <a:endParaRPr lang="en-GB" sz="1400" dirty="0"/>
                    </a:p>
                  </a:txBody>
                  <a:tcPr/>
                </a:tc>
                <a:extLst>
                  <a:ext uri="{0D108BD9-81ED-4DB2-BD59-A6C34878D82A}">
                    <a16:rowId xmlns="" xmlns:a16="http://schemas.microsoft.com/office/drawing/2014/main" val="2911048185"/>
                  </a:ext>
                </a:extLst>
              </a:tr>
              <a:tr h="304800">
                <a:tc>
                  <a:txBody>
                    <a:bodyPr/>
                    <a:lstStyle/>
                    <a:p>
                      <a:r>
                        <a:rPr lang="en-GB" sz="1400" dirty="0"/>
                        <a:t>Clean Cells</a:t>
                      </a:r>
                    </a:p>
                  </a:txBody>
                  <a:tcPr/>
                </a:tc>
                <a:tc>
                  <a:txBody>
                    <a:bodyPr/>
                    <a:lstStyle/>
                    <a:p>
                      <a:r>
                        <a:rPr lang="en-GB" sz="1400" dirty="0"/>
                        <a:t>Established in 2000,</a:t>
                      </a:r>
                      <a:r>
                        <a:rPr lang="en-GB" sz="1400" baseline="0" dirty="0"/>
                        <a:t> based in Boufféré, France. Largely focussed on France but are initiating expansion into UK and US. </a:t>
                      </a:r>
                      <a:r>
                        <a:rPr lang="en-GB" sz="1400" dirty="0"/>
                        <a:t> </a:t>
                      </a:r>
                    </a:p>
                  </a:txBody>
                  <a:tcPr/>
                </a:tc>
                <a:extLst>
                  <a:ext uri="{0D108BD9-81ED-4DB2-BD59-A6C34878D82A}">
                    <a16:rowId xmlns="" xmlns:a16="http://schemas.microsoft.com/office/drawing/2014/main" val="1471767102"/>
                  </a:ext>
                </a:extLst>
              </a:tr>
              <a:tr h="518160">
                <a:tc>
                  <a:txBody>
                    <a:bodyPr/>
                    <a:lstStyle/>
                    <a:p>
                      <a:r>
                        <a:rPr lang="en-GB" sz="1400" dirty="0"/>
                        <a:t>TexCell</a:t>
                      </a:r>
                    </a:p>
                  </a:txBody>
                  <a:tcPr/>
                </a:tc>
                <a:tc>
                  <a:txBody>
                    <a:bodyPr/>
                    <a:lstStyle/>
                    <a:p>
                      <a:r>
                        <a:rPr lang="en-GB" sz="1400" dirty="0" err="1"/>
                        <a:t>Texcell</a:t>
                      </a:r>
                      <a:r>
                        <a:rPr lang="en-GB" sz="1400" dirty="0"/>
                        <a:t>, a spin-off of the Pasteur Institute founded in 1987, providing viral safety (manufacturing process) and Immunology (during clinical trials) services for pharmaceutical industries</a:t>
                      </a:r>
                    </a:p>
                  </a:txBody>
                  <a:tcPr/>
                </a:tc>
                <a:extLst>
                  <a:ext uri="{0D108BD9-81ED-4DB2-BD59-A6C34878D82A}">
                    <a16:rowId xmlns="" xmlns:a16="http://schemas.microsoft.com/office/drawing/2014/main" val="3230944677"/>
                  </a:ext>
                </a:extLst>
              </a:tr>
              <a:tr h="304800">
                <a:tc>
                  <a:txBody>
                    <a:bodyPr/>
                    <a:lstStyle/>
                    <a:p>
                      <a:r>
                        <a:rPr lang="en-GB" sz="1400" dirty="0"/>
                        <a:t>Vironova</a:t>
                      </a:r>
                    </a:p>
                  </a:txBody>
                  <a:tcPr/>
                </a:tc>
                <a:tc>
                  <a:txBody>
                    <a:bodyPr/>
                    <a:lstStyle/>
                    <a:p>
                      <a:r>
                        <a:rPr lang="en-GB" sz="1400" dirty="0"/>
                        <a:t>Spinout founded in 2005 from the Karolinska Institute in Sweden</a:t>
                      </a:r>
                    </a:p>
                  </a:txBody>
                  <a:tcPr/>
                </a:tc>
                <a:extLst>
                  <a:ext uri="{0D108BD9-81ED-4DB2-BD59-A6C34878D82A}">
                    <a16:rowId xmlns="" xmlns:a16="http://schemas.microsoft.com/office/drawing/2014/main" val="3440296609"/>
                  </a:ext>
                </a:extLst>
              </a:tr>
            </a:tbl>
          </a:graphicData>
        </a:graphic>
      </p:graphicFrame>
    </p:spTree>
    <p:extLst>
      <p:ext uri="{BB962C8B-B14F-4D97-AF65-F5344CB8AC3E}">
        <p14:creationId xmlns="" xmlns:p14="http://schemas.microsoft.com/office/powerpoint/2010/main" val="3440746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 name="Table 91"/>
          <p:cNvGraphicFramePr>
            <a:graphicFrameLocks noGrp="1"/>
          </p:cNvGraphicFramePr>
          <p:nvPr>
            <p:extLst>
              <p:ext uri="{D42A27DB-BD31-4B8C-83A1-F6EECF244321}">
                <p14:modId xmlns="" xmlns:p14="http://schemas.microsoft.com/office/powerpoint/2010/main" val="3411891144"/>
              </p:ext>
            </p:extLst>
          </p:nvPr>
        </p:nvGraphicFramePr>
        <p:xfrm>
          <a:off x="331598" y="953200"/>
          <a:ext cx="11321176" cy="5659315"/>
        </p:xfrm>
        <a:graphic>
          <a:graphicData uri="http://schemas.openxmlformats.org/drawingml/2006/table">
            <a:tbl>
              <a:tblPr firstRow="1" bandRow="1">
                <a:tableStyleId>{5C22544A-7EE6-4342-B048-85BDC9FD1C3A}</a:tableStyleId>
              </a:tblPr>
              <a:tblGrid>
                <a:gridCol w="2051341">
                  <a:extLst>
                    <a:ext uri="{9D8B030D-6E8A-4147-A177-3AD203B41FA5}">
                      <a16:colId xmlns="" xmlns:a16="http://schemas.microsoft.com/office/drawing/2014/main" val="676572151"/>
                    </a:ext>
                  </a:extLst>
                </a:gridCol>
                <a:gridCol w="9269835">
                  <a:extLst>
                    <a:ext uri="{9D8B030D-6E8A-4147-A177-3AD203B41FA5}">
                      <a16:colId xmlns="" xmlns:a16="http://schemas.microsoft.com/office/drawing/2014/main" val="3035394432"/>
                    </a:ext>
                  </a:extLst>
                </a:gridCol>
              </a:tblGrid>
              <a:tr h="497426">
                <a:tc>
                  <a:txBody>
                    <a:bodyPr/>
                    <a:lstStyle/>
                    <a:p>
                      <a:r>
                        <a:rPr lang="en-GB" dirty="0"/>
                        <a:t>Player</a:t>
                      </a:r>
                    </a:p>
                  </a:txBody>
                  <a:tcPr/>
                </a:tc>
                <a:tc>
                  <a:txBody>
                    <a:bodyPr/>
                    <a:lstStyle/>
                    <a:p>
                      <a:r>
                        <a:rPr lang="en-GB" dirty="0"/>
                        <a:t>Commentary</a:t>
                      </a:r>
                    </a:p>
                  </a:txBody>
                  <a:tcPr/>
                </a:tc>
                <a:extLst>
                  <a:ext uri="{0D108BD9-81ED-4DB2-BD59-A6C34878D82A}">
                    <a16:rowId xmlns="" xmlns:a16="http://schemas.microsoft.com/office/drawing/2014/main" val="638183684"/>
                  </a:ext>
                </a:extLst>
              </a:tr>
              <a:tr h="576365">
                <a:tc>
                  <a:txBody>
                    <a:bodyPr/>
                    <a:lstStyle/>
                    <a:p>
                      <a:r>
                        <a:rPr lang="en-GB" sz="1400" dirty="0"/>
                        <a:t>BioReliance (BRL)</a:t>
                      </a:r>
                    </a:p>
                  </a:txBody>
                  <a:tcPr/>
                </a:tc>
                <a:tc>
                  <a:txBody>
                    <a:bodyPr/>
                    <a:lstStyle/>
                    <a:p>
                      <a:r>
                        <a:rPr lang="en-GB" sz="1400" dirty="0"/>
                        <a:t>In 2015, recorded</a:t>
                      </a:r>
                      <a:r>
                        <a:rPr lang="en-GB" sz="1400" baseline="0" dirty="0"/>
                        <a:t> turnover of £43.8M (19% Growth) broken down as follows: North America (£15.8M, 44.9% Growth); </a:t>
                      </a:r>
                      <a:r>
                        <a:rPr lang="en-GB" sz="1400" b="1" baseline="0" dirty="0"/>
                        <a:t>Europe 15.8M, 7.2% Growth)</a:t>
                      </a:r>
                      <a:r>
                        <a:rPr lang="en-GB" sz="1400" baseline="0" dirty="0"/>
                        <a:t> and Asia Pacific (£4.8M, 13.8% Growth)</a:t>
                      </a:r>
                      <a:endParaRPr lang="en-GB" sz="1400" dirty="0"/>
                    </a:p>
                  </a:txBody>
                  <a:tcPr/>
                </a:tc>
                <a:extLst>
                  <a:ext uri="{0D108BD9-81ED-4DB2-BD59-A6C34878D82A}">
                    <a16:rowId xmlns="" xmlns:a16="http://schemas.microsoft.com/office/drawing/2014/main" val="2502454435"/>
                  </a:ext>
                </a:extLst>
              </a:tr>
              <a:tr h="796954">
                <a:tc>
                  <a:txBody>
                    <a:bodyPr/>
                    <a:lstStyle/>
                    <a:p>
                      <a:r>
                        <a:rPr lang="en-GB" sz="1400" dirty="0"/>
                        <a:t>Sartorius Stedim BioOutsource</a:t>
                      </a:r>
                    </a:p>
                  </a:txBody>
                  <a:tcPr/>
                </a:tc>
                <a:tc>
                  <a:txBody>
                    <a:bodyPr/>
                    <a:lstStyle/>
                    <a:p>
                      <a:r>
                        <a:rPr lang="en-GB" sz="1400" dirty="0"/>
                        <a:t>In 2015, recorded turnover of £11.7M (based on a 17 month period), our modelling suggest that revenue for 2015 based on 12 months was in the region of £8.2M (with an estimated growth of 24%).</a:t>
                      </a:r>
                      <a:r>
                        <a:rPr lang="en-GB" sz="1400" b="1" baseline="0" dirty="0"/>
                        <a:t> 55% of the sales are associated with the UK &amp; EU</a:t>
                      </a:r>
                      <a:r>
                        <a:rPr lang="en-GB" sz="1400" baseline="0" dirty="0"/>
                        <a:t>, 27% with North America and 18% with the Rest of the World.</a:t>
                      </a:r>
                      <a:endParaRPr lang="en-GB" sz="1400" dirty="0"/>
                    </a:p>
                  </a:txBody>
                  <a:tcPr/>
                </a:tc>
                <a:extLst>
                  <a:ext uri="{0D108BD9-81ED-4DB2-BD59-A6C34878D82A}">
                    <a16:rowId xmlns="" xmlns:a16="http://schemas.microsoft.com/office/drawing/2014/main" val="1914168907"/>
                  </a:ext>
                </a:extLst>
              </a:tr>
              <a:tr h="587229">
                <a:tc>
                  <a:txBody>
                    <a:bodyPr/>
                    <a:lstStyle/>
                    <a:p>
                      <a:r>
                        <a:rPr lang="en-GB" sz="1400" dirty="0"/>
                        <a:t>SGS United Kingdom Ltd</a:t>
                      </a:r>
                    </a:p>
                  </a:txBody>
                  <a:tcPr/>
                </a:tc>
                <a:tc>
                  <a:txBody>
                    <a:bodyPr/>
                    <a:lstStyle/>
                    <a:p>
                      <a:r>
                        <a:rPr lang="en-GB" sz="1400" dirty="0"/>
                        <a:t>In 2015, recorded</a:t>
                      </a:r>
                      <a:r>
                        <a:rPr lang="en-GB" sz="1400" baseline="0" dirty="0"/>
                        <a:t> turnover of £5.9M (28% Growth) broken down as follows: UK (£0.5M, 3.8% Growth); </a:t>
                      </a:r>
                      <a:r>
                        <a:rPr lang="en-GB" sz="1400" b="0" baseline="0" dirty="0"/>
                        <a:t>Rest of the World (£5.4M, 15.6% growth), </a:t>
                      </a:r>
                      <a:r>
                        <a:rPr lang="en-GB" sz="1400" b="1" baseline="0" dirty="0"/>
                        <a:t>our model uses the same overall Europe split as for BioOutsource i.e.  55%.</a:t>
                      </a:r>
                      <a:endParaRPr lang="en-GB" sz="1400" b="1" dirty="0"/>
                    </a:p>
                  </a:txBody>
                  <a:tcPr/>
                </a:tc>
                <a:extLst>
                  <a:ext uri="{0D108BD9-81ED-4DB2-BD59-A6C34878D82A}">
                    <a16:rowId xmlns="" xmlns:a16="http://schemas.microsoft.com/office/drawing/2014/main" val="2773833557"/>
                  </a:ext>
                </a:extLst>
              </a:tr>
              <a:tr h="554336">
                <a:tc>
                  <a:txBody>
                    <a:bodyPr/>
                    <a:lstStyle/>
                    <a:p>
                      <a:r>
                        <a:rPr lang="en-GB" sz="1400" dirty="0"/>
                        <a:t>Charles River Laboratories</a:t>
                      </a:r>
                    </a:p>
                  </a:txBody>
                  <a:tcPr/>
                </a:tc>
                <a:tc>
                  <a:txBody>
                    <a:bodyPr/>
                    <a:lstStyle/>
                    <a:p>
                      <a:r>
                        <a:rPr lang="en-GB" sz="1400" baseline="0" dirty="0"/>
                        <a:t> In 2015, CRL posted revenue of £63.3M (7.4% Growth) for the Trannent site, and £16.5M for Ekrath (0% Growth). We have assumed small portion of 10% for Trannent activities and 80% for Ekrath.</a:t>
                      </a:r>
                      <a:endParaRPr lang="en-GB" sz="1400" dirty="0"/>
                    </a:p>
                  </a:txBody>
                  <a:tcPr/>
                </a:tc>
                <a:extLst>
                  <a:ext uri="{0D108BD9-81ED-4DB2-BD59-A6C34878D82A}">
                    <a16:rowId xmlns="" xmlns:a16="http://schemas.microsoft.com/office/drawing/2014/main" val="2499252430"/>
                  </a:ext>
                </a:extLst>
              </a:tr>
              <a:tr h="545284">
                <a:tc>
                  <a:txBody>
                    <a:bodyPr/>
                    <a:lstStyle/>
                    <a:p>
                      <a:r>
                        <a:rPr lang="en-GB" sz="1400" dirty="0"/>
                        <a:t>Covance</a:t>
                      </a:r>
                    </a:p>
                  </a:txBody>
                  <a:tcPr/>
                </a:tc>
                <a:tc>
                  <a:txBody>
                    <a:bodyPr/>
                    <a:lstStyle/>
                    <a:p>
                      <a:r>
                        <a:rPr lang="en-GB" sz="1400" dirty="0"/>
                        <a:t>Biosafety</a:t>
                      </a:r>
                      <a:r>
                        <a:rPr lang="en-GB" sz="1400" baseline="0" dirty="0"/>
                        <a:t> work is conducted in Harrogate as a small part of many activities in the site.  In 2015 posted revenue of £111.4M (13% Growth), 66% was associated with Europe</a:t>
                      </a:r>
                      <a:endParaRPr lang="en-GB" sz="1400" dirty="0"/>
                    </a:p>
                  </a:txBody>
                  <a:tcPr/>
                </a:tc>
                <a:extLst>
                  <a:ext uri="{0D108BD9-81ED-4DB2-BD59-A6C34878D82A}">
                    <a16:rowId xmlns="" xmlns:a16="http://schemas.microsoft.com/office/drawing/2014/main" val="147043789"/>
                  </a:ext>
                </a:extLst>
              </a:tr>
              <a:tr h="360727">
                <a:tc>
                  <a:txBody>
                    <a:bodyPr/>
                    <a:lstStyle/>
                    <a:p>
                      <a:r>
                        <a:rPr lang="en-GB" sz="1400" dirty="0"/>
                        <a:t>ViruSure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 2015, recorded turnover of £2.8M (Flat Growth), 100% Europe</a:t>
                      </a:r>
                    </a:p>
                  </a:txBody>
                  <a:tcPr/>
                </a:tc>
                <a:extLst>
                  <a:ext uri="{0D108BD9-81ED-4DB2-BD59-A6C34878D82A}">
                    <a16:rowId xmlns="" xmlns:a16="http://schemas.microsoft.com/office/drawing/2014/main" val="1875987017"/>
                  </a:ext>
                </a:extLst>
              </a:tr>
              <a:tr h="352337">
                <a:tc>
                  <a:txBody>
                    <a:bodyPr/>
                    <a:lstStyle/>
                    <a:p>
                      <a:r>
                        <a:rPr lang="en-GB" sz="1400" dirty="0"/>
                        <a:t>Eurofins/Sinensis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 2015,  claimed that Sinensis turnover will be £10.5M,</a:t>
                      </a:r>
                      <a:r>
                        <a:rPr lang="en-GB" sz="1400" baseline="0" dirty="0"/>
                        <a:t> </a:t>
                      </a:r>
                      <a:r>
                        <a:rPr lang="en-GB" sz="1400" dirty="0"/>
                        <a:t>100% Europe</a:t>
                      </a:r>
                    </a:p>
                  </a:txBody>
                  <a:tcPr/>
                </a:tc>
                <a:extLst>
                  <a:ext uri="{0D108BD9-81ED-4DB2-BD59-A6C34878D82A}">
                    <a16:rowId xmlns="" xmlns:a16="http://schemas.microsoft.com/office/drawing/2014/main" val="2911048185"/>
                  </a:ext>
                </a:extLst>
              </a:tr>
              <a:tr h="518160">
                <a:tc>
                  <a:txBody>
                    <a:bodyPr/>
                    <a:lstStyle/>
                    <a:p>
                      <a:r>
                        <a:rPr lang="en-GB" sz="1400" dirty="0"/>
                        <a:t>Clean Cells</a:t>
                      </a:r>
                    </a:p>
                  </a:txBody>
                  <a:tcPr/>
                </a:tc>
                <a:tc>
                  <a:txBody>
                    <a:bodyPr/>
                    <a:lstStyle/>
                    <a:p>
                      <a:r>
                        <a:rPr lang="en-GB" sz="1400" dirty="0"/>
                        <a:t>It was not possible to access financial information on Clean</a:t>
                      </a:r>
                      <a:r>
                        <a:rPr lang="en-GB" sz="1400" baseline="0" dirty="0"/>
                        <a:t> Cells, last set of accounts that could be accessed are for 2003, we have assumed a value of £1M</a:t>
                      </a:r>
                      <a:endParaRPr lang="en-GB" sz="1400" dirty="0"/>
                    </a:p>
                  </a:txBody>
                  <a:tcPr/>
                </a:tc>
                <a:extLst>
                  <a:ext uri="{0D108BD9-81ED-4DB2-BD59-A6C34878D82A}">
                    <a16:rowId xmlns="" xmlns:a16="http://schemas.microsoft.com/office/drawing/2014/main" val="1471767102"/>
                  </a:ext>
                </a:extLst>
              </a:tr>
              <a:tr h="352337">
                <a:tc>
                  <a:txBody>
                    <a:bodyPr/>
                    <a:lstStyle/>
                    <a:p>
                      <a:r>
                        <a:rPr lang="en-GB" sz="1400" dirty="0"/>
                        <a:t>TexCell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 2015, recorded turnover of £4.6M (Flat Growth), 100% Europe</a:t>
                      </a:r>
                    </a:p>
                  </a:txBody>
                  <a:tcPr/>
                </a:tc>
                <a:extLst>
                  <a:ext uri="{0D108BD9-81ED-4DB2-BD59-A6C34878D82A}">
                    <a16:rowId xmlns="" xmlns:a16="http://schemas.microsoft.com/office/drawing/2014/main" val="3230944677"/>
                  </a:ext>
                </a:extLst>
              </a:tr>
              <a:tr h="518160">
                <a:tc>
                  <a:txBody>
                    <a:bodyPr/>
                    <a:lstStyle/>
                    <a:p>
                      <a:r>
                        <a:rPr lang="en-GB" sz="1400" dirty="0"/>
                        <a:t>Vironova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 2015, recorded turnover of £1.7M (117%</a:t>
                      </a:r>
                      <a:r>
                        <a:rPr lang="en-GB" sz="1400" baseline="0" dirty="0"/>
                        <a:t> </a:t>
                      </a:r>
                      <a:r>
                        <a:rPr lang="en-GB" sz="1400" dirty="0"/>
                        <a:t>Growth), 100% Europe</a:t>
                      </a:r>
                    </a:p>
                  </a:txBody>
                  <a:tcPr/>
                </a:tc>
                <a:extLst>
                  <a:ext uri="{0D108BD9-81ED-4DB2-BD59-A6C34878D82A}">
                    <a16:rowId xmlns="" xmlns:a16="http://schemas.microsoft.com/office/drawing/2014/main" val="3440296609"/>
                  </a:ext>
                </a:extLst>
              </a:tr>
            </a:tbl>
          </a:graphicData>
        </a:graphic>
      </p:graphicFrame>
      <p:sp>
        <p:nvSpPr>
          <p:cNvPr id="2" name="Title 1"/>
          <p:cNvSpPr>
            <a:spLocks noGrp="1"/>
          </p:cNvSpPr>
          <p:nvPr>
            <p:ph type="title"/>
          </p:nvPr>
        </p:nvSpPr>
        <p:spPr/>
        <p:txBody>
          <a:bodyPr>
            <a:normAutofit/>
          </a:bodyPr>
          <a:lstStyle/>
          <a:p>
            <a:r>
              <a:rPr lang="en-GB" dirty="0"/>
              <a:t>Financials</a:t>
            </a:r>
          </a:p>
        </p:txBody>
      </p:sp>
    </p:spTree>
    <p:extLst>
      <p:ext uri="{BB962C8B-B14F-4D97-AF65-F5344CB8AC3E}">
        <p14:creationId xmlns="" xmlns:p14="http://schemas.microsoft.com/office/powerpoint/2010/main" val="2298581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2015  Market Share Model</a:t>
            </a:r>
          </a:p>
        </p:txBody>
      </p:sp>
      <p:graphicFrame>
        <p:nvGraphicFramePr>
          <p:cNvPr id="5" name="Table 4"/>
          <p:cNvGraphicFramePr>
            <a:graphicFrameLocks noGrp="1"/>
          </p:cNvGraphicFramePr>
          <p:nvPr>
            <p:extLst>
              <p:ext uri="{D42A27DB-BD31-4B8C-83A1-F6EECF244321}">
                <p14:modId xmlns="" xmlns:p14="http://schemas.microsoft.com/office/powerpoint/2010/main" val="2999478086"/>
              </p:ext>
            </p:extLst>
          </p:nvPr>
        </p:nvGraphicFramePr>
        <p:xfrm>
          <a:off x="292100" y="1143000"/>
          <a:ext cx="11760199" cy="5037969"/>
        </p:xfrm>
        <a:graphic>
          <a:graphicData uri="http://schemas.openxmlformats.org/drawingml/2006/table">
            <a:tbl>
              <a:tblPr/>
              <a:tblGrid>
                <a:gridCol w="3898900">
                  <a:extLst>
                    <a:ext uri="{9D8B030D-6E8A-4147-A177-3AD203B41FA5}">
                      <a16:colId xmlns="" xmlns:a16="http://schemas.microsoft.com/office/drawing/2014/main" val="1105343852"/>
                    </a:ext>
                  </a:extLst>
                </a:gridCol>
                <a:gridCol w="1562100">
                  <a:extLst>
                    <a:ext uri="{9D8B030D-6E8A-4147-A177-3AD203B41FA5}">
                      <a16:colId xmlns="" xmlns:a16="http://schemas.microsoft.com/office/drawing/2014/main" val="2608822397"/>
                    </a:ext>
                  </a:extLst>
                </a:gridCol>
                <a:gridCol w="1739900">
                  <a:extLst>
                    <a:ext uri="{9D8B030D-6E8A-4147-A177-3AD203B41FA5}">
                      <a16:colId xmlns="" xmlns:a16="http://schemas.microsoft.com/office/drawing/2014/main" val="1310973105"/>
                    </a:ext>
                  </a:extLst>
                </a:gridCol>
                <a:gridCol w="2019300">
                  <a:extLst>
                    <a:ext uri="{9D8B030D-6E8A-4147-A177-3AD203B41FA5}">
                      <a16:colId xmlns="" xmlns:a16="http://schemas.microsoft.com/office/drawing/2014/main" val="4197819072"/>
                    </a:ext>
                  </a:extLst>
                </a:gridCol>
                <a:gridCol w="1358900">
                  <a:extLst>
                    <a:ext uri="{9D8B030D-6E8A-4147-A177-3AD203B41FA5}">
                      <a16:colId xmlns="" xmlns:a16="http://schemas.microsoft.com/office/drawing/2014/main" val="781889645"/>
                    </a:ext>
                  </a:extLst>
                </a:gridCol>
                <a:gridCol w="1181099">
                  <a:extLst>
                    <a:ext uri="{9D8B030D-6E8A-4147-A177-3AD203B41FA5}">
                      <a16:colId xmlns="" xmlns:a16="http://schemas.microsoft.com/office/drawing/2014/main" val="3333338843"/>
                    </a:ext>
                  </a:extLst>
                </a:gridCol>
              </a:tblGrid>
              <a:tr h="862965">
                <a:tc>
                  <a:txBody>
                    <a:bodyPr/>
                    <a:lstStyle/>
                    <a:p>
                      <a:pPr algn="l" fontAlgn="t"/>
                      <a:r>
                        <a:rPr lang="en-GB" sz="1400" b="1" i="0" u="none" strike="noStrike" dirty="0">
                          <a:solidFill>
                            <a:schemeClr val="bg1"/>
                          </a:solidFill>
                          <a:effectLst/>
                          <a:latin typeface="Calibri" panose="020F0502020204030204" pitchFamily="34" charset="0"/>
                        </a:rPr>
                        <a:t>Organisation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GB" sz="1400" b="1" i="0" u="none" strike="noStrike" dirty="0">
                          <a:solidFill>
                            <a:schemeClr val="bg1"/>
                          </a:solidFill>
                          <a:effectLst/>
                          <a:latin typeface="Calibri" panose="020F0502020204030204" pitchFamily="34" charset="0"/>
                        </a:rPr>
                        <a:t>European Revenue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GB" sz="1400" b="1" i="0" u="none" strike="noStrike" dirty="0">
                          <a:solidFill>
                            <a:schemeClr val="bg1"/>
                          </a:solidFill>
                          <a:effectLst/>
                          <a:latin typeface="Calibri" panose="020F0502020204030204" pitchFamily="34" charset="0"/>
                        </a:rPr>
                        <a:t>Estimated Portion of European Revenue associated with Biosafety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GB" sz="1400" b="1" i="0" u="none" strike="noStrike" dirty="0">
                          <a:solidFill>
                            <a:schemeClr val="bg1"/>
                          </a:solidFill>
                          <a:effectLst/>
                          <a:latin typeface="Calibri" panose="020F0502020204030204" pitchFamily="34" charset="0"/>
                        </a:rPr>
                        <a:t>Europe (Market Share Model)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GB" sz="1400" b="1" i="0" u="none" strike="noStrike" dirty="0">
                          <a:solidFill>
                            <a:schemeClr val="bg1"/>
                          </a:solidFill>
                          <a:effectLst/>
                          <a:latin typeface="Calibri" panose="020F0502020204030204" pitchFamily="34" charset="0"/>
                        </a:rPr>
                        <a:t>Europe (Market Share Model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GB" sz="1400" b="1" i="0" u="none" strike="noStrike" dirty="0">
                          <a:solidFill>
                            <a:schemeClr val="bg1"/>
                          </a:solidFill>
                          <a:effectLst/>
                          <a:latin typeface="Calibri" panose="020F0502020204030204" pitchFamily="34" charset="0"/>
                        </a:rPr>
                        <a:t>Scottish Market Share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453590124"/>
                  </a:ext>
                </a:extLst>
              </a:tr>
              <a:tr h="330835">
                <a:tc>
                  <a:txBody>
                    <a:bodyPr/>
                    <a:lstStyle/>
                    <a:p>
                      <a:pPr algn="l" fontAlgn="t"/>
                      <a:r>
                        <a:rPr lang="en-GB" sz="1400" b="0" i="0" u="none" strike="noStrike" dirty="0">
                          <a:solidFill>
                            <a:srgbClr val="000000"/>
                          </a:solidFill>
                          <a:effectLst/>
                          <a:latin typeface="Calibri" panose="020F0502020204030204" pitchFamily="34" charset="0"/>
                        </a:rPr>
                        <a:t>BioReliance (BRL)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£22,216,000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£17,772,800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t"/>
                      <a:r>
                        <a:rPr lang="en-GB" sz="1400" b="0" i="0" u="none" strike="noStrike" dirty="0">
                          <a:solidFill>
                            <a:srgbClr val="000000"/>
                          </a:solidFill>
                          <a:effectLst/>
                          <a:latin typeface="Calibri" panose="020F0502020204030204" pitchFamily="34" charset="0"/>
                        </a:rPr>
                        <a:t> </a:t>
                      </a:r>
                    </a:p>
                    <a:p>
                      <a:pPr algn="ctr" fontAlgn="t"/>
                      <a:r>
                        <a:rPr lang="en-GB" sz="1400" b="0" i="0" u="none" strike="noStrike" dirty="0">
                          <a:solidFill>
                            <a:srgbClr val="000000"/>
                          </a:solidFill>
                          <a:effectLst/>
                          <a:latin typeface="Calibri" panose="020F0502020204030204" pitchFamily="34" charset="0"/>
                        </a:rPr>
                        <a:t> </a:t>
                      </a:r>
                    </a:p>
                    <a:p>
                      <a:pPr algn="ctr" fontAlgn="t"/>
                      <a:r>
                        <a:rPr lang="en-GB" sz="1400" b="0" i="0" u="none" strike="noStrike" dirty="0">
                          <a:solidFill>
                            <a:srgbClr val="000000"/>
                          </a:solidFill>
                          <a:effectLst/>
                          <a:latin typeface="Calibri" panose="020F0502020204030204" pitchFamily="34" charset="0"/>
                        </a:rPr>
                        <a:t> </a:t>
                      </a:r>
                    </a:p>
                    <a:p>
                      <a:pPr algn="ctr" fontAlgn="t"/>
                      <a:r>
                        <a:rPr lang="en-GB" sz="2000" b="1" i="0" u="none" strike="noStrike" dirty="0">
                          <a:solidFill>
                            <a:srgbClr val="000000"/>
                          </a:solidFill>
                          <a:effectLst/>
                          <a:latin typeface="Calibri" panose="020F0502020204030204" pitchFamily="34" charset="0"/>
                        </a:rPr>
                        <a:t>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87416810"/>
                  </a:ext>
                </a:extLst>
              </a:tr>
              <a:tr h="304800">
                <a:tc>
                  <a:txBody>
                    <a:bodyPr/>
                    <a:lstStyle/>
                    <a:p>
                      <a:pPr algn="l" fontAlgn="t"/>
                      <a:r>
                        <a:rPr lang="en-GB" sz="1400" b="0" i="0" u="none" strike="noStrike" dirty="0">
                          <a:solidFill>
                            <a:srgbClr val="000000"/>
                          </a:solidFill>
                          <a:effectLst/>
                          <a:latin typeface="Calibri" panose="020F0502020204030204" pitchFamily="34" charset="0"/>
                        </a:rPr>
                        <a:t>Sartorius Stedim BioOutsource Ltd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£4,531,511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£3,625,209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en-GB" sz="14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67702759"/>
                  </a:ext>
                </a:extLst>
              </a:tr>
              <a:tr h="342900">
                <a:tc>
                  <a:txBody>
                    <a:bodyPr/>
                    <a:lstStyle/>
                    <a:p>
                      <a:pPr algn="l" fontAlgn="t"/>
                      <a:r>
                        <a:rPr lang="en-GB" sz="1400" b="0" i="0" u="none" strike="noStrike">
                          <a:solidFill>
                            <a:srgbClr val="000000"/>
                          </a:solidFill>
                          <a:effectLst/>
                          <a:latin typeface="Calibri" panose="020F0502020204030204" pitchFamily="34" charset="0"/>
                        </a:rPr>
                        <a:t>SGS United Kingdom Ltd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£3,266,450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£2,613,160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en-GB" sz="14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06752786"/>
                  </a:ext>
                </a:extLst>
              </a:tr>
              <a:tr h="342900">
                <a:tc>
                  <a:txBody>
                    <a:bodyPr/>
                    <a:lstStyle/>
                    <a:p>
                      <a:pPr algn="l" fontAlgn="t"/>
                      <a:r>
                        <a:rPr lang="en-GB" sz="1400" b="0" i="0" u="none" strike="noStrike" dirty="0">
                          <a:solidFill>
                            <a:srgbClr val="000000"/>
                          </a:solidFill>
                          <a:effectLst/>
                          <a:latin typeface="Calibri" panose="020F0502020204030204" pitchFamily="34" charset="0"/>
                        </a:rPr>
                        <a:t>Charles River Laboratories Edinburgh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£63,314,000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£6,331,400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en-GB" sz="14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70152126"/>
                  </a:ext>
                </a:extLst>
              </a:tr>
              <a:tr h="342900">
                <a:tc>
                  <a:txBody>
                    <a:bodyPr/>
                    <a:lstStyle/>
                    <a:p>
                      <a:pPr algn="l" fontAlgn="t"/>
                      <a:r>
                        <a:rPr lang="en-GB" sz="1400" b="0" i="0" u="none" strike="noStrike" dirty="0">
                          <a:solidFill>
                            <a:srgbClr val="000000"/>
                          </a:solidFill>
                          <a:effectLst/>
                          <a:latin typeface="Calibri" panose="020F0502020204030204" pitchFamily="34" charset="0"/>
                        </a:rPr>
                        <a:t>Charles River Biopharmaceutical Services GmbH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£16,495,920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£13,196,736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28813915"/>
                  </a:ext>
                </a:extLst>
              </a:tr>
              <a:tr h="342900">
                <a:tc>
                  <a:txBody>
                    <a:bodyPr/>
                    <a:lstStyle/>
                    <a:p>
                      <a:pPr algn="l" fontAlgn="t"/>
                      <a:r>
                        <a:rPr lang="en-GB" sz="1400" b="0" i="0" u="none" strike="noStrike">
                          <a:solidFill>
                            <a:srgbClr val="000000"/>
                          </a:solidFill>
                          <a:effectLst/>
                          <a:latin typeface="Calibri" panose="020F0502020204030204" pitchFamily="34" charset="0"/>
                        </a:rPr>
                        <a:t>Covance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£73,526,640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£3,676,332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63493506"/>
                  </a:ext>
                </a:extLst>
              </a:tr>
              <a:tr h="355600">
                <a:tc>
                  <a:txBody>
                    <a:bodyPr/>
                    <a:lstStyle/>
                    <a:p>
                      <a:pPr algn="l" fontAlgn="t"/>
                      <a:r>
                        <a:rPr lang="en-GB" sz="1400" b="0" i="0" u="none" strike="noStrike" dirty="0">
                          <a:solidFill>
                            <a:srgbClr val="000000"/>
                          </a:solidFill>
                          <a:effectLst/>
                          <a:latin typeface="Calibri" panose="020F0502020204030204" pitchFamily="34" charset="0"/>
                        </a:rPr>
                        <a:t>ViruSure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£2,834,974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£2,267,979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54832688"/>
                  </a:ext>
                </a:extLst>
              </a:tr>
              <a:tr h="279400">
                <a:tc>
                  <a:txBody>
                    <a:bodyPr/>
                    <a:lstStyle/>
                    <a:p>
                      <a:pPr algn="l" fontAlgn="t"/>
                      <a:r>
                        <a:rPr lang="en-GB" sz="1400" b="0" i="0" u="none" strike="noStrike">
                          <a:solidFill>
                            <a:srgbClr val="000000"/>
                          </a:solidFill>
                          <a:effectLst/>
                          <a:latin typeface="Calibri" panose="020F0502020204030204" pitchFamily="34" charset="0"/>
                        </a:rPr>
                        <a:t>Eurofins/Sinensis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£10,530,000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£4,212,000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71228900"/>
                  </a:ext>
                </a:extLst>
              </a:tr>
              <a:tr h="342900">
                <a:tc>
                  <a:txBody>
                    <a:bodyPr/>
                    <a:lstStyle/>
                    <a:p>
                      <a:pPr algn="l" fontAlgn="t"/>
                      <a:r>
                        <a:rPr lang="en-GB" sz="1400" b="0" i="0" u="none" strike="noStrike">
                          <a:solidFill>
                            <a:srgbClr val="000000"/>
                          </a:solidFill>
                          <a:effectLst/>
                          <a:latin typeface="Calibri" panose="020F0502020204030204" pitchFamily="34" charset="0"/>
                        </a:rPr>
                        <a:t>Clean Cells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£1,000,000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£800,000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13441548"/>
                  </a:ext>
                </a:extLst>
              </a:tr>
              <a:tr h="342900">
                <a:tc>
                  <a:txBody>
                    <a:bodyPr/>
                    <a:lstStyle/>
                    <a:p>
                      <a:pPr algn="l" fontAlgn="t"/>
                      <a:r>
                        <a:rPr lang="en-GB" sz="1400" b="0" i="0" u="none" strike="noStrike">
                          <a:solidFill>
                            <a:srgbClr val="000000"/>
                          </a:solidFill>
                          <a:effectLst/>
                          <a:latin typeface="Calibri" panose="020F0502020204030204" pitchFamily="34" charset="0"/>
                        </a:rPr>
                        <a:t>TexCell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£4,566,933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£1,826,773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59121236"/>
                  </a:ext>
                </a:extLst>
              </a:tr>
              <a:tr h="254000">
                <a:tc>
                  <a:txBody>
                    <a:bodyPr/>
                    <a:lstStyle/>
                    <a:p>
                      <a:pPr algn="l" fontAlgn="t"/>
                      <a:r>
                        <a:rPr lang="en-GB" sz="1400" b="0" i="0" u="none" strike="noStrike">
                          <a:solidFill>
                            <a:srgbClr val="000000"/>
                          </a:solidFill>
                          <a:effectLst/>
                          <a:latin typeface="Calibri" panose="020F0502020204030204" pitchFamily="34" charset="0"/>
                        </a:rPr>
                        <a:t>Vironova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£1,660,933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£1,328,746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28715455"/>
                  </a:ext>
                </a:extLst>
              </a:tr>
              <a:tr h="368300">
                <a:tc>
                  <a:txBody>
                    <a:bodyPr/>
                    <a:lstStyle/>
                    <a:p>
                      <a:pPr algn="l" fontAlgn="t"/>
                      <a:r>
                        <a:rPr lang="en-GB" sz="1400" b="1" i="0" u="none" strike="noStrike">
                          <a:solidFill>
                            <a:srgbClr val="000000"/>
                          </a:solidFill>
                          <a:effectLst/>
                          <a:latin typeface="Calibri" panose="020F0502020204030204" pitchFamily="34" charset="0"/>
                        </a:rPr>
                        <a:t>Totals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1" i="0" u="none" strike="noStrike">
                          <a:solidFill>
                            <a:srgbClr val="000000"/>
                          </a:solidFill>
                          <a:effectLst/>
                          <a:latin typeface="Calibri" panose="020F0502020204030204" pitchFamily="34" charset="0"/>
                        </a:rPr>
                        <a:t>£203,943,361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1" i="0" u="none" strike="noStrike" dirty="0">
                          <a:solidFill>
                            <a:srgbClr val="000000"/>
                          </a:solidFill>
                          <a:effectLst/>
                          <a:latin typeface="Calibri" panose="020F0502020204030204" pitchFamily="34" charset="0"/>
                        </a:rPr>
                        <a:t>£57,651,135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1" i="0" u="none" strike="noStrike" dirty="0">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75599775"/>
                  </a:ext>
                </a:extLst>
              </a:tr>
              <a:tr h="224669">
                <a:tc>
                  <a:txBody>
                    <a:bodyPr/>
                    <a:lstStyle/>
                    <a:p>
                      <a:pPr algn="l" fontAlgn="t"/>
                      <a:endParaRPr lang="en-GB" sz="1100" b="0" i="0" u="none" strike="noStrike">
                        <a:solidFill>
                          <a:srgbClr val="000000"/>
                        </a:solidFill>
                        <a:effectLst/>
                        <a:latin typeface="Calibri" panose="020F0502020204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endParaRPr lang="en-GB" sz="1100" b="0" i="0" u="none" strike="noStrike">
                        <a:solidFill>
                          <a:srgbClr val="000000"/>
                        </a:solidFill>
                        <a:effectLst/>
                        <a:latin typeface="Calibri" panose="020F0502020204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endParaRPr lang="en-GB" sz="1100" b="0" i="0" u="none" strike="noStrike">
                        <a:solidFill>
                          <a:srgbClr val="000000"/>
                        </a:solidFill>
                        <a:effectLst/>
                        <a:latin typeface="Calibri" panose="020F0502020204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GB" sz="1100" b="0" i="0" u="none" strike="noStrike">
                        <a:solidFill>
                          <a:srgbClr val="000000"/>
                        </a:solidFill>
                        <a:effectLst/>
                        <a:latin typeface="Calibri" panose="020F0502020204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endParaRPr lang="en-GB" sz="1100" b="0" i="0" u="none" strike="noStrike" dirty="0">
                        <a:solidFill>
                          <a:srgbClr val="000000"/>
                        </a:solidFill>
                        <a:effectLst/>
                        <a:latin typeface="Calibri" panose="020F0502020204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endParaRPr lang="en-GB" sz="1100" b="0" i="0" u="none" strike="noStrike" dirty="0">
                        <a:solidFill>
                          <a:srgbClr val="000000"/>
                        </a:solidFill>
                        <a:effectLst/>
                        <a:latin typeface="Calibri" panose="020F0502020204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358035631"/>
                  </a:ext>
                </a:extLst>
              </a:tr>
            </a:tbl>
          </a:graphicData>
        </a:graphic>
      </p:graphicFrame>
    </p:spTree>
    <p:extLst>
      <p:ext uri="{BB962C8B-B14F-4D97-AF65-F5344CB8AC3E}">
        <p14:creationId xmlns="" xmlns:p14="http://schemas.microsoft.com/office/powerpoint/2010/main" val="70959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2015  Market Share Model</a:t>
            </a:r>
          </a:p>
        </p:txBody>
      </p:sp>
      <p:graphicFrame>
        <p:nvGraphicFramePr>
          <p:cNvPr id="6" name="Chart 5"/>
          <p:cNvGraphicFramePr/>
          <p:nvPr>
            <p:extLst/>
          </p:nvPr>
        </p:nvGraphicFramePr>
        <p:xfrm>
          <a:off x="2032000" y="719666"/>
          <a:ext cx="8128000" cy="56643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074451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208" y="2639990"/>
            <a:ext cx="9144000" cy="2387600"/>
          </a:xfrm>
        </p:spPr>
        <p:txBody>
          <a:bodyPr>
            <a:noAutofit/>
          </a:bodyPr>
          <a:lstStyle/>
          <a:p>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Benchmarking Measures for Scottish Pharma Services</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Biomanufacturing Media</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endParaRPr lang="en-GB" sz="4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469979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Process</a:t>
            </a:r>
          </a:p>
        </p:txBody>
      </p:sp>
      <p:sp>
        <p:nvSpPr>
          <p:cNvPr id="3" name="Content Placeholder 2"/>
          <p:cNvSpPr>
            <a:spLocks noGrp="1"/>
          </p:cNvSpPr>
          <p:nvPr>
            <p:ph idx="1"/>
          </p:nvPr>
        </p:nvSpPr>
        <p:spPr/>
        <p:txBody>
          <a:bodyPr/>
          <a:lstStyle/>
          <a:p>
            <a:r>
              <a:rPr lang="en-GB" dirty="0"/>
              <a:t>Whilst it is fair to state that Scotland has no presence in the area of Contract Manufacturing of Biologics</a:t>
            </a:r>
          </a:p>
          <a:p>
            <a:r>
              <a:rPr lang="en-GB" dirty="0"/>
              <a:t>The region is Europe’s major site of production of media for this means of production</a:t>
            </a:r>
          </a:p>
          <a:p>
            <a:r>
              <a:rPr lang="en-GB" dirty="0"/>
              <a:t>Key sites include Thermo Fisher’s manufacturing site in </a:t>
            </a:r>
            <a:r>
              <a:rPr lang="en-GB" dirty="0" err="1"/>
              <a:t>Inchinnan</a:t>
            </a:r>
            <a:r>
              <a:rPr lang="en-GB" dirty="0"/>
              <a:t>, and Sigma's site (now Merck) in Irvine</a:t>
            </a:r>
          </a:p>
        </p:txBody>
      </p:sp>
    </p:spTree>
    <p:extLst>
      <p:ext uri="{BB962C8B-B14F-4D97-AF65-F5344CB8AC3E}">
        <p14:creationId xmlns="" xmlns:p14="http://schemas.microsoft.com/office/powerpoint/2010/main" val="59950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208" y="2639990"/>
            <a:ext cx="9144000" cy="2387600"/>
          </a:xfrm>
        </p:spPr>
        <p:txBody>
          <a:bodyPr>
            <a:noAutofit/>
          </a:bodyPr>
          <a:lstStyle/>
          <a:p>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Benchmarking Measures for Scottish Pharma Services</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Landscape Density</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endParaRPr lang="en-GB" sz="4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140873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1" y="95304"/>
            <a:ext cx="10515600" cy="878840"/>
          </a:xfrm>
        </p:spPr>
        <p:txBody>
          <a:bodyPr>
            <a:normAutofit/>
          </a:bodyPr>
          <a:lstStyle/>
          <a:p>
            <a:r>
              <a:rPr lang="en-GB" sz="2800" dirty="0"/>
              <a:t>Assessment of Scotland’s Market Share – BioManufacturing Media Market</a:t>
            </a:r>
          </a:p>
        </p:txBody>
      </p:sp>
      <p:sp>
        <p:nvSpPr>
          <p:cNvPr id="8" name="TextBox 7"/>
          <p:cNvSpPr txBox="1"/>
          <p:nvPr/>
        </p:nvSpPr>
        <p:spPr>
          <a:xfrm>
            <a:off x="3238415" y="5947787"/>
            <a:ext cx="6077305" cy="246221"/>
          </a:xfrm>
          <a:prstGeom prst="rect">
            <a:avLst/>
          </a:prstGeom>
          <a:noFill/>
        </p:spPr>
        <p:txBody>
          <a:bodyPr wrap="none" rtlCol="0">
            <a:spAutoFit/>
          </a:bodyPr>
          <a:lstStyle/>
          <a:p>
            <a:r>
              <a:rPr lang="en-GB" sz="1000" b="1" dirty="0"/>
              <a:t>*Evolution adaptation of Case No COMP/M.6944 - THERMO FISHER SCIENTIFIC/ LIFE TECHNOLOGIES, Nov 2013</a:t>
            </a:r>
          </a:p>
        </p:txBody>
      </p:sp>
      <p:graphicFrame>
        <p:nvGraphicFramePr>
          <p:cNvPr id="5" name="Table 4"/>
          <p:cNvGraphicFramePr>
            <a:graphicFrameLocks noGrp="1"/>
          </p:cNvGraphicFramePr>
          <p:nvPr>
            <p:extLst>
              <p:ext uri="{D42A27DB-BD31-4B8C-83A1-F6EECF244321}">
                <p14:modId xmlns="" xmlns:p14="http://schemas.microsoft.com/office/powerpoint/2010/main" val="2469541182"/>
              </p:ext>
            </p:extLst>
          </p:nvPr>
        </p:nvGraphicFramePr>
        <p:xfrm>
          <a:off x="429519" y="1038538"/>
          <a:ext cx="11166476" cy="4844855"/>
        </p:xfrm>
        <a:graphic>
          <a:graphicData uri="http://schemas.openxmlformats.org/drawingml/2006/table">
            <a:tbl>
              <a:tblPr>
                <a:tableStyleId>{5C22544A-7EE6-4342-B048-85BDC9FD1C3A}</a:tableStyleId>
              </a:tblPr>
              <a:tblGrid>
                <a:gridCol w="2120316">
                  <a:extLst>
                    <a:ext uri="{9D8B030D-6E8A-4147-A177-3AD203B41FA5}">
                      <a16:colId xmlns="" xmlns:a16="http://schemas.microsoft.com/office/drawing/2014/main" val="20000"/>
                    </a:ext>
                  </a:extLst>
                </a:gridCol>
                <a:gridCol w="1683348">
                  <a:extLst>
                    <a:ext uri="{9D8B030D-6E8A-4147-A177-3AD203B41FA5}">
                      <a16:colId xmlns="" xmlns:a16="http://schemas.microsoft.com/office/drawing/2014/main" val="20001"/>
                    </a:ext>
                  </a:extLst>
                </a:gridCol>
                <a:gridCol w="1764945">
                  <a:extLst>
                    <a:ext uri="{9D8B030D-6E8A-4147-A177-3AD203B41FA5}">
                      <a16:colId xmlns="" xmlns:a16="http://schemas.microsoft.com/office/drawing/2014/main" val="20002"/>
                    </a:ext>
                  </a:extLst>
                </a:gridCol>
                <a:gridCol w="1610687">
                  <a:extLst>
                    <a:ext uri="{9D8B030D-6E8A-4147-A177-3AD203B41FA5}">
                      <a16:colId xmlns="" xmlns:a16="http://schemas.microsoft.com/office/drawing/2014/main" val="20003"/>
                    </a:ext>
                  </a:extLst>
                </a:gridCol>
                <a:gridCol w="1753299">
                  <a:extLst>
                    <a:ext uri="{9D8B030D-6E8A-4147-A177-3AD203B41FA5}">
                      <a16:colId xmlns="" xmlns:a16="http://schemas.microsoft.com/office/drawing/2014/main" val="20004"/>
                    </a:ext>
                  </a:extLst>
                </a:gridCol>
                <a:gridCol w="2233881">
                  <a:extLst>
                    <a:ext uri="{9D8B030D-6E8A-4147-A177-3AD203B41FA5}">
                      <a16:colId xmlns="" xmlns:a16="http://schemas.microsoft.com/office/drawing/2014/main" val="20005"/>
                    </a:ext>
                  </a:extLst>
                </a:gridCol>
              </a:tblGrid>
              <a:tr h="506927">
                <a:tc>
                  <a:txBody>
                    <a:bodyPr/>
                    <a:lstStyle/>
                    <a:p>
                      <a:pPr algn="ctr">
                        <a:spcAft>
                          <a:spcPts val="0"/>
                        </a:spcAft>
                      </a:pPr>
                      <a:r>
                        <a:rPr lang="en-US" sz="1800" b="1" u="sng" dirty="0">
                          <a:solidFill>
                            <a:schemeClr val="bg1"/>
                          </a:solidFill>
                          <a:effectLst/>
                        </a:rPr>
                        <a:t>Market shares</a:t>
                      </a:r>
                      <a:endParaRPr lang="en-GB" sz="1800" b="1" u="sng" dirty="0">
                        <a:solidFill>
                          <a:schemeClr val="bg1"/>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solidFill>
                      <a:srgbClr val="0070C0"/>
                    </a:solidFill>
                  </a:tcPr>
                </a:tc>
                <a:tc gridSpan="5">
                  <a:txBody>
                    <a:bodyPr/>
                    <a:lstStyle/>
                    <a:p>
                      <a:pPr algn="ctr">
                        <a:spcAft>
                          <a:spcPts val="0"/>
                        </a:spcAft>
                      </a:pPr>
                      <a:r>
                        <a:rPr lang="en-US" sz="1800" b="1" u="sng" dirty="0">
                          <a:solidFill>
                            <a:schemeClr val="bg1"/>
                          </a:solidFill>
                          <a:effectLst/>
                        </a:rPr>
                        <a:t>EU Bioproduction Only*</a:t>
                      </a:r>
                      <a:endParaRPr lang="en-GB" sz="1800" b="1" u="sng" dirty="0">
                        <a:solidFill>
                          <a:schemeClr val="bg1"/>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L w="12700" cmpd="sng">
                      <a:noFill/>
                    </a:lnL>
                    <a:solidFill>
                      <a:srgbClr val="0070C0"/>
                    </a:solidFill>
                  </a:tcPr>
                </a:tc>
                <a:tc hMerge="1">
                  <a:txBody>
                    <a:bodyPr/>
                    <a:lstStyle/>
                    <a:p>
                      <a:endParaRPr lang="en-GB"/>
                    </a:p>
                  </a:txBody>
                  <a:tcPr/>
                </a:tc>
                <a:tc hMerge="1">
                  <a:txBody>
                    <a:bodyPr/>
                    <a:lstStyle/>
                    <a:p>
                      <a:pPr algn="ctr">
                        <a:spcAft>
                          <a:spcPts val="0"/>
                        </a:spcAft>
                      </a:pPr>
                      <a:endParaRPr lang="en-GB" sz="1600" b="1" dirty="0">
                        <a:solidFill>
                          <a:schemeClr val="bg1"/>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rgbClr val="C00000"/>
                    </a:solidFill>
                  </a:tcPr>
                </a:tc>
                <a:tc hMerge="1">
                  <a:txBody>
                    <a:bodyPr/>
                    <a:lstStyle/>
                    <a:p>
                      <a:pPr algn="ctr">
                        <a:spcAft>
                          <a:spcPts val="0"/>
                        </a:spcAft>
                      </a:pPr>
                      <a:endParaRPr lang="en-GB" sz="1600" b="1" dirty="0">
                        <a:solidFill>
                          <a:schemeClr val="bg1"/>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rgbClr val="C00000"/>
                    </a:solidFill>
                  </a:tcPr>
                </a:tc>
                <a:tc hMerge="1">
                  <a:txBody>
                    <a:bodyPr/>
                    <a:lstStyle/>
                    <a:p>
                      <a:pPr algn="ctr">
                        <a:spcAft>
                          <a:spcPts val="0"/>
                        </a:spcAft>
                      </a:pPr>
                      <a:endParaRPr lang="en-GB" sz="1600" b="1" dirty="0">
                        <a:solidFill>
                          <a:schemeClr val="bg1"/>
                        </a:solidFill>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rgbClr val="C00000"/>
                    </a:solidFill>
                  </a:tcPr>
                </a:tc>
                <a:extLst>
                  <a:ext uri="{0D108BD9-81ED-4DB2-BD59-A6C34878D82A}">
                    <a16:rowId xmlns="" xmlns:a16="http://schemas.microsoft.com/office/drawing/2014/main" val="10000"/>
                  </a:ext>
                </a:extLst>
              </a:tr>
              <a:tr h="315829">
                <a:tc>
                  <a:txBody>
                    <a:bodyPr/>
                    <a:lstStyle/>
                    <a:p>
                      <a:pPr>
                        <a:spcAft>
                          <a:spcPts val="0"/>
                        </a:spcAft>
                      </a:pPr>
                      <a:r>
                        <a:rPr lang="en-US" sz="1600" dirty="0">
                          <a:effectLst/>
                        </a:rPr>
                        <a:t> </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lnT w="12700" cmpd="sng">
                      <a:noFill/>
                    </a:lnT>
                  </a:tcPr>
                </a:tc>
                <a:tc>
                  <a:txBody>
                    <a:bodyPr/>
                    <a:lstStyle/>
                    <a:p>
                      <a:pPr algn="ctr">
                        <a:spcAft>
                          <a:spcPts val="0"/>
                        </a:spcAft>
                      </a:pPr>
                      <a:r>
                        <a:rPr lang="en-US" sz="1600" b="1" dirty="0">
                          <a:effectLst/>
                        </a:rPr>
                        <a:t>GE</a:t>
                      </a:r>
                      <a:endParaRPr lang="en-GB" sz="1600" b="1"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TFS</a:t>
                      </a:r>
                      <a:endParaRPr lang="en-GB" sz="1600" b="1"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Aft>
                          <a:spcPts val="0"/>
                        </a:spcAft>
                      </a:pPr>
                      <a:r>
                        <a:rPr lang="en-US" sz="1600" b="1" dirty="0">
                          <a:effectLst/>
                        </a:rPr>
                        <a:t>Sigma (Merck)</a:t>
                      </a:r>
                      <a:endParaRPr lang="en-GB" sz="1600" b="1"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Aft>
                          <a:spcPts val="0"/>
                        </a:spcAft>
                      </a:pPr>
                      <a:r>
                        <a:rPr lang="en-US" sz="1600" b="1" dirty="0">
                          <a:effectLst/>
                        </a:rPr>
                        <a:t>BD</a:t>
                      </a:r>
                      <a:endParaRPr lang="en-GB" sz="1600" b="1"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b="1" dirty="0">
                          <a:effectLst/>
                        </a:rPr>
                        <a:t>Lonza</a:t>
                      </a:r>
                      <a:endParaRPr lang="en-GB" sz="1600" b="1"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501980">
                <a:tc>
                  <a:txBody>
                    <a:bodyPr/>
                    <a:lstStyle/>
                    <a:p>
                      <a:pPr algn="ctr">
                        <a:spcAft>
                          <a:spcPts val="0"/>
                        </a:spcAft>
                      </a:pPr>
                      <a:r>
                        <a:rPr lang="en-US" sz="1600" b="1" dirty="0">
                          <a:effectLst/>
                        </a:rPr>
                        <a:t>Media - All</a:t>
                      </a:r>
                      <a:endParaRPr lang="en-GB" sz="1600" b="1"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dirty="0">
                          <a:effectLst/>
                        </a:rPr>
                        <a:t>5 - 10%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dirty="0">
                          <a:effectLst/>
                        </a:rPr>
                        <a:t>30 - 40%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Aft>
                          <a:spcPts val="0"/>
                        </a:spcAft>
                      </a:pPr>
                      <a:r>
                        <a:rPr lang="en-US" sz="1600" dirty="0">
                          <a:effectLst/>
                        </a:rPr>
                        <a:t>30 - 40%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Aft>
                          <a:spcPts val="0"/>
                        </a:spcAft>
                      </a:pPr>
                      <a:r>
                        <a:rPr lang="en-US" sz="1600" dirty="0">
                          <a:effectLst/>
                        </a:rPr>
                        <a:t>10 - 20%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dirty="0">
                          <a:effectLst/>
                        </a:rPr>
                        <a:t>5 - 10%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522539">
                <a:tc>
                  <a:txBody>
                    <a:bodyPr/>
                    <a:lstStyle/>
                    <a:p>
                      <a:pPr algn="ctr">
                        <a:spcAft>
                          <a:spcPts val="0"/>
                        </a:spcAft>
                      </a:pPr>
                      <a:r>
                        <a:rPr lang="en-US" sz="1600" b="1" dirty="0">
                          <a:effectLst/>
                        </a:rPr>
                        <a:t>Liquid Media</a:t>
                      </a:r>
                      <a:endParaRPr lang="en-GB" sz="1600" b="1"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dirty="0">
                          <a:effectLst/>
                        </a:rPr>
                        <a:t>5 - 10%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dirty="0">
                          <a:effectLst/>
                        </a:rPr>
                        <a:t>40 - 50%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Aft>
                          <a:spcPts val="0"/>
                        </a:spcAft>
                      </a:pPr>
                      <a:r>
                        <a:rPr lang="en-US" sz="1600" dirty="0">
                          <a:effectLst/>
                        </a:rPr>
                        <a:t>20 - 30%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Aft>
                          <a:spcPts val="0"/>
                        </a:spcAft>
                      </a:pPr>
                      <a:r>
                        <a:rPr lang="en-US" sz="1600">
                          <a:effectLst/>
                        </a:rPr>
                        <a:t>0 - 5%</a:t>
                      </a:r>
                      <a:endParaRPr lang="en-GB"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dirty="0">
                          <a:effectLst/>
                        </a:rPr>
                        <a:t>10 - 20%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501980">
                <a:tc>
                  <a:txBody>
                    <a:bodyPr/>
                    <a:lstStyle/>
                    <a:p>
                      <a:pPr algn="ctr">
                        <a:spcAft>
                          <a:spcPts val="0"/>
                        </a:spcAft>
                      </a:pPr>
                      <a:r>
                        <a:rPr lang="en-US" sz="1600" b="1" dirty="0">
                          <a:effectLst/>
                        </a:rPr>
                        <a:t>Dry Powder</a:t>
                      </a:r>
                      <a:r>
                        <a:rPr lang="en-GB" sz="1600" b="1" baseline="0" dirty="0">
                          <a:effectLst/>
                        </a:rPr>
                        <a:t> </a:t>
                      </a:r>
                      <a:r>
                        <a:rPr lang="en-US" sz="1600" b="1" dirty="0">
                          <a:effectLst/>
                        </a:rPr>
                        <a:t>Media</a:t>
                      </a:r>
                      <a:endParaRPr lang="en-GB" sz="1600" b="1"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a:effectLst/>
                        </a:rPr>
                        <a:t>5 - 10%</a:t>
                      </a:r>
                      <a:endParaRPr lang="en-GB"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dirty="0">
                          <a:effectLst/>
                        </a:rPr>
                        <a:t>30 - 40%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Aft>
                          <a:spcPts val="0"/>
                        </a:spcAft>
                      </a:pPr>
                      <a:r>
                        <a:rPr lang="en-US" sz="1600" dirty="0">
                          <a:effectLst/>
                        </a:rPr>
                        <a:t>30 - 40%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Aft>
                          <a:spcPts val="0"/>
                        </a:spcAft>
                      </a:pPr>
                      <a:r>
                        <a:rPr lang="en-US" sz="1600">
                          <a:effectLst/>
                        </a:rPr>
                        <a:t>20 - 30%</a:t>
                      </a:r>
                      <a:endParaRPr lang="en-GB"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dirty="0">
                          <a:effectLst/>
                        </a:rPr>
                        <a:t>5 - 10%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501980">
                <a:tc>
                  <a:txBody>
                    <a:bodyPr/>
                    <a:lstStyle/>
                    <a:p>
                      <a:pPr algn="ctr">
                        <a:spcAft>
                          <a:spcPts val="0"/>
                        </a:spcAft>
                      </a:pPr>
                      <a:r>
                        <a:rPr lang="en-US" sz="1600" b="1" dirty="0">
                          <a:effectLst/>
                        </a:rPr>
                        <a:t>Custom </a:t>
                      </a:r>
                      <a:r>
                        <a:rPr lang="en-GB" sz="1600" b="1" baseline="0" dirty="0">
                          <a:effectLst/>
                        </a:rPr>
                        <a:t> </a:t>
                      </a:r>
                      <a:r>
                        <a:rPr lang="en-US" sz="1600" b="1" dirty="0">
                          <a:effectLst/>
                        </a:rPr>
                        <a:t>Media</a:t>
                      </a:r>
                      <a:endParaRPr lang="en-GB" sz="1600" b="1"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a:effectLst/>
                        </a:rPr>
                        <a:t>0 - 5%</a:t>
                      </a:r>
                      <a:endParaRPr lang="en-GB"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dirty="0">
                          <a:effectLst/>
                        </a:rPr>
                        <a:t>30 - 40%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Aft>
                          <a:spcPts val="0"/>
                        </a:spcAft>
                      </a:pPr>
                      <a:r>
                        <a:rPr lang="en-US" sz="1600" dirty="0">
                          <a:effectLst/>
                        </a:rPr>
                        <a:t>50 - 60%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Aft>
                          <a:spcPts val="0"/>
                        </a:spcAft>
                      </a:pPr>
                      <a:r>
                        <a:rPr lang="en-US" sz="1600">
                          <a:effectLst/>
                        </a:rPr>
                        <a:t>0 - 5%</a:t>
                      </a:r>
                      <a:endParaRPr lang="en-GB"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dirty="0">
                          <a:effectLst/>
                        </a:rPr>
                        <a:t>0 - 5%</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501980">
                <a:tc>
                  <a:txBody>
                    <a:bodyPr/>
                    <a:lstStyle/>
                    <a:p>
                      <a:pPr algn="ctr">
                        <a:spcAft>
                          <a:spcPts val="0"/>
                        </a:spcAft>
                      </a:pPr>
                      <a:r>
                        <a:rPr lang="en-US" sz="1600" b="1" dirty="0">
                          <a:effectLst/>
                        </a:rPr>
                        <a:t>Proprietary</a:t>
                      </a:r>
                      <a:r>
                        <a:rPr lang="en-GB" sz="1600" b="1" baseline="0" dirty="0">
                          <a:effectLst/>
                        </a:rPr>
                        <a:t> </a:t>
                      </a:r>
                      <a:r>
                        <a:rPr lang="en-US" sz="1600" b="1" dirty="0">
                          <a:effectLst/>
                        </a:rPr>
                        <a:t>Media</a:t>
                      </a:r>
                      <a:endParaRPr lang="en-GB" sz="1600" b="1"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a:effectLst/>
                        </a:rPr>
                        <a:t>10 - 20%</a:t>
                      </a:r>
                      <a:endParaRPr lang="en-GB"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dirty="0">
                          <a:effectLst/>
                        </a:rPr>
                        <a:t>40 - 50%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Aft>
                          <a:spcPts val="0"/>
                        </a:spcAft>
                      </a:pPr>
                      <a:r>
                        <a:rPr lang="en-US" sz="1600" dirty="0">
                          <a:effectLst/>
                        </a:rPr>
                        <a:t>10 - 20%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Aft>
                          <a:spcPts val="0"/>
                        </a:spcAft>
                      </a:pPr>
                      <a:r>
                        <a:rPr lang="en-US" sz="1600" dirty="0">
                          <a:effectLst/>
                        </a:rPr>
                        <a:t>30 - 40%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dirty="0">
                          <a:effectLst/>
                        </a:rPr>
                        <a:t>0 - 5%</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501980">
                <a:tc>
                  <a:txBody>
                    <a:bodyPr/>
                    <a:lstStyle/>
                    <a:p>
                      <a:pPr algn="ctr">
                        <a:spcAft>
                          <a:spcPts val="0"/>
                        </a:spcAft>
                      </a:pPr>
                      <a:r>
                        <a:rPr lang="en-US" sz="1600" b="1" dirty="0">
                          <a:effectLst/>
                        </a:rPr>
                        <a:t>Basal </a:t>
                      </a:r>
                      <a:r>
                        <a:rPr lang="en-GB" sz="1600" b="1" baseline="0" dirty="0">
                          <a:effectLst/>
                        </a:rPr>
                        <a:t> </a:t>
                      </a:r>
                      <a:r>
                        <a:rPr lang="en-US" sz="1600" b="1" dirty="0">
                          <a:effectLst/>
                        </a:rPr>
                        <a:t>Media</a:t>
                      </a:r>
                      <a:endParaRPr lang="en-GB" sz="1600" b="1"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a:effectLst/>
                        </a:rPr>
                        <a:t>0 - 5%</a:t>
                      </a:r>
                      <a:endParaRPr lang="en-GB"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dirty="0">
                          <a:effectLst/>
                        </a:rPr>
                        <a:t>30 - 40%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Aft>
                          <a:spcPts val="0"/>
                        </a:spcAft>
                      </a:pPr>
                      <a:r>
                        <a:rPr lang="en-US" sz="1600" dirty="0">
                          <a:effectLst/>
                        </a:rPr>
                        <a:t>5 - 10%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Aft>
                          <a:spcPts val="0"/>
                        </a:spcAft>
                      </a:pPr>
                      <a:r>
                        <a:rPr lang="en-US" sz="1600" dirty="0">
                          <a:effectLst/>
                        </a:rPr>
                        <a:t>0 - 5%</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dirty="0">
                          <a:effectLst/>
                        </a:rPr>
                        <a:t>50 - 60%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7"/>
                  </a:ext>
                </a:extLst>
              </a:tr>
              <a:tr h="501980">
                <a:tc>
                  <a:txBody>
                    <a:bodyPr/>
                    <a:lstStyle/>
                    <a:p>
                      <a:pPr algn="ctr">
                        <a:spcAft>
                          <a:spcPts val="0"/>
                        </a:spcAft>
                      </a:pPr>
                      <a:r>
                        <a:rPr lang="en-US" sz="1600" b="1" dirty="0">
                          <a:effectLst/>
                        </a:rPr>
                        <a:t>Chemically Defined</a:t>
                      </a:r>
                      <a:endParaRPr lang="en-GB" sz="1600" b="1" dirty="0">
                        <a:effectLst/>
                      </a:endParaRPr>
                    </a:p>
                    <a:p>
                      <a:pPr algn="ctr">
                        <a:spcAft>
                          <a:spcPts val="0"/>
                        </a:spcAft>
                      </a:pPr>
                      <a:r>
                        <a:rPr lang="en-US" sz="1600" b="1" dirty="0">
                          <a:effectLst/>
                        </a:rPr>
                        <a:t>Media</a:t>
                      </a:r>
                      <a:endParaRPr lang="en-GB" sz="1600" b="1"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a:effectLst/>
                        </a:rPr>
                        <a:t>10 - 20%</a:t>
                      </a:r>
                      <a:endParaRPr lang="en-GB"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dirty="0">
                          <a:effectLst/>
                        </a:rPr>
                        <a:t>50 - 60%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Aft>
                          <a:spcPts val="0"/>
                        </a:spcAft>
                      </a:pPr>
                      <a:r>
                        <a:rPr lang="en-US" sz="1600" dirty="0">
                          <a:effectLst/>
                        </a:rPr>
                        <a:t>0 - 5%</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Aft>
                          <a:spcPts val="0"/>
                        </a:spcAft>
                      </a:pPr>
                      <a:r>
                        <a:rPr lang="en-US" sz="1600" dirty="0">
                          <a:effectLst/>
                        </a:rPr>
                        <a:t>0 - 5%</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dirty="0">
                          <a:effectLst/>
                        </a:rPr>
                        <a:t>20 - 30%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8"/>
                  </a:ext>
                </a:extLst>
              </a:tr>
              <a:tr h="315829">
                <a:tc>
                  <a:txBody>
                    <a:bodyPr/>
                    <a:lstStyle/>
                    <a:p>
                      <a:pPr algn="ctr">
                        <a:spcAft>
                          <a:spcPts val="0"/>
                        </a:spcAft>
                      </a:pPr>
                      <a:r>
                        <a:rPr lang="en-US" sz="1600" b="1" dirty="0">
                          <a:effectLst/>
                        </a:rPr>
                        <a:t>Non Chemically Defined Media</a:t>
                      </a:r>
                      <a:endParaRPr lang="en-GB" sz="1600" b="1"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a:effectLst/>
                        </a:rPr>
                        <a:t>0 - 5%</a:t>
                      </a:r>
                      <a:endParaRPr lang="en-GB" sz="16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dirty="0">
                          <a:effectLst/>
                        </a:rPr>
                        <a:t>30 - 40%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Aft>
                          <a:spcPts val="0"/>
                        </a:spcAft>
                      </a:pPr>
                      <a:r>
                        <a:rPr lang="en-US" sz="1600" dirty="0">
                          <a:effectLst/>
                        </a:rPr>
                        <a:t>30 - 40%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solidFill>
                      <a:schemeClr val="accent2"/>
                    </a:solidFill>
                  </a:tcPr>
                </a:tc>
                <a:tc>
                  <a:txBody>
                    <a:bodyPr/>
                    <a:lstStyle/>
                    <a:p>
                      <a:pPr algn="ctr">
                        <a:spcAft>
                          <a:spcPts val="0"/>
                        </a:spcAft>
                      </a:pPr>
                      <a:r>
                        <a:rPr lang="en-US" sz="1600" dirty="0">
                          <a:effectLst/>
                        </a:rPr>
                        <a:t>10 - 20%</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600" dirty="0">
                          <a:effectLst/>
                        </a:rPr>
                        <a:t>0 - 5%</a:t>
                      </a:r>
                      <a:endParaRPr lang="en-GB" sz="16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9"/>
                  </a:ext>
                </a:extLst>
              </a:tr>
            </a:tbl>
          </a:graphicData>
        </a:graphic>
      </p:graphicFrame>
    </p:spTree>
    <p:extLst>
      <p:ext uri="{BB962C8B-B14F-4D97-AF65-F5344CB8AC3E}">
        <p14:creationId xmlns="" xmlns:p14="http://schemas.microsoft.com/office/powerpoint/2010/main" val="4009323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1" y="95304"/>
            <a:ext cx="10515600" cy="878840"/>
          </a:xfrm>
        </p:spPr>
        <p:txBody>
          <a:bodyPr>
            <a:normAutofit/>
          </a:bodyPr>
          <a:lstStyle/>
          <a:p>
            <a:r>
              <a:rPr lang="en-GB" sz="2800" dirty="0"/>
              <a:t>Assessment of Scotland’s Market Share – BioManufacturing Media Market</a:t>
            </a:r>
          </a:p>
        </p:txBody>
      </p:sp>
      <p:sp>
        <p:nvSpPr>
          <p:cNvPr id="8" name="TextBox 7"/>
          <p:cNvSpPr txBox="1"/>
          <p:nvPr/>
        </p:nvSpPr>
        <p:spPr>
          <a:xfrm>
            <a:off x="3372639" y="6036000"/>
            <a:ext cx="5907386" cy="246221"/>
          </a:xfrm>
          <a:prstGeom prst="rect">
            <a:avLst/>
          </a:prstGeom>
          <a:noFill/>
        </p:spPr>
        <p:txBody>
          <a:bodyPr wrap="none" rtlCol="0">
            <a:spAutoFit/>
          </a:bodyPr>
          <a:lstStyle/>
          <a:p>
            <a:r>
              <a:rPr lang="en-GB" sz="1000" dirty="0"/>
              <a:t>Evolution adaptation of Case No COMP/M.6944 - THERMO FISHER SCIENTIFIC/ LIFE TECHNOLOGIES, Nov 2013)</a:t>
            </a:r>
          </a:p>
        </p:txBody>
      </p:sp>
      <p:graphicFrame>
        <p:nvGraphicFramePr>
          <p:cNvPr id="6" name="Chart 5"/>
          <p:cNvGraphicFramePr/>
          <p:nvPr>
            <p:extLst>
              <p:ext uri="{D42A27DB-BD31-4B8C-83A1-F6EECF244321}">
                <p14:modId xmlns="" xmlns:p14="http://schemas.microsoft.com/office/powerpoint/2010/main" val="629773614"/>
              </p:ext>
            </p:extLst>
          </p:nvPr>
        </p:nvGraphicFramePr>
        <p:xfrm>
          <a:off x="968309" y="1231641"/>
          <a:ext cx="9220719" cy="45533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18201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208" y="2639990"/>
            <a:ext cx="9144000" cy="2387600"/>
          </a:xfrm>
        </p:spPr>
        <p:txBody>
          <a:bodyPr>
            <a:noAutofit/>
          </a:bodyPr>
          <a:lstStyle/>
          <a:p>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Benchmarking Measures for Scottish Pharma Services</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ADCs &amp; HPAPI</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endParaRPr lang="en-GB" sz="4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039788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Opportunity</a:t>
            </a:r>
          </a:p>
        </p:txBody>
      </p:sp>
      <p:sp>
        <p:nvSpPr>
          <p:cNvPr id="3" name="Content Placeholder 2"/>
          <p:cNvSpPr>
            <a:spLocks noGrp="1"/>
          </p:cNvSpPr>
          <p:nvPr>
            <p:ph idx="1"/>
          </p:nvPr>
        </p:nvSpPr>
        <p:spPr/>
        <p:txBody>
          <a:bodyPr/>
          <a:lstStyle/>
          <a:p>
            <a:r>
              <a:rPr lang="en-GB" dirty="0"/>
              <a:t>Antibody–drug conjugates (ADCs) are emerging as an impactful class of therapeutics for the treatment of cancer because of their ability to harness the specificity of an antibody and the cytotoxic potential of the payload to target and destroy cancer cells. </a:t>
            </a:r>
          </a:p>
          <a:p>
            <a:r>
              <a:rPr lang="en-GB" dirty="0"/>
              <a:t>However, the potent nature of the cytotoxic payload creates associated manufacturing challenges for high potency active pharmaceutical ingredient (HPAPI) manufacturers, because huge investment in containment technology is required to ensure the protection of operators and the environment.</a:t>
            </a:r>
          </a:p>
          <a:p>
            <a:r>
              <a:rPr lang="en-GB" dirty="0"/>
              <a:t>The global HPAPI market, was $12.6B in 2014, is projected to reach $25.1B by 2023, at an estimated CAGR of 7.8%</a:t>
            </a:r>
          </a:p>
        </p:txBody>
      </p:sp>
    </p:spTree>
    <p:extLst>
      <p:ext uri="{BB962C8B-B14F-4D97-AF65-F5344CB8AC3E}">
        <p14:creationId xmlns="" xmlns:p14="http://schemas.microsoft.com/office/powerpoint/2010/main" val="3000447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European HPAPI CMO Landscape</a:t>
            </a:r>
          </a:p>
        </p:txBody>
      </p:sp>
      <p:graphicFrame>
        <p:nvGraphicFramePr>
          <p:cNvPr id="92" name="Table 91"/>
          <p:cNvGraphicFramePr>
            <a:graphicFrameLocks noGrp="1"/>
          </p:cNvGraphicFramePr>
          <p:nvPr>
            <p:extLst>
              <p:ext uri="{D42A27DB-BD31-4B8C-83A1-F6EECF244321}">
                <p14:modId xmlns="" xmlns:p14="http://schemas.microsoft.com/office/powerpoint/2010/main" val="3142039107"/>
              </p:ext>
            </p:extLst>
          </p:nvPr>
        </p:nvGraphicFramePr>
        <p:xfrm>
          <a:off x="431800" y="863600"/>
          <a:ext cx="11103062" cy="5285273"/>
        </p:xfrm>
        <a:graphic>
          <a:graphicData uri="http://schemas.openxmlformats.org/drawingml/2006/table">
            <a:tbl>
              <a:tblPr firstRow="1" bandRow="1">
                <a:tableStyleId>{5C22544A-7EE6-4342-B048-85BDC9FD1C3A}</a:tableStyleId>
              </a:tblPr>
              <a:tblGrid>
                <a:gridCol w="2675294">
                  <a:extLst>
                    <a:ext uri="{9D8B030D-6E8A-4147-A177-3AD203B41FA5}">
                      <a16:colId xmlns="" xmlns:a16="http://schemas.microsoft.com/office/drawing/2014/main" val="676572151"/>
                    </a:ext>
                  </a:extLst>
                </a:gridCol>
                <a:gridCol w="8427768">
                  <a:extLst>
                    <a:ext uri="{9D8B030D-6E8A-4147-A177-3AD203B41FA5}">
                      <a16:colId xmlns="" xmlns:a16="http://schemas.microsoft.com/office/drawing/2014/main" val="3035394432"/>
                    </a:ext>
                  </a:extLst>
                </a:gridCol>
              </a:tblGrid>
              <a:tr h="458695">
                <a:tc>
                  <a:txBody>
                    <a:bodyPr/>
                    <a:lstStyle/>
                    <a:p>
                      <a:r>
                        <a:rPr lang="en-GB" dirty="0"/>
                        <a:t>Player</a:t>
                      </a:r>
                    </a:p>
                  </a:txBody>
                  <a:tcPr/>
                </a:tc>
                <a:tc>
                  <a:txBody>
                    <a:bodyPr/>
                    <a:lstStyle/>
                    <a:p>
                      <a:r>
                        <a:rPr lang="en-GB" dirty="0"/>
                        <a:t>Commentary</a:t>
                      </a:r>
                    </a:p>
                  </a:txBody>
                  <a:tcPr/>
                </a:tc>
                <a:extLst>
                  <a:ext uri="{0D108BD9-81ED-4DB2-BD59-A6C34878D82A}">
                    <a16:rowId xmlns="" xmlns:a16="http://schemas.microsoft.com/office/drawing/2014/main" val="638183684"/>
                  </a:ext>
                </a:extLst>
              </a:tr>
              <a:tr h="709809">
                <a:tc>
                  <a:txBody>
                    <a:bodyPr/>
                    <a:lstStyle/>
                    <a:p>
                      <a:r>
                        <a:rPr lang="en-GB" sz="1400" dirty="0"/>
                        <a:t>ADC Biotechnology Ltd. St Asaph, UK, England</a:t>
                      </a:r>
                    </a:p>
                  </a:txBody>
                  <a:tcPr/>
                </a:tc>
                <a:tc>
                  <a:txBody>
                    <a:bodyPr/>
                    <a:lstStyle/>
                    <a:p>
                      <a:r>
                        <a:rPr lang="en-GB" sz="1400" dirty="0"/>
                        <a:t>In Oct 2015, announced  a $10m (GB£6.5m) plan to build a 1,500 m2 manufacturing facility for advanced anti-cancer drugs.  Phase 1 of the project will come on stream in mid-2017, creating a dual-stream facility for process development, manufacturing and quality testing of ADC drugs</a:t>
                      </a:r>
                    </a:p>
                  </a:txBody>
                  <a:tcPr/>
                </a:tc>
                <a:extLst>
                  <a:ext uri="{0D108BD9-81ED-4DB2-BD59-A6C34878D82A}">
                    <a16:rowId xmlns="" xmlns:a16="http://schemas.microsoft.com/office/drawing/2014/main" val="2502454435"/>
                  </a:ext>
                </a:extLst>
              </a:tr>
              <a:tr h="502782">
                <a:tc>
                  <a:txBody>
                    <a:bodyPr/>
                    <a:lstStyle/>
                    <a:p>
                      <a:r>
                        <a:rPr lang="en-GB" sz="1400" dirty="0"/>
                        <a:t>Aesica, Hemel Hempstead, England</a:t>
                      </a:r>
                    </a:p>
                  </a:txBody>
                  <a:tcPr/>
                </a:tc>
                <a:tc>
                  <a:txBody>
                    <a:bodyPr/>
                    <a:lstStyle/>
                    <a:p>
                      <a:r>
                        <a:rPr lang="en-GB" sz="1400" dirty="0"/>
                        <a:t>Capability to manufacture highly potent APIs, offer containment for safe-handling of highly potent compounds up to </a:t>
                      </a:r>
                      <a:r>
                        <a:rPr lang="en-GB" sz="1400" dirty="0" err="1"/>
                        <a:t>SafeBridge</a:t>
                      </a:r>
                      <a:r>
                        <a:rPr lang="en-GB" sz="1400" dirty="0"/>
                        <a:t>® Category 3 (minimum OEL 0.1μg/m3 ) and to the highest standards of cGMP</a:t>
                      </a:r>
                    </a:p>
                  </a:txBody>
                  <a:tcPr/>
                </a:tc>
                <a:extLst>
                  <a:ext uri="{0D108BD9-81ED-4DB2-BD59-A6C34878D82A}">
                    <a16:rowId xmlns="" xmlns:a16="http://schemas.microsoft.com/office/drawing/2014/main" val="1914168907"/>
                  </a:ext>
                </a:extLst>
              </a:tr>
              <a:tr h="502782">
                <a:tc>
                  <a:txBody>
                    <a:bodyPr/>
                    <a:lstStyle/>
                    <a:p>
                      <a:r>
                        <a:rPr lang="fr-FR" sz="1400" dirty="0"/>
                        <a:t>Novasep, Le Mans, France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OEL (occupational exposure limit) lower than 30 ng/m3 at multi-kg scale per batch.</a:t>
                      </a:r>
                    </a:p>
                  </a:txBody>
                  <a:tcPr/>
                </a:tc>
                <a:extLst>
                  <a:ext uri="{0D108BD9-81ED-4DB2-BD59-A6C34878D82A}">
                    <a16:rowId xmlns="" xmlns:a16="http://schemas.microsoft.com/office/drawing/2014/main" val="2773833557"/>
                  </a:ext>
                </a:extLst>
              </a:tr>
              <a:tr h="502782">
                <a:tc>
                  <a:txBody>
                    <a:bodyPr/>
                    <a:lstStyle/>
                    <a:p>
                      <a:r>
                        <a:rPr lang="en-GB" sz="1400" dirty="0"/>
                        <a:t>Evonik, Darmstadt, Germany</a:t>
                      </a:r>
                    </a:p>
                  </a:txBody>
                  <a:tcPr/>
                </a:tc>
                <a:tc>
                  <a:txBody>
                    <a:bodyPr/>
                    <a:lstStyle/>
                    <a:p>
                      <a:r>
                        <a:rPr lang="en-GB" sz="1400" dirty="0"/>
                        <a:t>OEL as low as 0.1µg/m3 at multi-kg scale per batch</a:t>
                      </a:r>
                    </a:p>
                  </a:txBody>
                  <a:tcPr/>
                </a:tc>
                <a:extLst>
                  <a:ext uri="{0D108BD9-81ED-4DB2-BD59-A6C34878D82A}">
                    <a16:rowId xmlns="" xmlns:a16="http://schemas.microsoft.com/office/drawing/2014/main" val="2499252430"/>
                  </a:ext>
                </a:extLst>
              </a:tr>
              <a:tr h="709809">
                <a:tc>
                  <a:txBody>
                    <a:bodyPr/>
                    <a:lstStyle/>
                    <a:p>
                      <a:r>
                        <a:rPr lang="en-GB" sz="1400" dirty="0"/>
                        <a:t>CordenPharma International, Plankstadt, Germany</a:t>
                      </a:r>
                    </a:p>
                  </a:txBody>
                  <a:tcPr/>
                </a:tc>
                <a:tc>
                  <a:txBody>
                    <a:bodyPr/>
                    <a:lstStyle/>
                    <a:p>
                      <a:r>
                        <a:rPr lang="en-GB" sz="1400" dirty="0"/>
                        <a:t>Claim Highly Potent Manufacturing to 1 ng Exposure Limit</a:t>
                      </a:r>
                    </a:p>
                  </a:txBody>
                  <a:tcPr/>
                </a:tc>
                <a:extLst>
                  <a:ext uri="{0D108BD9-81ED-4DB2-BD59-A6C34878D82A}">
                    <a16:rowId xmlns="" xmlns:a16="http://schemas.microsoft.com/office/drawing/2014/main" val="147043789"/>
                  </a:ext>
                </a:extLst>
              </a:tr>
              <a:tr h="709809">
                <a:tc>
                  <a:txBody>
                    <a:bodyPr/>
                    <a:lstStyle/>
                    <a:p>
                      <a:r>
                        <a:rPr lang="it-IT" sz="1400" dirty="0"/>
                        <a:t>Laboratorio Chimico Internazionale spa, Milan, Italy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cGMP, with a capacity of up to 2.5 Kg/batch size and manufacturing capabilities ranging from a hundred grams to tens of kilograms of both advanced intermediates and APIs, classified from OEB3 to OEB5.</a:t>
                      </a:r>
                    </a:p>
                  </a:txBody>
                  <a:tcPr/>
                </a:tc>
                <a:extLst>
                  <a:ext uri="{0D108BD9-81ED-4DB2-BD59-A6C34878D82A}">
                    <a16:rowId xmlns="" xmlns:a16="http://schemas.microsoft.com/office/drawing/2014/main" val="1875987017"/>
                  </a:ext>
                </a:extLst>
              </a:tr>
              <a:tr h="502782">
                <a:tc>
                  <a:txBody>
                    <a:bodyPr/>
                    <a:lstStyle/>
                    <a:p>
                      <a:r>
                        <a:rPr lang="en-GB" sz="1400" dirty="0"/>
                        <a:t>Medichem	Barcelona, Spain</a:t>
                      </a:r>
                    </a:p>
                  </a:txBody>
                  <a:tcPr/>
                </a:tc>
                <a:tc>
                  <a:txBody>
                    <a:bodyPr/>
                    <a:lstStyle/>
                    <a:p>
                      <a:r>
                        <a:rPr lang="en-GB" sz="1400" dirty="0"/>
                        <a:t>Maltese subsidiary produces Class 4 HPAPIs with OEL* down to 40 ng/m3 </a:t>
                      </a:r>
                    </a:p>
                  </a:txBody>
                  <a:tcPr/>
                </a:tc>
                <a:extLst>
                  <a:ext uri="{0D108BD9-81ED-4DB2-BD59-A6C34878D82A}">
                    <a16:rowId xmlns="" xmlns:a16="http://schemas.microsoft.com/office/drawing/2014/main" val="2911048185"/>
                  </a:ext>
                </a:extLst>
              </a:tr>
              <a:tr h="633556">
                <a:tc>
                  <a:txBody>
                    <a:bodyPr/>
                    <a:lstStyle/>
                    <a:p>
                      <a:r>
                        <a:rPr lang="en-GB" sz="1400" dirty="0"/>
                        <a:t>Esteve </a:t>
                      </a:r>
                      <a:r>
                        <a:rPr lang="en-GB" sz="1400" dirty="0" err="1"/>
                        <a:t>Química</a:t>
                      </a:r>
                      <a:r>
                        <a:rPr lang="en-GB" sz="1400" dirty="0"/>
                        <a:t>, Barcelona, Spain</a:t>
                      </a:r>
                    </a:p>
                  </a:txBody>
                  <a:tcPr/>
                </a:tc>
                <a:tc>
                  <a:txBody>
                    <a:bodyPr/>
                    <a:lstStyle/>
                    <a:p>
                      <a:r>
                        <a:rPr lang="en-GB" sz="1400" dirty="0"/>
                        <a:t>Manufacturing unit allowing HPAPIs to be manufactured under </a:t>
                      </a:r>
                      <a:r>
                        <a:rPr lang="en-GB" sz="1400" dirty="0" err="1"/>
                        <a:t>cGMPs</a:t>
                      </a:r>
                      <a:r>
                        <a:rPr lang="en-GB" sz="1400" dirty="0"/>
                        <a:t> with OEL above 1 μg/m³. The batch size for this unit will be between 3-15 Kg</a:t>
                      </a:r>
                    </a:p>
                  </a:txBody>
                  <a:tcPr/>
                </a:tc>
                <a:extLst>
                  <a:ext uri="{0D108BD9-81ED-4DB2-BD59-A6C34878D82A}">
                    <a16:rowId xmlns="" xmlns:a16="http://schemas.microsoft.com/office/drawing/2014/main" val="4008601259"/>
                  </a:ext>
                </a:extLst>
              </a:tr>
            </a:tbl>
          </a:graphicData>
        </a:graphic>
      </p:graphicFrame>
    </p:spTree>
    <p:extLst>
      <p:ext uri="{BB962C8B-B14F-4D97-AF65-F5344CB8AC3E}">
        <p14:creationId xmlns="" xmlns:p14="http://schemas.microsoft.com/office/powerpoint/2010/main" val="1101420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European HPAPI CMO Landscape</a:t>
            </a:r>
          </a:p>
        </p:txBody>
      </p:sp>
      <p:graphicFrame>
        <p:nvGraphicFramePr>
          <p:cNvPr id="92" name="Table 91"/>
          <p:cNvGraphicFramePr>
            <a:graphicFrameLocks noGrp="1"/>
          </p:cNvGraphicFramePr>
          <p:nvPr>
            <p:extLst>
              <p:ext uri="{D42A27DB-BD31-4B8C-83A1-F6EECF244321}">
                <p14:modId xmlns="" xmlns:p14="http://schemas.microsoft.com/office/powerpoint/2010/main" val="3304536257"/>
              </p:ext>
            </p:extLst>
          </p:nvPr>
        </p:nvGraphicFramePr>
        <p:xfrm>
          <a:off x="431800" y="923789"/>
          <a:ext cx="11103062" cy="3703605"/>
        </p:xfrm>
        <a:graphic>
          <a:graphicData uri="http://schemas.openxmlformats.org/drawingml/2006/table">
            <a:tbl>
              <a:tblPr firstRow="1" bandRow="1">
                <a:tableStyleId>{5C22544A-7EE6-4342-B048-85BDC9FD1C3A}</a:tableStyleId>
              </a:tblPr>
              <a:tblGrid>
                <a:gridCol w="2051341">
                  <a:extLst>
                    <a:ext uri="{9D8B030D-6E8A-4147-A177-3AD203B41FA5}">
                      <a16:colId xmlns="" xmlns:a16="http://schemas.microsoft.com/office/drawing/2014/main" val="676572151"/>
                    </a:ext>
                  </a:extLst>
                </a:gridCol>
                <a:gridCol w="9051721">
                  <a:extLst>
                    <a:ext uri="{9D8B030D-6E8A-4147-A177-3AD203B41FA5}">
                      <a16:colId xmlns="" xmlns:a16="http://schemas.microsoft.com/office/drawing/2014/main" val="3035394432"/>
                    </a:ext>
                  </a:extLst>
                </a:gridCol>
              </a:tblGrid>
              <a:tr h="472725">
                <a:tc>
                  <a:txBody>
                    <a:bodyPr/>
                    <a:lstStyle/>
                    <a:p>
                      <a:r>
                        <a:rPr lang="en-GB" dirty="0"/>
                        <a:t>Player</a:t>
                      </a:r>
                    </a:p>
                  </a:txBody>
                  <a:tcPr/>
                </a:tc>
                <a:tc>
                  <a:txBody>
                    <a:bodyPr/>
                    <a:lstStyle/>
                    <a:p>
                      <a:r>
                        <a:rPr lang="en-GB" dirty="0"/>
                        <a:t>Commentary</a:t>
                      </a:r>
                    </a:p>
                  </a:txBody>
                  <a:tcPr/>
                </a:tc>
                <a:extLst>
                  <a:ext uri="{0D108BD9-81ED-4DB2-BD59-A6C34878D82A}">
                    <a16:rowId xmlns="" xmlns:a16="http://schemas.microsoft.com/office/drawing/2014/main" val="638183684"/>
                  </a:ext>
                </a:extLst>
              </a:tr>
              <a:tr h="518160">
                <a:tc>
                  <a:txBody>
                    <a:bodyPr/>
                    <a:lstStyle/>
                    <a:p>
                      <a:r>
                        <a:rPr lang="en-GB" sz="1400" b="1" dirty="0"/>
                        <a:t>Piramal Pharma Solutions, Grangemouth, Scotland</a:t>
                      </a:r>
                    </a:p>
                  </a:txBody>
                  <a:tcPr/>
                </a:tc>
                <a:tc>
                  <a:txBody>
                    <a:bodyPr/>
                    <a:lstStyle/>
                    <a:p>
                      <a:r>
                        <a:rPr lang="en-GB" sz="1400" b="1" dirty="0"/>
                        <a:t>Batch sizes up to 2.5kg input mAb, Containment to 10ng/m3 OEL</a:t>
                      </a:r>
                    </a:p>
                  </a:txBody>
                  <a:tcPr/>
                </a:tc>
                <a:extLst>
                  <a:ext uri="{0D108BD9-81ED-4DB2-BD59-A6C34878D82A}">
                    <a16:rowId xmlns="" xmlns:a16="http://schemas.microsoft.com/office/drawing/2014/main" val="2502454435"/>
                  </a:ext>
                </a:extLst>
              </a:tr>
              <a:tr h="518160">
                <a:tc>
                  <a:txBody>
                    <a:bodyPr/>
                    <a:lstStyle/>
                    <a:p>
                      <a:r>
                        <a:rPr lang="en-GB" sz="1400" b="1" dirty="0"/>
                        <a:t>Johnson Matthey, Edinburgh, Scotland</a:t>
                      </a:r>
                    </a:p>
                  </a:txBody>
                  <a:tcPr/>
                </a:tc>
                <a:tc>
                  <a:txBody>
                    <a:bodyPr/>
                    <a:lstStyle/>
                    <a:p>
                      <a:r>
                        <a:rPr lang="en-GB" sz="1400" b="1" dirty="0"/>
                        <a:t>The facility has the necessary manufacturing controls and procedures in place to produce compounds with occupational exposure limits of less than 30 ng per cubic meter</a:t>
                      </a:r>
                    </a:p>
                  </a:txBody>
                  <a:tcPr/>
                </a:tc>
                <a:extLst>
                  <a:ext uri="{0D108BD9-81ED-4DB2-BD59-A6C34878D82A}">
                    <a16:rowId xmlns="" xmlns:a16="http://schemas.microsoft.com/office/drawing/2014/main" val="1914168907"/>
                  </a:ext>
                </a:extLst>
              </a:tr>
              <a:tr h="518160">
                <a:tc>
                  <a:txBody>
                    <a:bodyPr/>
                    <a:lstStyle/>
                    <a:p>
                      <a:r>
                        <a:rPr lang="fr-FR" sz="1400" dirty="0"/>
                        <a:t>Lonza, Visp, Switzerland</a:t>
                      </a:r>
                    </a:p>
                    <a:p>
                      <a:r>
                        <a:rPr lang="fr-FR" sz="140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OEL (occupational exposure limit) between</a:t>
                      </a:r>
                      <a:r>
                        <a:rPr lang="nl-NL" sz="1400" dirty="0"/>
                        <a:t> 0.1 – 1 µg/m3 </a:t>
                      </a:r>
                      <a:r>
                        <a:rPr lang="en-GB" sz="1400" dirty="0"/>
                        <a:t>at multi-kg scale per batch.</a:t>
                      </a:r>
                    </a:p>
                  </a:txBody>
                  <a:tcPr/>
                </a:tc>
                <a:extLst>
                  <a:ext uri="{0D108BD9-81ED-4DB2-BD59-A6C34878D82A}">
                    <a16:rowId xmlns="" xmlns:a16="http://schemas.microsoft.com/office/drawing/2014/main" val="2773833557"/>
                  </a:ext>
                </a:extLst>
              </a:tr>
              <a:tr h="518160">
                <a:tc>
                  <a:txBody>
                    <a:bodyPr/>
                    <a:lstStyle/>
                    <a:p>
                      <a:r>
                        <a:rPr lang="en-GB" sz="1400" dirty="0"/>
                        <a:t>CARBOGEN AMCIS, </a:t>
                      </a:r>
                      <a:r>
                        <a:rPr lang="en-GB" sz="1400" dirty="0" err="1"/>
                        <a:t>Bubendorf</a:t>
                      </a:r>
                      <a:r>
                        <a:rPr lang="en-GB" sz="1400" dirty="0"/>
                        <a:t>, Switzerland</a:t>
                      </a:r>
                    </a:p>
                  </a:txBody>
                  <a:tcPr/>
                </a:tc>
                <a:tc>
                  <a:txBody>
                    <a:bodyPr/>
                    <a:lstStyle/>
                    <a:p>
                      <a:r>
                        <a:rPr lang="en-GB" sz="1400" dirty="0"/>
                        <a:t>The  highest category in CARBOGEN AMCIS' categorization system is category 4 with an occupational exposure limit (OEL) range of 1 - 0.05 µg/m3, recent containment testing performed according to ISPE's SMEPAC-guideline, has shown that CARBOGEN AMCIS can safely handle ultra-potent toxins with an OEL as low as 0.01 µg/m³ (10 ng/m³)</a:t>
                      </a:r>
                    </a:p>
                  </a:txBody>
                  <a:tcPr/>
                </a:tc>
                <a:extLst>
                  <a:ext uri="{0D108BD9-81ED-4DB2-BD59-A6C34878D82A}">
                    <a16:rowId xmlns="" xmlns:a16="http://schemas.microsoft.com/office/drawing/2014/main" val="2499252430"/>
                  </a:ext>
                </a:extLst>
              </a:tr>
              <a:tr h="304800">
                <a:tc>
                  <a:txBody>
                    <a:bodyPr/>
                    <a:lstStyle/>
                    <a:p>
                      <a:r>
                        <a:rPr lang="en-GB" sz="1400" dirty="0"/>
                        <a:t>Cerbios, Lugano, Switzerland</a:t>
                      </a:r>
                    </a:p>
                  </a:txBody>
                  <a:tcPr/>
                </a:tc>
                <a:tc>
                  <a:txBody>
                    <a:bodyPr/>
                    <a:lstStyle/>
                    <a:p>
                      <a:r>
                        <a:rPr lang="en-GB" sz="1400" dirty="0"/>
                        <a:t>Manufacturing of HPAIs that have specific pharmacological activities at very low dosages (&lt;0.1mg) or high containment requirements (OEL &lt;10 ng/m3, Category 4 </a:t>
                      </a:r>
                      <a:r>
                        <a:rPr lang="en-GB" sz="1400" dirty="0" err="1"/>
                        <a:t>Safebridge</a:t>
                      </a:r>
                      <a:r>
                        <a:rPr lang="en-GB" sz="1400" dirty="0"/>
                        <a:t>) from preclinical, through cGMP clinical material to commercial supply.</a:t>
                      </a:r>
                    </a:p>
                  </a:txBody>
                  <a:tcPr/>
                </a:tc>
                <a:extLst>
                  <a:ext uri="{0D108BD9-81ED-4DB2-BD59-A6C34878D82A}">
                    <a16:rowId xmlns="" xmlns:a16="http://schemas.microsoft.com/office/drawing/2014/main" val="147043789"/>
                  </a:ext>
                </a:extLst>
              </a:tr>
            </a:tbl>
          </a:graphicData>
        </a:graphic>
      </p:graphicFrame>
      <p:sp>
        <p:nvSpPr>
          <p:cNvPr id="4" name="Content Placeholder 2"/>
          <p:cNvSpPr>
            <a:spLocks noGrp="1"/>
          </p:cNvSpPr>
          <p:nvPr>
            <p:ph idx="1"/>
          </p:nvPr>
        </p:nvSpPr>
        <p:spPr>
          <a:xfrm>
            <a:off x="431800" y="4972958"/>
            <a:ext cx="11379200" cy="812022"/>
          </a:xfrm>
        </p:spPr>
        <p:txBody>
          <a:bodyPr>
            <a:normAutofit lnSpcReduction="10000"/>
          </a:bodyPr>
          <a:lstStyle/>
          <a:p>
            <a:r>
              <a:rPr lang="en-GB" dirty="0"/>
              <a:t>2 out  of 12 sites actively producing HPAPIs in Europe are based in Scotland (17%)</a:t>
            </a:r>
          </a:p>
        </p:txBody>
      </p:sp>
    </p:spTree>
    <p:extLst>
      <p:ext uri="{BB962C8B-B14F-4D97-AF65-F5344CB8AC3E}">
        <p14:creationId xmlns="" xmlns:p14="http://schemas.microsoft.com/office/powerpoint/2010/main" val="2990636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208" y="2639990"/>
            <a:ext cx="9144000" cy="2387600"/>
          </a:xfrm>
        </p:spPr>
        <p:txBody>
          <a:bodyPr>
            <a:noAutofit/>
          </a:bodyPr>
          <a:lstStyle/>
          <a:p>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Benchmarking Measures for Scottish Pharma Services</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Exemplars</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endParaRPr lang="en-GB" sz="4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59081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Innovation Exemplars</a:t>
            </a:r>
          </a:p>
        </p:txBody>
      </p:sp>
      <p:sp>
        <p:nvSpPr>
          <p:cNvPr id="3" name="Content Placeholder 2"/>
          <p:cNvSpPr>
            <a:spLocks noGrp="1"/>
          </p:cNvSpPr>
          <p:nvPr>
            <p:ph idx="1"/>
          </p:nvPr>
        </p:nvSpPr>
        <p:spPr/>
        <p:txBody>
          <a:bodyPr>
            <a:normAutofit fontScale="92500" lnSpcReduction="10000"/>
          </a:bodyPr>
          <a:lstStyle/>
          <a:p>
            <a:r>
              <a:rPr lang="en-GB" dirty="0"/>
              <a:t>Given that Pharma Services when related to Clinical Trials, Manufacturing and QC are regulatory mandated processes with clear guidelines in requirements of accreditations, innovations in terms of novel services are rare in these areas. Relationships and credibility within the market are the keys for success. </a:t>
            </a:r>
          </a:p>
          <a:p>
            <a:r>
              <a:rPr lang="en-GB" dirty="0"/>
              <a:t>Preclinical research as defined by technologies and services that improve drug development success rates and or offer lower cost means, is the field where innovation often occurs. Such innovation heavily relies upon university led developments that translate to spinouts which offer services and or tools. Innovations in this context are often more efficient means of assessing toxicology and or drug efficacy via the use of superior </a:t>
            </a:r>
            <a:r>
              <a:rPr lang="en-GB" i="1" dirty="0"/>
              <a:t>in vitro</a:t>
            </a:r>
            <a:r>
              <a:rPr lang="en-GB" dirty="0"/>
              <a:t>, </a:t>
            </a:r>
            <a:r>
              <a:rPr lang="en-GB" i="1" dirty="0"/>
              <a:t>ex vivo</a:t>
            </a:r>
            <a:r>
              <a:rPr lang="en-GB" dirty="0"/>
              <a:t> and </a:t>
            </a:r>
            <a:r>
              <a:rPr lang="en-GB" i="1" dirty="0"/>
              <a:t>in vivo models, </a:t>
            </a:r>
            <a:r>
              <a:rPr lang="en-GB" dirty="0"/>
              <a:t>that are more reflective of the likely  toxic response and of the disease being targeted.</a:t>
            </a:r>
          </a:p>
          <a:p>
            <a:r>
              <a:rPr lang="en-GB" dirty="0"/>
              <a:t>Within this new paradigm, the use of Induced Pluripotent Stem Cells is an increasing model used</a:t>
            </a:r>
          </a:p>
        </p:txBody>
      </p:sp>
    </p:spTree>
    <p:extLst>
      <p:ext uri="{BB962C8B-B14F-4D97-AF65-F5344CB8AC3E}">
        <p14:creationId xmlns="" xmlns:p14="http://schemas.microsoft.com/office/powerpoint/2010/main" val="2979401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Innovation Exemplars – Preclinical </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681670465"/>
              </p:ext>
            </p:extLst>
          </p:nvPr>
        </p:nvGraphicFramePr>
        <p:xfrm>
          <a:off x="366485" y="1436655"/>
          <a:ext cx="11379200" cy="3398520"/>
        </p:xfrm>
        <a:graphic>
          <a:graphicData uri="http://schemas.openxmlformats.org/drawingml/2006/table">
            <a:tbl>
              <a:tblPr firstRow="1" bandRow="1">
                <a:tableStyleId>{5C22544A-7EE6-4342-B048-85BDC9FD1C3A}</a:tableStyleId>
              </a:tblPr>
              <a:tblGrid>
                <a:gridCol w="3057850">
                  <a:extLst>
                    <a:ext uri="{9D8B030D-6E8A-4147-A177-3AD203B41FA5}">
                      <a16:colId xmlns="" xmlns:a16="http://schemas.microsoft.com/office/drawing/2014/main" val="3534989717"/>
                    </a:ext>
                  </a:extLst>
                </a:gridCol>
                <a:gridCol w="8321350">
                  <a:extLst>
                    <a:ext uri="{9D8B030D-6E8A-4147-A177-3AD203B41FA5}">
                      <a16:colId xmlns="" xmlns:a16="http://schemas.microsoft.com/office/drawing/2014/main" val="925470902"/>
                    </a:ext>
                  </a:extLst>
                </a:gridCol>
              </a:tblGrid>
              <a:tr h="370840">
                <a:tc>
                  <a:txBody>
                    <a:bodyPr/>
                    <a:lstStyle/>
                    <a:p>
                      <a:r>
                        <a:rPr lang="en-GB" dirty="0"/>
                        <a:t>Company</a:t>
                      </a:r>
                    </a:p>
                  </a:txBody>
                  <a:tcPr/>
                </a:tc>
                <a:tc>
                  <a:txBody>
                    <a:bodyPr/>
                    <a:lstStyle/>
                    <a:p>
                      <a:r>
                        <a:rPr lang="en-GB" dirty="0"/>
                        <a:t>Commentary</a:t>
                      </a:r>
                    </a:p>
                  </a:txBody>
                  <a:tcPr/>
                </a:tc>
                <a:extLst>
                  <a:ext uri="{0D108BD9-81ED-4DB2-BD59-A6C34878D82A}">
                    <a16:rowId xmlns="" xmlns:a16="http://schemas.microsoft.com/office/drawing/2014/main" val="2382461918"/>
                  </a:ext>
                </a:extLst>
              </a:tr>
              <a:tr h="370840">
                <a:tc>
                  <a:txBody>
                    <a:bodyPr/>
                    <a:lstStyle/>
                    <a:p>
                      <a:r>
                        <a:rPr lang="en-GB" dirty="0"/>
                        <a:t>Clyde Biosciences</a:t>
                      </a:r>
                    </a:p>
                  </a:txBody>
                  <a:tcPr/>
                </a:tc>
                <a:tc>
                  <a:txBody>
                    <a:bodyPr/>
                    <a:lstStyle/>
                    <a:p>
                      <a:r>
                        <a:rPr lang="en-GB" dirty="0"/>
                        <a:t>Advanced in vitro cardiotoxicity using </a:t>
                      </a:r>
                      <a:r>
                        <a:rPr lang="en-GB" sz="1800" b="0" i="0" kern="1200" dirty="0">
                          <a:solidFill>
                            <a:schemeClr val="dk1"/>
                          </a:solidFill>
                          <a:effectLst/>
                          <a:latin typeface="+mn-lt"/>
                          <a:ea typeface="+mn-ea"/>
                          <a:cs typeface="+mn-cs"/>
                        </a:rPr>
                        <a:t>iPSC based  cardiomyocytes</a:t>
                      </a:r>
                      <a:endParaRPr lang="en-GB" dirty="0"/>
                    </a:p>
                  </a:txBody>
                  <a:tcPr/>
                </a:tc>
                <a:extLst>
                  <a:ext uri="{0D108BD9-81ED-4DB2-BD59-A6C34878D82A}">
                    <a16:rowId xmlns="" xmlns:a16="http://schemas.microsoft.com/office/drawing/2014/main" val="1824074241"/>
                  </a:ext>
                </a:extLst>
              </a:tr>
              <a:tr h="370840">
                <a:tc>
                  <a:txBody>
                    <a:bodyPr/>
                    <a:lstStyle/>
                    <a:p>
                      <a:r>
                        <a:rPr lang="en-GB" dirty="0"/>
                        <a:t>Censo Biotechnologies (Roslin)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Advanced in </a:t>
                      </a:r>
                      <a:r>
                        <a:rPr lang="en-GB" sz="1800" b="0" i="0" kern="1200" dirty="0">
                          <a:solidFill>
                            <a:schemeClr val="dk1"/>
                          </a:solidFill>
                          <a:effectLst/>
                          <a:latin typeface="+mn-lt"/>
                          <a:ea typeface="+mn-ea"/>
                          <a:cs typeface="+mn-cs"/>
                        </a:rPr>
                        <a:t>iPSC based phenotypic assays and compound screening</a:t>
                      </a:r>
                    </a:p>
                  </a:txBody>
                  <a:tcPr/>
                </a:tc>
                <a:extLst>
                  <a:ext uri="{0D108BD9-81ED-4DB2-BD59-A6C34878D82A}">
                    <a16:rowId xmlns="" xmlns:a16="http://schemas.microsoft.com/office/drawing/2014/main" val="1016713674"/>
                  </a:ext>
                </a:extLst>
              </a:tr>
              <a:tr h="185420">
                <a:tc>
                  <a:txBody>
                    <a:bodyPr/>
                    <a:lstStyle/>
                    <a:p>
                      <a:r>
                        <a:rPr lang="en-GB" dirty="0" err="1"/>
                        <a:t>Reprocell</a:t>
                      </a:r>
                      <a:r>
                        <a:rPr lang="en-GB" dirty="0"/>
                        <a:t> Europe (</a:t>
                      </a:r>
                      <a:r>
                        <a:rPr lang="en-GB" dirty="0" err="1"/>
                        <a:t>Biopta</a:t>
                      </a:r>
                      <a:r>
                        <a:rPr lang="en-GB" dirty="0"/>
                        <a:t>)</a:t>
                      </a:r>
                    </a:p>
                  </a:txBody>
                  <a:tcPr/>
                </a:tc>
                <a:tc>
                  <a:txBody>
                    <a:bodyPr/>
                    <a:lstStyle/>
                    <a:p>
                      <a:r>
                        <a:rPr lang="en-GB" dirty="0"/>
                        <a:t>Advanced human ex vivo and iPSC  3D models for toxicology studies</a:t>
                      </a:r>
                    </a:p>
                  </a:txBody>
                  <a:tcPr/>
                </a:tc>
                <a:extLst>
                  <a:ext uri="{0D108BD9-81ED-4DB2-BD59-A6C34878D82A}">
                    <a16:rowId xmlns="" xmlns:a16="http://schemas.microsoft.com/office/drawing/2014/main" val="4184128176"/>
                  </a:ext>
                </a:extLst>
              </a:tr>
              <a:tr h="320040">
                <a:tc>
                  <a:txBody>
                    <a:bodyPr/>
                    <a:lstStyle/>
                    <a:p>
                      <a:r>
                        <a:rPr lang="en-GB" dirty="0"/>
                        <a:t>Concept Life Sciences (CXR Biosciences)</a:t>
                      </a:r>
                    </a:p>
                  </a:txBody>
                  <a:tcPr/>
                </a:tc>
                <a:tc>
                  <a:txBody>
                    <a:bodyPr/>
                    <a:lstStyle/>
                    <a:p>
                      <a:r>
                        <a:rPr lang="en-GB" dirty="0"/>
                        <a:t>Advanced humanised liver in vivo models for toxicity assessment</a:t>
                      </a:r>
                    </a:p>
                  </a:txBody>
                  <a:tcPr/>
                </a:tc>
                <a:extLst>
                  <a:ext uri="{0D108BD9-81ED-4DB2-BD59-A6C34878D82A}">
                    <a16:rowId xmlns="" xmlns:a16="http://schemas.microsoft.com/office/drawing/2014/main" val="1676798983"/>
                  </a:ext>
                </a:extLst>
              </a:tr>
              <a:tr h="320040">
                <a:tc>
                  <a:txBody>
                    <a:bodyPr/>
                    <a:lstStyle/>
                    <a:p>
                      <a:r>
                        <a:rPr lang="en-GB" dirty="0"/>
                        <a:t>AvantiCell Science</a:t>
                      </a:r>
                    </a:p>
                  </a:txBody>
                  <a:tcPr/>
                </a:tc>
                <a:tc>
                  <a:txBody>
                    <a:bodyPr/>
                    <a:lstStyle/>
                    <a:p>
                      <a:r>
                        <a:rPr lang="en-GB" dirty="0"/>
                        <a:t>Specialises in the isolation and culture of human primary cells, and in 3D cell-based analysis using human primary and stem cells</a:t>
                      </a:r>
                    </a:p>
                  </a:txBody>
                  <a:tcPr/>
                </a:tc>
                <a:extLst>
                  <a:ext uri="{0D108BD9-81ED-4DB2-BD59-A6C34878D82A}">
                    <a16:rowId xmlns="" xmlns:a16="http://schemas.microsoft.com/office/drawing/2014/main" val="503863699"/>
                  </a:ext>
                </a:extLst>
              </a:tr>
              <a:tr h="320040">
                <a:tc>
                  <a:txBody>
                    <a:bodyPr/>
                    <a:lstStyle/>
                    <a:p>
                      <a:r>
                        <a:rPr lang="en-GB" dirty="0"/>
                        <a:t>SB Drug Discovery</a:t>
                      </a:r>
                    </a:p>
                  </a:txBody>
                  <a:tcPr/>
                </a:tc>
                <a:tc>
                  <a:txBody>
                    <a:bodyPr/>
                    <a:lstStyle/>
                    <a:p>
                      <a:r>
                        <a:rPr lang="en-GB" dirty="0"/>
                        <a:t>Offers one of the widest range of biochemical and cell based assays for a broad selection of drug targets and functional measurements</a:t>
                      </a:r>
                    </a:p>
                  </a:txBody>
                  <a:tcPr/>
                </a:tc>
                <a:extLst>
                  <a:ext uri="{0D108BD9-81ED-4DB2-BD59-A6C34878D82A}">
                    <a16:rowId xmlns="" xmlns:a16="http://schemas.microsoft.com/office/drawing/2014/main" val="1550004355"/>
                  </a:ext>
                </a:extLst>
              </a:tr>
            </a:tbl>
          </a:graphicData>
        </a:graphic>
      </p:graphicFrame>
      <p:sp>
        <p:nvSpPr>
          <p:cNvPr id="8" name="Rectangle 7"/>
          <p:cNvSpPr/>
          <p:nvPr/>
        </p:nvSpPr>
        <p:spPr>
          <a:xfrm>
            <a:off x="702387" y="5223564"/>
            <a:ext cx="10623229" cy="369332"/>
          </a:xfrm>
          <a:prstGeom prst="rect">
            <a:avLst/>
          </a:prstGeom>
        </p:spPr>
        <p:txBody>
          <a:bodyPr wrap="none">
            <a:spAutoFit/>
          </a:bodyPr>
          <a:lstStyle/>
          <a:p>
            <a:r>
              <a:rPr lang="en-GB" dirty="0"/>
              <a:t>A number of Scottish based companies are at the forefront of de-risking drug discovery using advanced models</a:t>
            </a:r>
            <a:r>
              <a:rPr lang="en-GB" dirty="0">
                <a:highlight>
                  <a:srgbClr val="FF0000"/>
                </a:highlight>
              </a:rPr>
              <a:t> </a:t>
            </a:r>
          </a:p>
        </p:txBody>
      </p:sp>
    </p:spTree>
    <p:extLst>
      <p:ext uri="{BB962C8B-B14F-4D97-AF65-F5344CB8AC3E}">
        <p14:creationId xmlns="" xmlns:p14="http://schemas.microsoft.com/office/powerpoint/2010/main" val="946712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208" y="2639990"/>
            <a:ext cx="9144000" cy="2387600"/>
          </a:xfrm>
        </p:spPr>
        <p:txBody>
          <a:bodyPr>
            <a:noAutofit/>
          </a:bodyPr>
          <a:lstStyle/>
          <a:p>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Benchmarking Measures for Scottish Pharma Services</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Global Top 10 CROs</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endParaRPr lang="en-GB" sz="4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6757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Bench Marking Process - Europe</a:t>
            </a:r>
          </a:p>
        </p:txBody>
      </p:sp>
      <p:graphicFrame>
        <p:nvGraphicFramePr>
          <p:cNvPr id="6" name="Diagram 5"/>
          <p:cNvGraphicFramePr/>
          <p:nvPr>
            <p:extLst>
              <p:ext uri="{D42A27DB-BD31-4B8C-83A1-F6EECF244321}">
                <p14:modId xmlns="" xmlns:p14="http://schemas.microsoft.com/office/powerpoint/2010/main" val="269624520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177959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69" y="313158"/>
            <a:ext cx="11379200" cy="701675"/>
          </a:xfrm>
        </p:spPr>
        <p:txBody>
          <a:bodyPr>
            <a:normAutofit fontScale="90000"/>
          </a:bodyPr>
          <a:lstStyle/>
          <a:p>
            <a:r>
              <a:rPr lang="en-GB" dirty="0"/>
              <a:t>Multinational Corporations – Clinical Research Global Top 10</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538452692"/>
              </p:ext>
            </p:extLst>
          </p:nvPr>
        </p:nvGraphicFramePr>
        <p:xfrm>
          <a:off x="282510" y="1334018"/>
          <a:ext cx="11379200" cy="4038549"/>
        </p:xfrm>
        <a:graphic>
          <a:graphicData uri="http://schemas.openxmlformats.org/drawingml/2006/table">
            <a:tbl>
              <a:tblPr firstRow="1" bandRow="1">
                <a:tableStyleId>{5C22544A-7EE6-4342-B048-85BDC9FD1C3A}</a:tableStyleId>
              </a:tblPr>
              <a:tblGrid>
                <a:gridCol w="1528925">
                  <a:extLst>
                    <a:ext uri="{9D8B030D-6E8A-4147-A177-3AD203B41FA5}">
                      <a16:colId xmlns="" xmlns:a16="http://schemas.microsoft.com/office/drawing/2014/main" val="3534989717"/>
                    </a:ext>
                  </a:extLst>
                </a:gridCol>
                <a:gridCol w="5606402">
                  <a:extLst>
                    <a:ext uri="{9D8B030D-6E8A-4147-A177-3AD203B41FA5}">
                      <a16:colId xmlns="" xmlns:a16="http://schemas.microsoft.com/office/drawing/2014/main" val="1327745387"/>
                    </a:ext>
                  </a:extLst>
                </a:gridCol>
                <a:gridCol w="4243873">
                  <a:extLst>
                    <a:ext uri="{9D8B030D-6E8A-4147-A177-3AD203B41FA5}">
                      <a16:colId xmlns="" xmlns:a16="http://schemas.microsoft.com/office/drawing/2014/main" val="925470902"/>
                    </a:ext>
                  </a:extLst>
                </a:gridCol>
              </a:tblGrid>
              <a:tr h="370840">
                <a:tc>
                  <a:txBody>
                    <a:bodyPr/>
                    <a:lstStyle/>
                    <a:p>
                      <a:r>
                        <a:rPr lang="en-GB" dirty="0"/>
                        <a:t>Position</a:t>
                      </a:r>
                    </a:p>
                  </a:txBody>
                  <a:tcPr/>
                </a:tc>
                <a:tc>
                  <a:txBody>
                    <a:bodyPr/>
                    <a:lstStyle/>
                    <a:p>
                      <a:pPr algn="ctr"/>
                      <a:r>
                        <a:rPr lang="en-GB" dirty="0"/>
                        <a:t>Organisation</a:t>
                      </a:r>
                    </a:p>
                  </a:txBody>
                  <a:tcPr/>
                </a:tc>
                <a:tc>
                  <a:txBody>
                    <a:bodyPr/>
                    <a:lstStyle/>
                    <a:p>
                      <a:pPr algn="ctr"/>
                      <a:r>
                        <a:rPr lang="en-GB" dirty="0"/>
                        <a:t>Scottish Presence</a:t>
                      </a:r>
                    </a:p>
                  </a:txBody>
                  <a:tcPr/>
                </a:tc>
                <a:extLst>
                  <a:ext uri="{0D108BD9-81ED-4DB2-BD59-A6C34878D82A}">
                    <a16:rowId xmlns="" xmlns:a16="http://schemas.microsoft.com/office/drawing/2014/main" val="2382461918"/>
                  </a:ext>
                </a:extLst>
              </a:tr>
              <a:tr h="375869">
                <a:tc>
                  <a:txBody>
                    <a:bodyPr/>
                    <a:lstStyle/>
                    <a:p>
                      <a:pPr algn="ctr" fontAlgn="b"/>
                      <a:r>
                        <a:rPr lang="en-GB" sz="20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2000" b="0" i="0" u="none" strike="noStrike">
                          <a:solidFill>
                            <a:srgbClr val="000000"/>
                          </a:solidFill>
                          <a:effectLst/>
                          <a:latin typeface="Calibri" panose="020F0502020204030204" pitchFamily="34" charset="0"/>
                        </a:rPr>
                        <a:t>Quintiles</a:t>
                      </a:r>
                    </a:p>
                  </a:txBody>
                  <a:tcPr marL="9525" marR="9525" marT="9525" marB="0" anchor="ctr"/>
                </a:tc>
                <a:tc>
                  <a:txBody>
                    <a:bodyPr/>
                    <a:lstStyle/>
                    <a:p>
                      <a:pPr algn="ctr"/>
                      <a:r>
                        <a:rPr lang="en-GB" b="1" dirty="0">
                          <a:solidFill>
                            <a:schemeClr val="accent6">
                              <a:lumMod val="75000"/>
                            </a:schemeClr>
                          </a:solidFill>
                        </a:rPr>
                        <a:t>Yes</a:t>
                      </a:r>
                    </a:p>
                  </a:txBody>
                  <a:tcPr/>
                </a:tc>
                <a:extLst>
                  <a:ext uri="{0D108BD9-81ED-4DB2-BD59-A6C34878D82A}">
                    <a16:rowId xmlns="" xmlns:a16="http://schemas.microsoft.com/office/drawing/2014/main" val="2874147944"/>
                  </a:ext>
                </a:extLst>
              </a:tr>
              <a:tr h="252859">
                <a:tc>
                  <a:txBody>
                    <a:bodyPr/>
                    <a:lstStyle/>
                    <a:p>
                      <a:pPr algn="ctr" fontAlgn="b"/>
                      <a:r>
                        <a:rPr lang="en-GB" sz="20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GB" sz="2000" b="0" i="0" u="none" strike="noStrike" dirty="0">
                          <a:solidFill>
                            <a:srgbClr val="000000"/>
                          </a:solidFill>
                          <a:effectLst/>
                          <a:latin typeface="Calibri" panose="020F0502020204030204" pitchFamily="34" charset="0"/>
                        </a:rPr>
                        <a:t>Covance </a:t>
                      </a:r>
                    </a:p>
                  </a:txBody>
                  <a:tcPr marL="9525" marR="9525" marT="9525" marB="0" anchor="ctr"/>
                </a:tc>
                <a:tc>
                  <a:txBody>
                    <a:bodyPr/>
                    <a:lstStyle/>
                    <a:p>
                      <a:pPr algn="ctr"/>
                      <a:r>
                        <a:rPr lang="en-GB" b="1" dirty="0">
                          <a:solidFill>
                            <a:srgbClr val="C00000"/>
                          </a:solidFill>
                        </a:rPr>
                        <a:t>No</a:t>
                      </a:r>
                    </a:p>
                  </a:txBody>
                  <a:tcPr/>
                </a:tc>
                <a:extLst>
                  <a:ext uri="{0D108BD9-81ED-4DB2-BD59-A6C34878D82A}">
                    <a16:rowId xmlns="" xmlns:a16="http://schemas.microsoft.com/office/drawing/2014/main" val="2692887662"/>
                  </a:ext>
                </a:extLst>
              </a:tr>
              <a:tr h="0">
                <a:tc>
                  <a:txBody>
                    <a:bodyPr/>
                    <a:lstStyle/>
                    <a:p>
                      <a:pPr algn="ctr" fontAlgn="b"/>
                      <a:r>
                        <a:rPr lang="en-GB" sz="20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GB" sz="2000" b="0" i="0" u="none" strike="noStrike">
                          <a:solidFill>
                            <a:srgbClr val="000000"/>
                          </a:solidFill>
                          <a:effectLst/>
                          <a:latin typeface="Calibri" panose="020F0502020204030204" pitchFamily="34" charset="0"/>
                        </a:rPr>
                        <a:t>Parexel</a:t>
                      </a:r>
                    </a:p>
                  </a:txBody>
                  <a:tcPr marL="9525" marR="9525" marT="9525" marB="0" anchor="ctr"/>
                </a:tc>
                <a:tc>
                  <a:txBody>
                    <a:bodyPr/>
                    <a:lstStyle/>
                    <a:p>
                      <a:pPr algn="ctr"/>
                      <a:r>
                        <a:rPr lang="en-GB" b="1">
                          <a:solidFill>
                            <a:srgbClr val="C00000"/>
                          </a:solidFill>
                        </a:rPr>
                        <a:t>No</a:t>
                      </a:r>
                      <a:endParaRPr lang="en-GB" b="1" dirty="0">
                        <a:solidFill>
                          <a:srgbClr val="C00000"/>
                        </a:solidFill>
                      </a:endParaRPr>
                    </a:p>
                  </a:txBody>
                  <a:tcPr/>
                </a:tc>
                <a:extLst>
                  <a:ext uri="{0D108BD9-81ED-4DB2-BD59-A6C34878D82A}">
                    <a16:rowId xmlns="" xmlns:a16="http://schemas.microsoft.com/office/drawing/2014/main" val="2067565747"/>
                  </a:ext>
                </a:extLst>
              </a:tr>
              <a:tr h="320040">
                <a:tc>
                  <a:txBody>
                    <a:bodyPr/>
                    <a:lstStyle/>
                    <a:p>
                      <a:pPr algn="ctr" fontAlgn="b"/>
                      <a:r>
                        <a:rPr lang="en-GB" sz="20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GB" sz="2000" b="0" i="0" u="none" strike="noStrike">
                          <a:solidFill>
                            <a:srgbClr val="000000"/>
                          </a:solidFill>
                          <a:effectLst/>
                          <a:latin typeface="Calibri" panose="020F0502020204030204" pitchFamily="34" charset="0"/>
                        </a:rPr>
                        <a:t>inVentiv Health  </a:t>
                      </a:r>
                    </a:p>
                  </a:txBody>
                  <a:tcPr marL="9525" marR="9525" marT="9525" marB="0" anchor="ctr"/>
                </a:tc>
                <a:tc>
                  <a:txBody>
                    <a:bodyPr/>
                    <a:lstStyle/>
                    <a:p>
                      <a:pPr algn="ctr"/>
                      <a:r>
                        <a:rPr lang="en-GB" b="1" dirty="0">
                          <a:solidFill>
                            <a:srgbClr val="C00000"/>
                          </a:solidFill>
                        </a:rPr>
                        <a:t>No</a:t>
                      </a:r>
                    </a:p>
                  </a:txBody>
                  <a:tcPr/>
                </a:tc>
                <a:extLst>
                  <a:ext uri="{0D108BD9-81ED-4DB2-BD59-A6C34878D82A}">
                    <a16:rowId xmlns="" xmlns:a16="http://schemas.microsoft.com/office/drawing/2014/main" val="2879124204"/>
                  </a:ext>
                </a:extLst>
              </a:tr>
              <a:tr h="274320">
                <a:tc>
                  <a:txBody>
                    <a:bodyPr/>
                    <a:lstStyle/>
                    <a:p>
                      <a:pPr algn="ctr" fontAlgn="b"/>
                      <a:r>
                        <a:rPr lang="en-GB" sz="20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GB" sz="2000" b="0" i="0" u="none" strike="noStrike">
                          <a:solidFill>
                            <a:srgbClr val="000000"/>
                          </a:solidFill>
                          <a:effectLst/>
                          <a:latin typeface="Calibri" panose="020F0502020204030204" pitchFamily="34" charset="0"/>
                        </a:rPr>
                        <a:t>Icon  </a:t>
                      </a:r>
                    </a:p>
                  </a:txBody>
                  <a:tcPr marL="9525" marR="9525" marT="9525" marB="0" anchor="ctr"/>
                </a:tc>
                <a:tc>
                  <a:txBody>
                    <a:bodyPr/>
                    <a:lstStyle/>
                    <a:p>
                      <a:pPr algn="ctr"/>
                      <a:r>
                        <a:rPr lang="en-GB" b="1" dirty="0">
                          <a:solidFill>
                            <a:schemeClr val="accent6">
                              <a:lumMod val="75000"/>
                            </a:schemeClr>
                          </a:solidFill>
                        </a:rPr>
                        <a:t>Yes</a:t>
                      </a:r>
                    </a:p>
                  </a:txBody>
                  <a:tcPr/>
                </a:tc>
                <a:extLst>
                  <a:ext uri="{0D108BD9-81ED-4DB2-BD59-A6C34878D82A}">
                    <a16:rowId xmlns="" xmlns:a16="http://schemas.microsoft.com/office/drawing/2014/main" val="1235450219"/>
                  </a:ext>
                </a:extLst>
              </a:tr>
              <a:tr h="228600">
                <a:tc>
                  <a:txBody>
                    <a:bodyPr/>
                    <a:lstStyle/>
                    <a:p>
                      <a:pPr algn="ctr" fontAlgn="b"/>
                      <a:r>
                        <a:rPr lang="en-GB" sz="20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GB" sz="2000" b="0" i="0" u="none" strike="noStrike">
                          <a:solidFill>
                            <a:srgbClr val="000000"/>
                          </a:solidFill>
                          <a:effectLst/>
                          <a:latin typeface="Calibri" panose="020F0502020204030204" pitchFamily="34" charset="0"/>
                        </a:rPr>
                        <a:t>PRA Health Sciences  </a:t>
                      </a:r>
                    </a:p>
                  </a:txBody>
                  <a:tcPr marL="9525" marR="9525" marT="9525" marB="0" anchor="ctr"/>
                </a:tc>
                <a:tc>
                  <a:txBody>
                    <a:bodyPr/>
                    <a:lstStyle/>
                    <a:p>
                      <a:pPr algn="ctr"/>
                      <a:r>
                        <a:rPr lang="en-GB" b="1" dirty="0">
                          <a:solidFill>
                            <a:srgbClr val="C00000"/>
                          </a:solidFill>
                        </a:rPr>
                        <a:t>No</a:t>
                      </a:r>
                    </a:p>
                  </a:txBody>
                  <a:tcPr/>
                </a:tc>
                <a:extLst>
                  <a:ext uri="{0D108BD9-81ED-4DB2-BD59-A6C34878D82A}">
                    <a16:rowId xmlns="" xmlns:a16="http://schemas.microsoft.com/office/drawing/2014/main" val="1022578057"/>
                  </a:ext>
                </a:extLst>
              </a:tr>
              <a:tr h="182880">
                <a:tc>
                  <a:txBody>
                    <a:bodyPr/>
                    <a:lstStyle/>
                    <a:p>
                      <a:pPr algn="ctr" fontAlgn="b"/>
                      <a:r>
                        <a:rPr lang="en-GB" sz="20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GB" sz="2000" b="0" i="0" u="none" strike="noStrike">
                          <a:solidFill>
                            <a:srgbClr val="000000"/>
                          </a:solidFill>
                          <a:effectLst/>
                          <a:latin typeface="Calibri" panose="020F0502020204030204" pitchFamily="34" charset="0"/>
                        </a:rPr>
                        <a:t>PPD  </a:t>
                      </a:r>
                    </a:p>
                  </a:txBody>
                  <a:tcPr marL="9525" marR="9525" marT="9525" marB="0" anchor="ctr"/>
                </a:tc>
                <a:tc>
                  <a:txBody>
                    <a:bodyPr/>
                    <a:lstStyle/>
                    <a:p>
                      <a:pPr algn="ctr"/>
                      <a:r>
                        <a:rPr lang="en-GB" b="1" dirty="0">
                          <a:solidFill>
                            <a:schemeClr val="accent6">
                              <a:lumMod val="75000"/>
                            </a:schemeClr>
                          </a:solidFill>
                        </a:rPr>
                        <a:t>Yes</a:t>
                      </a:r>
                    </a:p>
                  </a:txBody>
                  <a:tcPr/>
                </a:tc>
                <a:extLst>
                  <a:ext uri="{0D108BD9-81ED-4DB2-BD59-A6C34878D82A}">
                    <a16:rowId xmlns="" xmlns:a16="http://schemas.microsoft.com/office/drawing/2014/main" val="3244276676"/>
                  </a:ext>
                </a:extLst>
              </a:tr>
              <a:tr h="137160">
                <a:tc>
                  <a:txBody>
                    <a:bodyPr/>
                    <a:lstStyle/>
                    <a:p>
                      <a:pPr algn="ctr" fontAlgn="b"/>
                      <a:r>
                        <a:rPr lang="en-GB" sz="20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n-GB" sz="2000" b="0" i="0" u="none" strike="noStrike">
                          <a:solidFill>
                            <a:srgbClr val="000000"/>
                          </a:solidFill>
                          <a:effectLst/>
                          <a:latin typeface="Calibri" panose="020F0502020204030204" pitchFamily="34" charset="0"/>
                        </a:rPr>
                        <a:t>Charles River Laboratories</a:t>
                      </a:r>
                    </a:p>
                  </a:txBody>
                  <a:tcPr marL="9525" marR="9525" marT="9525" marB="0" anchor="ctr"/>
                </a:tc>
                <a:tc>
                  <a:txBody>
                    <a:bodyPr/>
                    <a:lstStyle/>
                    <a:p>
                      <a:pPr algn="ctr"/>
                      <a:r>
                        <a:rPr lang="en-GB" b="1" dirty="0">
                          <a:solidFill>
                            <a:schemeClr val="accent6">
                              <a:lumMod val="75000"/>
                            </a:schemeClr>
                          </a:solidFill>
                        </a:rPr>
                        <a:t>Yes</a:t>
                      </a:r>
                    </a:p>
                  </a:txBody>
                  <a:tcPr/>
                </a:tc>
                <a:extLst>
                  <a:ext uri="{0D108BD9-81ED-4DB2-BD59-A6C34878D82A}">
                    <a16:rowId xmlns="" xmlns:a16="http://schemas.microsoft.com/office/drawing/2014/main" val="4280764394"/>
                  </a:ext>
                </a:extLst>
              </a:tr>
              <a:tr h="0">
                <a:tc>
                  <a:txBody>
                    <a:bodyPr/>
                    <a:lstStyle/>
                    <a:p>
                      <a:pPr algn="ctr" fontAlgn="b"/>
                      <a:r>
                        <a:rPr lang="en-GB" sz="20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n-GB" sz="2000" b="0" i="0" u="none" strike="noStrike">
                          <a:solidFill>
                            <a:srgbClr val="000000"/>
                          </a:solidFill>
                          <a:effectLst/>
                          <a:latin typeface="Calibri" panose="020F0502020204030204" pitchFamily="34" charset="0"/>
                        </a:rPr>
                        <a:t>Chiltern </a:t>
                      </a:r>
                    </a:p>
                  </a:txBody>
                  <a:tcPr marL="9525" marR="9525" marT="9525" marB="0" anchor="ctr"/>
                </a:tc>
                <a:tc>
                  <a:txBody>
                    <a:bodyPr/>
                    <a:lstStyle/>
                    <a:p>
                      <a:pPr algn="ctr"/>
                      <a:r>
                        <a:rPr lang="en-GB" b="1" dirty="0">
                          <a:solidFill>
                            <a:schemeClr val="accent6">
                              <a:lumMod val="75000"/>
                            </a:schemeClr>
                          </a:solidFill>
                        </a:rPr>
                        <a:t>Yes</a:t>
                      </a:r>
                    </a:p>
                  </a:txBody>
                  <a:tcPr/>
                </a:tc>
                <a:extLst>
                  <a:ext uri="{0D108BD9-81ED-4DB2-BD59-A6C34878D82A}">
                    <a16:rowId xmlns="" xmlns:a16="http://schemas.microsoft.com/office/drawing/2014/main" val="155353315"/>
                  </a:ext>
                </a:extLst>
              </a:tr>
              <a:tr h="0">
                <a:tc>
                  <a:txBody>
                    <a:bodyPr/>
                    <a:lstStyle/>
                    <a:p>
                      <a:pPr algn="ctr" fontAlgn="b"/>
                      <a:r>
                        <a:rPr lang="en-GB" sz="20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2000" b="0" i="0" u="none" strike="noStrike" dirty="0">
                          <a:solidFill>
                            <a:srgbClr val="000000"/>
                          </a:solidFill>
                          <a:effectLst/>
                          <a:latin typeface="Calibri" panose="020F0502020204030204" pitchFamily="34" charset="0"/>
                        </a:rPr>
                        <a:t>INC Research </a:t>
                      </a:r>
                    </a:p>
                  </a:txBody>
                  <a:tcPr marL="9525" marR="9525" marT="9525" marB="0" anchor="ctr"/>
                </a:tc>
                <a:tc>
                  <a:txBody>
                    <a:bodyPr/>
                    <a:lstStyle/>
                    <a:p>
                      <a:pPr algn="ctr"/>
                      <a:r>
                        <a:rPr lang="en-GB" b="1" dirty="0">
                          <a:solidFill>
                            <a:schemeClr val="accent6">
                              <a:lumMod val="75000"/>
                            </a:schemeClr>
                          </a:solidFill>
                        </a:rPr>
                        <a:t>Yes</a:t>
                      </a:r>
                    </a:p>
                  </a:txBody>
                  <a:tcPr/>
                </a:tc>
                <a:extLst>
                  <a:ext uri="{0D108BD9-81ED-4DB2-BD59-A6C34878D82A}">
                    <a16:rowId xmlns="" xmlns:a16="http://schemas.microsoft.com/office/drawing/2014/main" val="3166396312"/>
                  </a:ext>
                </a:extLst>
              </a:tr>
            </a:tbl>
          </a:graphicData>
        </a:graphic>
      </p:graphicFrame>
      <p:sp>
        <p:nvSpPr>
          <p:cNvPr id="5" name="Rectangle 4"/>
          <p:cNvSpPr/>
          <p:nvPr/>
        </p:nvSpPr>
        <p:spPr>
          <a:xfrm>
            <a:off x="411756" y="5691752"/>
            <a:ext cx="11389913" cy="369332"/>
          </a:xfrm>
          <a:prstGeom prst="rect">
            <a:avLst/>
          </a:prstGeom>
        </p:spPr>
        <p:txBody>
          <a:bodyPr wrap="none">
            <a:spAutoFit/>
          </a:bodyPr>
          <a:lstStyle/>
          <a:p>
            <a:r>
              <a:rPr lang="en-GB" dirty="0"/>
              <a:t>6 of the Top 10 Global CROs have a presence in Scotland (NB: not exclusive all have other locations throughout Europe)</a:t>
            </a:r>
          </a:p>
        </p:txBody>
      </p:sp>
    </p:spTree>
    <p:extLst>
      <p:ext uri="{BB962C8B-B14F-4D97-AF65-F5344CB8AC3E}">
        <p14:creationId xmlns="" xmlns:p14="http://schemas.microsoft.com/office/powerpoint/2010/main" val="1071700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208" y="2639990"/>
            <a:ext cx="9144000" cy="2387600"/>
          </a:xfrm>
        </p:spPr>
        <p:txBody>
          <a:bodyPr>
            <a:noAutofit/>
          </a:bodyPr>
          <a:lstStyle/>
          <a:p>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Benchmarking Measures for Scottish Pharma Services</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Match to Brief</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endParaRPr lang="en-GB" sz="4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14853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Brief requirements, commentary and results</a:t>
            </a:r>
          </a:p>
        </p:txBody>
      </p:sp>
      <p:graphicFrame>
        <p:nvGraphicFramePr>
          <p:cNvPr id="6" name="Table 5"/>
          <p:cNvGraphicFramePr>
            <a:graphicFrameLocks noGrp="1"/>
          </p:cNvGraphicFramePr>
          <p:nvPr>
            <p:extLst>
              <p:ext uri="{D42A27DB-BD31-4B8C-83A1-F6EECF244321}">
                <p14:modId xmlns="" xmlns:p14="http://schemas.microsoft.com/office/powerpoint/2010/main" val="733633215"/>
              </p:ext>
            </p:extLst>
          </p:nvPr>
        </p:nvGraphicFramePr>
        <p:xfrm>
          <a:off x="951721" y="1054097"/>
          <a:ext cx="10562255" cy="4786864"/>
        </p:xfrm>
        <a:graphic>
          <a:graphicData uri="http://schemas.openxmlformats.org/drawingml/2006/table">
            <a:tbl>
              <a:tblPr firstRow="1" firstCol="1" bandRow="1">
                <a:tableStyleId>{5C22544A-7EE6-4342-B048-85BDC9FD1C3A}</a:tableStyleId>
              </a:tblPr>
              <a:tblGrid>
                <a:gridCol w="4971063">
                  <a:extLst>
                    <a:ext uri="{9D8B030D-6E8A-4147-A177-3AD203B41FA5}">
                      <a16:colId xmlns="" xmlns:a16="http://schemas.microsoft.com/office/drawing/2014/main" val="3604795186"/>
                    </a:ext>
                  </a:extLst>
                </a:gridCol>
                <a:gridCol w="5591192">
                  <a:extLst>
                    <a:ext uri="{9D8B030D-6E8A-4147-A177-3AD203B41FA5}">
                      <a16:colId xmlns="" xmlns:a16="http://schemas.microsoft.com/office/drawing/2014/main" val="934693174"/>
                    </a:ext>
                  </a:extLst>
                </a:gridCol>
              </a:tblGrid>
              <a:tr h="536295">
                <a:tc>
                  <a:txBody>
                    <a:bodyPr/>
                    <a:lstStyle/>
                    <a:p>
                      <a:pPr marL="0" marR="0" algn="just">
                        <a:lnSpc>
                          <a:spcPct val="115000"/>
                        </a:lnSpc>
                        <a:spcBef>
                          <a:spcPts val="0"/>
                        </a:spcBef>
                        <a:spcAft>
                          <a:spcPts val="0"/>
                        </a:spcAft>
                      </a:pPr>
                      <a:r>
                        <a:rPr lang="en-GB" sz="1400">
                          <a:effectLst/>
                        </a:rPr>
                        <a:t>Client Needs/Scope of Services</a:t>
                      </a:r>
                      <a:endParaRPr lang="en-GB" sz="1400">
                        <a:effectLst/>
                        <a:latin typeface="Trebuchet MS" panose="020B0603020202020204" pitchFamily="34" charset="0"/>
                        <a:ea typeface="Times" panose="02020603050405020304" pitchFamily="18" charset="0"/>
                        <a:cs typeface="Times New Roman" panose="02020603050405020304" pitchFamily="18" charset="0"/>
                      </a:endParaRPr>
                    </a:p>
                  </a:txBody>
                  <a:tcPr marL="51705" marR="51705" marT="0" marB="0"/>
                </a:tc>
                <a:tc>
                  <a:txBody>
                    <a:bodyPr/>
                    <a:lstStyle/>
                    <a:p>
                      <a:pPr marL="0" marR="0" algn="just">
                        <a:lnSpc>
                          <a:spcPct val="115000"/>
                        </a:lnSpc>
                        <a:spcBef>
                          <a:spcPts val="0"/>
                        </a:spcBef>
                        <a:spcAft>
                          <a:spcPts val="0"/>
                        </a:spcAft>
                      </a:pPr>
                      <a:r>
                        <a:rPr lang="en-GB" sz="1400" dirty="0">
                          <a:effectLst/>
                        </a:rPr>
                        <a:t>Methodological suggestions to achieve recommendations </a:t>
                      </a:r>
                      <a:endParaRPr lang="en-GB" sz="1400" dirty="0">
                        <a:effectLst/>
                        <a:latin typeface="Trebuchet MS" panose="020B0603020202020204" pitchFamily="34" charset="0"/>
                        <a:ea typeface="Times" panose="02020603050405020304" pitchFamily="18" charset="0"/>
                        <a:cs typeface="Times New Roman" panose="02020603050405020304" pitchFamily="18" charset="0"/>
                      </a:endParaRPr>
                    </a:p>
                  </a:txBody>
                  <a:tcPr marL="51705" marR="51705" marT="0" marB="0"/>
                </a:tc>
                <a:extLst>
                  <a:ext uri="{0D108BD9-81ED-4DB2-BD59-A6C34878D82A}">
                    <a16:rowId xmlns="" xmlns:a16="http://schemas.microsoft.com/office/drawing/2014/main" val="2786055858"/>
                  </a:ext>
                </a:extLst>
              </a:tr>
              <a:tr h="1320037">
                <a:tc>
                  <a:txBody>
                    <a:bodyPr/>
                    <a:lstStyle/>
                    <a:p>
                      <a:pPr marL="0" marR="0" algn="just">
                        <a:lnSpc>
                          <a:spcPct val="115000"/>
                        </a:lnSpc>
                        <a:spcBef>
                          <a:spcPts val="0"/>
                        </a:spcBef>
                        <a:spcAft>
                          <a:spcPts val="0"/>
                        </a:spcAft>
                      </a:pPr>
                      <a:r>
                        <a:rPr lang="en-GB" sz="1400" dirty="0">
                          <a:effectLst/>
                          <a:latin typeface="+mn-lt"/>
                        </a:rPr>
                        <a:t>a. Recommend measures to benchmark Scottish Pharma Services against comparative/best in class regions in Europe.</a:t>
                      </a:r>
                      <a:endParaRPr lang="en-GB" sz="1400" dirty="0">
                        <a:effectLst/>
                        <a:latin typeface="+mn-lt"/>
                        <a:ea typeface="Times" panose="02020603050405020304" pitchFamily="18" charset="0"/>
                        <a:cs typeface="Times New Roman" panose="02020603050405020304" pitchFamily="18" charset="0"/>
                      </a:endParaRPr>
                    </a:p>
                  </a:txBody>
                  <a:tcPr marL="51705" marR="51705" marT="0" marB="0"/>
                </a:tc>
                <a:tc>
                  <a:txBody>
                    <a:bodyPr/>
                    <a:lstStyle/>
                    <a:p>
                      <a:pPr marL="285750" marR="0" indent="-285750" algn="just">
                        <a:lnSpc>
                          <a:spcPct val="115000"/>
                        </a:lnSpc>
                        <a:spcBef>
                          <a:spcPts val="0"/>
                        </a:spcBef>
                        <a:spcAft>
                          <a:spcPts val="0"/>
                        </a:spcAft>
                        <a:buFont typeface="Wingdings" panose="05000000000000000000" pitchFamily="2" charset="2"/>
                        <a:buChar char="v"/>
                      </a:pPr>
                      <a:r>
                        <a:rPr lang="en-GB" sz="1400" dirty="0">
                          <a:effectLst/>
                          <a:latin typeface="+mn-lt"/>
                          <a:ea typeface="Times" panose="02020603050405020304" pitchFamily="18" charset="0"/>
                          <a:cs typeface="Times New Roman" panose="02020603050405020304" pitchFamily="18" charset="0"/>
                        </a:rPr>
                        <a:t>Landscape Density versus Europe (Life Science Database Analysis)</a:t>
                      </a:r>
                    </a:p>
                    <a:p>
                      <a:pPr marL="285750" marR="0" indent="-285750" algn="just">
                        <a:lnSpc>
                          <a:spcPct val="115000"/>
                        </a:lnSpc>
                        <a:spcBef>
                          <a:spcPts val="0"/>
                        </a:spcBef>
                        <a:spcAft>
                          <a:spcPts val="0"/>
                        </a:spcAft>
                        <a:buFont typeface="Wingdings" panose="05000000000000000000" pitchFamily="2" charset="2"/>
                        <a:buChar char="v"/>
                      </a:pPr>
                      <a:r>
                        <a:rPr lang="en-GB" sz="1400" dirty="0">
                          <a:latin typeface="+mn-lt"/>
                          <a:cs typeface="Arial" panose="020B0604020202020204" pitchFamily="34" charset="0"/>
                        </a:rPr>
                        <a:t>Biosafety Testing (Financial Modelling of Market Share vs Europe)</a:t>
                      </a:r>
                    </a:p>
                    <a:p>
                      <a:pPr marL="285750" marR="0" indent="-285750" algn="just">
                        <a:lnSpc>
                          <a:spcPct val="115000"/>
                        </a:lnSpc>
                        <a:spcBef>
                          <a:spcPts val="0"/>
                        </a:spcBef>
                        <a:spcAft>
                          <a:spcPts val="0"/>
                        </a:spcAft>
                        <a:buFont typeface="Wingdings" panose="05000000000000000000" pitchFamily="2" charset="2"/>
                        <a:buChar char="v"/>
                      </a:pPr>
                      <a:r>
                        <a:rPr lang="en-GB" sz="1400" dirty="0">
                          <a:latin typeface="+mn-lt"/>
                          <a:cs typeface="Arial" panose="020B0604020202020204" pitchFamily="34" charset="0"/>
                        </a:rPr>
                        <a:t>Biomanufacturing Media (Market share Modelling)</a:t>
                      </a:r>
                    </a:p>
                    <a:p>
                      <a:pPr marL="285750" marR="0" indent="-285750" algn="just">
                        <a:lnSpc>
                          <a:spcPct val="115000"/>
                        </a:lnSpc>
                        <a:spcBef>
                          <a:spcPts val="0"/>
                        </a:spcBef>
                        <a:spcAft>
                          <a:spcPts val="0"/>
                        </a:spcAft>
                        <a:buFont typeface="Wingdings" panose="05000000000000000000" pitchFamily="2" charset="2"/>
                        <a:buChar char="v"/>
                      </a:pPr>
                      <a:r>
                        <a:rPr lang="en-GB" sz="1400" dirty="0">
                          <a:latin typeface="+mn-lt"/>
                          <a:cs typeface="Arial" panose="020B0604020202020204" pitchFamily="34" charset="0"/>
                        </a:rPr>
                        <a:t>Position within the ADC/HPAPI sector</a:t>
                      </a:r>
                    </a:p>
                    <a:p>
                      <a:pPr marL="285750" marR="0" indent="-285750" algn="just">
                        <a:lnSpc>
                          <a:spcPct val="115000"/>
                        </a:lnSpc>
                        <a:spcBef>
                          <a:spcPts val="0"/>
                        </a:spcBef>
                        <a:spcAft>
                          <a:spcPts val="0"/>
                        </a:spcAft>
                        <a:buFont typeface="Wingdings" panose="05000000000000000000" pitchFamily="2" charset="2"/>
                        <a:buChar char="v"/>
                      </a:pPr>
                      <a:r>
                        <a:rPr lang="en-GB" sz="1400" dirty="0">
                          <a:latin typeface="+mn-lt"/>
                          <a:cs typeface="Arial" panose="020B0604020202020204" pitchFamily="34" charset="0"/>
                        </a:rPr>
                        <a:t>Level of regional presence of the Clinical Research Global Top 10</a:t>
                      </a:r>
                    </a:p>
                  </a:txBody>
                  <a:tcPr marL="51705" marR="51705" marT="0" marB="0"/>
                </a:tc>
                <a:extLst>
                  <a:ext uri="{0D108BD9-81ED-4DB2-BD59-A6C34878D82A}">
                    <a16:rowId xmlns="" xmlns:a16="http://schemas.microsoft.com/office/drawing/2014/main" val="3784232315"/>
                  </a:ext>
                </a:extLst>
              </a:tr>
              <a:tr h="1366507">
                <a:tc>
                  <a:txBody>
                    <a:bodyPr/>
                    <a:lstStyle/>
                    <a:p>
                      <a:pPr marL="0" marR="0" algn="just">
                        <a:lnSpc>
                          <a:spcPct val="115000"/>
                        </a:lnSpc>
                        <a:spcBef>
                          <a:spcPts val="0"/>
                        </a:spcBef>
                        <a:spcAft>
                          <a:spcPts val="0"/>
                        </a:spcAft>
                      </a:pPr>
                      <a:r>
                        <a:rPr lang="en-GB" sz="1400" dirty="0">
                          <a:effectLst/>
                          <a:latin typeface="+mn-lt"/>
                        </a:rPr>
                        <a:t>Measures must be repeatable, comparable across competitive regions and able to resonate with customers and the Pharma Outsourcing Industry. Each recommendation must detail the method, any required data access and any dependencies.</a:t>
                      </a:r>
                      <a:endParaRPr lang="en-GB" sz="1400" dirty="0">
                        <a:effectLst/>
                        <a:latin typeface="+mn-lt"/>
                        <a:ea typeface="Times" panose="02020603050405020304" pitchFamily="18" charset="0"/>
                        <a:cs typeface="Times New Roman" panose="02020603050405020304" pitchFamily="18" charset="0"/>
                      </a:endParaRPr>
                    </a:p>
                  </a:txBody>
                  <a:tcPr marL="51705" marR="51705" marT="0" marB="0"/>
                </a:tc>
                <a:tc>
                  <a:txBody>
                    <a:bodyPr/>
                    <a:lstStyle/>
                    <a:p>
                      <a:pPr marL="0" marR="0" algn="just">
                        <a:lnSpc>
                          <a:spcPct val="115000"/>
                        </a:lnSpc>
                        <a:spcBef>
                          <a:spcPts val="0"/>
                        </a:spcBef>
                        <a:spcAft>
                          <a:spcPts val="0"/>
                        </a:spcAft>
                      </a:pPr>
                      <a:r>
                        <a:rPr lang="en-GB" sz="1400" dirty="0">
                          <a:effectLst/>
                          <a:latin typeface="+mn-lt"/>
                        </a:rPr>
                        <a:t>Process changed, Evolution has focused on the analytical output for the client to allow ‘simple plug and play’ into Pharma Services Marketing Messages for Scotland</a:t>
                      </a:r>
                      <a:endParaRPr lang="en-GB" sz="1400" dirty="0">
                        <a:effectLst/>
                        <a:latin typeface="+mn-lt"/>
                        <a:ea typeface="Times" panose="02020603050405020304" pitchFamily="18" charset="0"/>
                        <a:cs typeface="Times New Roman" panose="02020603050405020304" pitchFamily="18" charset="0"/>
                      </a:endParaRPr>
                    </a:p>
                  </a:txBody>
                  <a:tcPr marL="51705" marR="51705" marT="0" marB="0"/>
                </a:tc>
                <a:extLst>
                  <a:ext uri="{0D108BD9-81ED-4DB2-BD59-A6C34878D82A}">
                    <a16:rowId xmlns="" xmlns:a16="http://schemas.microsoft.com/office/drawing/2014/main" val="3378990977"/>
                  </a:ext>
                </a:extLst>
              </a:tr>
              <a:tr h="1369008">
                <a:tc>
                  <a:txBody>
                    <a:bodyPr/>
                    <a:lstStyle/>
                    <a:p>
                      <a:pPr marL="0" marR="0" algn="just">
                        <a:lnSpc>
                          <a:spcPct val="115000"/>
                        </a:lnSpc>
                        <a:spcBef>
                          <a:spcPts val="0"/>
                        </a:spcBef>
                        <a:spcAft>
                          <a:spcPts val="0"/>
                        </a:spcAft>
                      </a:pPr>
                      <a:r>
                        <a:rPr lang="en-GB" sz="1400" dirty="0">
                          <a:effectLst/>
                          <a:latin typeface="+mn-lt"/>
                          <a:ea typeface="Times" panose="02020603050405020304" pitchFamily="18" charset="0"/>
                          <a:cs typeface="Times New Roman" panose="02020603050405020304" pitchFamily="18" charset="0"/>
                        </a:rPr>
                        <a:t>Generate at least 4 methods to benchmark the measures to demonstrate the Scottish Pharma Service capability representing where possible some of the following desirable aspects of outsourcing services: innovation, quality, ‘interconnectedness’, depth of expertise, reliability, economic value, efficiency.</a:t>
                      </a:r>
                    </a:p>
                  </a:txBody>
                  <a:tcPr marL="68580" marR="68580" marT="0" marB="0"/>
                </a:tc>
                <a:tc>
                  <a:txBody>
                    <a:bodyPr/>
                    <a:lstStyle/>
                    <a:p>
                      <a:pPr marL="0" marR="0" algn="just">
                        <a:lnSpc>
                          <a:spcPct val="115000"/>
                        </a:lnSpc>
                        <a:spcBef>
                          <a:spcPts val="0"/>
                        </a:spcBef>
                        <a:spcAft>
                          <a:spcPts val="0"/>
                        </a:spcAft>
                      </a:pPr>
                      <a:r>
                        <a:rPr lang="en-GB" sz="1400" dirty="0">
                          <a:effectLst/>
                          <a:latin typeface="+mn-lt"/>
                          <a:ea typeface="Times" panose="02020603050405020304" pitchFamily="18" charset="0"/>
                          <a:cs typeface="Times New Roman" panose="02020603050405020304" pitchFamily="18" charset="0"/>
                        </a:rPr>
                        <a:t>Such measures were not possible to derive in any meaningful way that would constitute a benchmark.</a:t>
                      </a:r>
                    </a:p>
                  </a:txBody>
                  <a:tcPr marL="68580" marR="68580" marT="0" marB="0"/>
                </a:tc>
                <a:extLst>
                  <a:ext uri="{0D108BD9-81ED-4DB2-BD59-A6C34878D82A}">
                    <a16:rowId xmlns="" xmlns:a16="http://schemas.microsoft.com/office/drawing/2014/main" val="69613969"/>
                  </a:ext>
                </a:extLst>
              </a:tr>
              <a:tr h="195017">
                <a:tc gridSpan="2">
                  <a:txBody>
                    <a:bodyPr/>
                    <a:lstStyle/>
                    <a:p>
                      <a:pPr marL="0" marR="0" algn="just">
                        <a:lnSpc>
                          <a:spcPct val="115000"/>
                        </a:lnSpc>
                        <a:spcBef>
                          <a:spcPts val="0"/>
                        </a:spcBef>
                        <a:spcAft>
                          <a:spcPts val="0"/>
                        </a:spcAft>
                      </a:pPr>
                      <a:endParaRPr lang="en-GB" sz="800" dirty="0">
                        <a:effectLst/>
                        <a:latin typeface="Trebuchet MS" panose="020B0603020202020204" pitchFamily="34" charset="0"/>
                        <a:ea typeface="Times" panose="02020603050405020304" pitchFamily="18" charset="0"/>
                        <a:cs typeface="Times New Roman" panose="02020603050405020304" pitchFamily="18" charset="0"/>
                      </a:endParaRPr>
                    </a:p>
                  </a:txBody>
                  <a:tcPr marL="51705" marR="51705" marT="0" marB="0"/>
                </a:tc>
                <a:tc hMerge="1">
                  <a:txBody>
                    <a:bodyPr/>
                    <a:lstStyle/>
                    <a:p>
                      <a:endParaRPr lang="en-GB"/>
                    </a:p>
                  </a:txBody>
                  <a:tcPr/>
                </a:tc>
                <a:extLst>
                  <a:ext uri="{0D108BD9-81ED-4DB2-BD59-A6C34878D82A}">
                    <a16:rowId xmlns="" xmlns:a16="http://schemas.microsoft.com/office/drawing/2014/main" val="3103100481"/>
                  </a:ext>
                </a:extLst>
              </a:tr>
            </a:tbl>
          </a:graphicData>
        </a:graphic>
      </p:graphicFrame>
    </p:spTree>
    <p:extLst>
      <p:ext uri="{BB962C8B-B14F-4D97-AF65-F5344CB8AC3E}">
        <p14:creationId xmlns="" xmlns:p14="http://schemas.microsoft.com/office/powerpoint/2010/main" val="968981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Brief requirements, commentary and results</a:t>
            </a:r>
          </a:p>
        </p:txBody>
      </p:sp>
      <p:graphicFrame>
        <p:nvGraphicFramePr>
          <p:cNvPr id="6" name="Table 5"/>
          <p:cNvGraphicFramePr>
            <a:graphicFrameLocks noGrp="1"/>
          </p:cNvGraphicFramePr>
          <p:nvPr>
            <p:extLst>
              <p:ext uri="{D42A27DB-BD31-4B8C-83A1-F6EECF244321}">
                <p14:modId xmlns="" xmlns:p14="http://schemas.microsoft.com/office/powerpoint/2010/main" val="3579839221"/>
              </p:ext>
            </p:extLst>
          </p:nvPr>
        </p:nvGraphicFramePr>
        <p:xfrm>
          <a:off x="951721" y="1054097"/>
          <a:ext cx="10562255" cy="3204280"/>
        </p:xfrm>
        <a:graphic>
          <a:graphicData uri="http://schemas.openxmlformats.org/drawingml/2006/table">
            <a:tbl>
              <a:tblPr firstRow="1" firstCol="1" bandRow="1">
                <a:tableStyleId>{5C22544A-7EE6-4342-B048-85BDC9FD1C3A}</a:tableStyleId>
              </a:tblPr>
              <a:tblGrid>
                <a:gridCol w="4971063">
                  <a:extLst>
                    <a:ext uri="{9D8B030D-6E8A-4147-A177-3AD203B41FA5}">
                      <a16:colId xmlns="" xmlns:a16="http://schemas.microsoft.com/office/drawing/2014/main" val="3604795186"/>
                    </a:ext>
                  </a:extLst>
                </a:gridCol>
                <a:gridCol w="5591192">
                  <a:extLst>
                    <a:ext uri="{9D8B030D-6E8A-4147-A177-3AD203B41FA5}">
                      <a16:colId xmlns="" xmlns:a16="http://schemas.microsoft.com/office/drawing/2014/main" val="934693174"/>
                    </a:ext>
                  </a:extLst>
                </a:gridCol>
              </a:tblGrid>
              <a:tr h="550768">
                <a:tc>
                  <a:txBody>
                    <a:bodyPr/>
                    <a:lstStyle/>
                    <a:p>
                      <a:pPr marL="0" marR="0" algn="just">
                        <a:lnSpc>
                          <a:spcPct val="115000"/>
                        </a:lnSpc>
                        <a:spcBef>
                          <a:spcPts val="0"/>
                        </a:spcBef>
                        <a:spcAft>
                          <a:spcPts val="0"/>
                        </a:spcAft>
                      </a:pPr>
                      <a:r>
                        <a:rPr lang="en-GB" sz="1400">
                          <a:effectLst/>
                        </a:rPr>
                        <a:t>Client Needs/Scope of Services</a:t>
                      </a:r>
                      <a:endParaRPr lang="en-GB" sz="1400">
                        <a:effectLst/>
                        <a:latin typeface="Trebuchet MS" panose="020B0603020202020204" pitchFamily="34" charset="0"/>
                        <a:ea typeface="Times" panose="02020603050405020304" pitchFamily="18" charset="0"/>
                        <a:cs typeface="Times New Roman" panose="02020603050405020304" pitchFamily="18" charset="0"/>
                      </a:endParaRPr>
                    </a:p>
                  </a:txBody>
                  <a:tcPr marL="51705" marR="51705" marT="0" marB="0"/>
                </a:tc>
                <a:tc>
                  <a:txBody>
                    <a:bodyPr/>
                    <a:lstStyle/>
                    <a:p>
                      <a:pPr marL="0" marR="0" algn="just">
                        <a:lnSpc>
                          <a:spcPct val="115000"/>
                        </a:lnSpc>
                        <a:spcBef>
                          <a:spcPts val="0"/>
                        </a:spcBef>
                        <a:spcAft>
                          <a:spcPts val="0"/>
                        </a:spcAft>
                      </a:pPr>
                      <a:r>
                        <a:rPr lang="en-GB" sz="1400" dirty="0">
                          <a:effectLst/>
                        </a:rPr>
                        <a:t>Methodological suggestions to achieve recommendations </a:t>
                      </a:r>
                      <a:endParaRPr lang="en-GB" sz="1400" dirty="0">
                        <a:effectLst/>
                        <a:latin typeface="Trebuchet MS" panose="020B0603020202020204" pitchFamily="34" charset="0"/>
                        <a:ea typeface="Times" panose="02020603050405020304" pitchFamily="18" charset="0"/>
                        <a:cs typeface="Times New Roman" panose="02020603050405020304" pitchFamily="18" charset="0"/>
                      </a:endParaRPr>
                    </a:p>
                  </a:txBody>
                  <a:tcPr marL="51705" marR="51705" marT="0" marB="0"/>
                </a:tc>
                <a:extLst>
                  <a:ext uri="{0D108BD9-81ED-4DB2-BD59-A6C34878D82A}">
                    <a16:rowId xmlns="" xmlns:a16="http://schemas.microsoft.com/office/drawing/2014/main" val="2786055858"/>
                  </a:ext>
                </a:extLst>
              </a:tr>
              <a:tr h="914400">
                <a:tc>
                  <a:txBody>
                    <a:bodyPr/>
                    <a:lstStyle/>
                    <a:p>
                      <a:pPr marL="0" marR="0" algn="just">
                        <a:lnSpc>
                          <a:spcPct val="115000"/>
                        </a:lnSpc>
                        <a:spcBef>
                          <a:spcPts val="0"/>
                        </a:spcBef>
                        <a:spcAft>
                          <a:spcPts val="0"/>
                        </a:spcAft>
                      </a:pPr>
                      <a:r>
                        <a:rPr lang="en-GB" sz="1400" dirty="0">
                          <a:effectLst/>
                          <a:latin typeface="+mn-lt"/>
                        </a:rPr>
                        <a:t>b: Recalculation of the 2010 estimation whereby ‘60% of Scotland’s Pharma Services companies provide x% of Europe’s biopharmaceutical testing’.</a:t>
                      </a:r>
                      <a:endParaRPr lang="en-GB" sz="1400" dirty="0">
                        <a:effectLst/>
                        <a:latin typeface="+mn-lt"/>
                        <a:ea typeface="Times" panose="02020603050405020304" pitchFamily="18" charset="0"/>
                        <a:cs typeface="Times New Roman" panose="02020603050405020304" pitchFamily="18" charset="0"/>
                      </a:endParaRPr>
                    </a:p>
                  </a:txBody>
                  <a:tcPr marL="51705" marR="51705" marT="0" marB="0"/>
                </a:tc>
                <a:tc>
                  <a:txBody>
                    <a:bodyPr/>
                    <a:lstStyle/>
                    <a:p>
                      <a:pPr marL="0" marR="0" indent="0" algn="just">
                        <a:lnSpc>
                          <a:spcPct val="115000"/>
                        </a:lnSpc>
                        <a:spcBef>
                          <a:spcPts val="0"/>
                        </a:spcBef>
                        <a:spcAft>
                          <a:spcPts val="0"/>
                        </a:spcAft>
                        <a:buFontTx/>
                        <a:buNone/>
                      </a:pPr>
                      <a:r>
                        <a:rPr lang="en-GB" sz="1400" dirty="0">
                          <a:effectLst/>
                          <a:latin typeface="+mn-lt"/>
                          <a:ea typeface="Times" panose="02020603050405020304" pitchFamily="18" charset="0"/>
                          <a:cs typeface="Times New Roman" panose="02020603050405020304" pitchFamily="18" charset="0"/>
                        </a:rPr>
                        <a:t>Recalculated and found to 56%</a:t>
                      </a:r>
                      <a:endParaRPr lang="en-GB" sz="1400" dirty="0">
                        <a:latin typeface="+mn-lt"/>
                        <a:cs typeface="Arial" panose="020B0604020202020204" pitchFamily="34" charset="0"/>
                      </a:endParaRPr>
                    </a:p>
                    <a:p>
                      <a:pPr marL="0" marR="0" algn="just">
                        <a:lnSpc>
                          <a:spcPct val="115000"/>
                        </a:lnSpc>
                        <a:spcBef>
                          <a:spcPts val="0"/>
                        </a:spcBef>
                        <a:spcAft>
                          <a:spcPts val="0"/>
                        </a:spcAft>
                      </a:pPr>
                      <a:endParaRPr lang="en-GB" sz="1400" dirty="0">
                        <a:effectLst/>
                        <a:latin typeface="+mn-lt"/>
                        <a:ea typeface="Times" panose="02020603050405020304" pitchFamily="18" charset="0"/>
                        <a:cs typeface="Times New Roman" panose="02020603050405020304" pitchFamily="18" charset="0"/>
                      </a:endParaRPr>
                    </a:p>
                  </a:txBody>
                  <a:tcPr marL="51705" marR="51705" marT="0" marB="0"/>
                </a:tc>
                <a:extLst>
                  <a:ext uri="{0D108BD9-81ED-4DB2-BD59-A6C34878D82A}">
                    <a16:rowId xmlns="" xmlns:a16="http://schemas.microsoft.com/office/drawing/2014/main" val="3784232315"/>
                  </a:ext>
                </a:extLst>
              </a:tr>
              <a:tr h="914400">
                <a:tc>
                  <a:txBody>
                    <a:bodyPr/>
                    <a:lstStyle/>
                    <a:p>
                      <a:pPr marL="0" marR="0" algn="just">
                        <a:lnSpc>
                          <a:spcPct val="115000"/>
                        </a:lnSpc>
                        <a:spcBef>
                          <a:spcPts val="0"/>
                        </a:spcBef>
                        <a:spcAft>
                          <a:spcPts val="0"/>
                        </a:spcAft>
                      </a:pPr>
                      <a:r>
                        <a:rPr lang="en-GB" sz="1400" dirty="0">
                          <a:effectLst/>
                          <a:latin typeface="+mn-lt"/>
                        </a:rPr>
                        <a:t>Calculation of the x% of Scotland’s PS companies who provide solutions for top 5/10 Big Pharma in key therapeutic areas.</a:t>
                      </a:r>
                      <a:endParaRPr lang="en-GB" sz="1400" dirty="0">
                        <a:effectLst/>
                        <a:latin typeface="+mn-lt"/>
                        <a:ea typeface="Times" panose="02020603050405020304" pitchFamily="18" charset="0"/>
                        <a:cs typeface="Times New Roman" panose="02020603050405020304" pitchFamily="18" charset="0"/>
                      </a:endParaRPr>
                    </a:p>
                  </a:txBody>
                  <a:tcPr marL="51705" marR="51705" marT="0" marB="0"/>
                </a:tc>
                <a:tc>
                  <a:txBody>
                    <a:bodyPr/>
                    <a:lstStyle/>
                    <a:p>
                      <a:pPr marL="0" marR="0" algn="just">
                        <a:lnSpc>
                          <a:spcPct val="115000"/>
                        </a:lnSpc>
                        <a:spcBef>
                          <a:spcPts val="0"/>
                        </a:spcBef>
                        <a:spcAft>
                          <a:spcPts val="0"/>
                        </a:spcAft>
                      </a:pPr>
                      <a:r>
                        <a:rPr lang="en-GB" sz="1400" dirty="0">
                          <a:effectLst/>
                          <a:latin typeface="+mn-lt"/>
                        </a:rPr>
                        <a:t>Similar to the rest of Europe, with a few exceptions, companies do not advertise who their clients are. This is more than likely due to a need to ensure confidentially when requested contractually.</a:t>
                      </a:r>
                      <a:endParaRPr lang="en-GB" sz="1400" dirty="0">
                        <a:effectLst/>
                        <a:latin typeface="+mn-lt"/>
                        <a:ea typeface="Times" panose="02020603050405020304" pitchFamily="18" charset="0"/>
                        <a:cs typeface="Times New Roman" panose="02020603050405020304" pitchFamily="18" charset="0"/>
                      </a:endParaRPr>
                    </a:p>
                  </a:txBody>
                  <a:tcPr marL="51705" marR="51705" marT="0" marB="0"/>
                </a:tc>
                <a:extLst>
                  <a:ext uri="{0D108BD9-81ED-4DB2-BD59-A6C34878D82A}">
                    <a16:rowId xmlns="" xmlns:a16="http://schemas.microsoft.com/office/drawing/2014/main" val="3378990977"/>
                  </a:ext>
                </a:extLst>
              </a:tr>
              <a:tr h="684504">
                <a:tc>
                  <a:txBody>
                    <a:bodyPr/>
                    <a:lstStyle/>
                    <a:p>
                      <a:pPr marL="0" marR="0" algn="just">
                        <a:lnSpc>
                          <a:spcPct val="115000"/>
                        </a:lnSpc>
                        <a:spcBef>
                          <a:spcPts val="0"/>
                        </a:spcBef>
                        <a:spcAft>
                          <a:spcPts val="0"/>
                        </a:spcAft>
                      </a:pPr>
                      <a:r>
                        <a:rPr lang="en-GB" sz="1400" dirty="0">
                          <a:effectLst/>
                          <a:latin typeface="+mn-lt"/>
                          <a:ea typeface="Times" panose="02020603050405020304" pitchFamily="18" charset="0"/>
                          <a:cs typeface="Times New Roman" panose="02020603050405020304" pitchFamily="18" charset="0"/>
                        </a:rPr>
                        <a:t>The impact of Scotland’s “largest” PS companies in terms of market share in a key area.</a:t>
                      </a:r>
                    </a:p>
                  </a:txBody>
                  <a:tcPr marL="68580" marR="68580" marT="0" marB="0"/>
                </a:tc>
                <a:tc>
                  <a:txBody>
                    <a:bodyPr/>
                    <a:lstStyle/>
                    <a:p>
                      <a:pPr marL="0" marR="0" algn="just">
                        <a:lnSpc>
                          <a:spcPct val="115000"/>
                        </a:lnSpc>
                        <a:spcBef>
                          <a:spcPts val="0"/>
                        </a:spcBef>
                        <a:spcAft>
                          <a:spcPts val="0"/>
                        </a:spcAft>
                      </a:pPr>
                      <a:r>
                        <a:rPr lang="en-GB" sz="1400" dirty="0">
                          <a:effectLst/>
                          <a:latin typeface="+mn-lt"/>
                          <a:ea typeface="Times" panose="02020603050405020304" pitchFamily="18" charset="0"/>
                          <a:cs typeface="Times New Roman" panose="02020603050405020304" pitchFamily="18" charset="0"/>
                        </a:rPr>
                        <a:t>Three areas are highlighted, Biosafety, BioManufacturing Media &amp; HPAPI</a:t>
                      </a:r>
                    </a:p>
                  </a:txBody>
                  <a:tcPr marL="68580" marR="68580" marT="0" marB="0"/>
                </a:tc>
                <a:extLst>
                  <a:ext uri="{0D108BD9-81ED-4DB2-BD59-A6C34878D82A}">
                    <a16:rowId xmlns="" xmlns:a16="http://schemas.microsoft.com/office/drawing/2014/main" val="69613969"/>
                  </a:ext>
                </a:extLst>
              </a:tr>
              <a:tr h="123890">
                <a:tc gridSpan="2">
                  <a:txBody>
                    <a:bodyPr/>
                    <a:lstStyle/>
                    <a:p>
                      <a:pPr marL="0" marR="0" algn="just">
                        <a:lnSpc>
                          <a:spcPct val="115000"/>
                        </a:lnSpc>
                        <a:spcBef>
                          <a:spcPts val="0"/>
                        </a:spcBef>
                        <a:spcAft>
                          <a:spcPts val="0"/>
                        </a:spcAft>
                      </a:pPr>
                      <a:endParaRPr lang="en-GB" sz="800" dirty="0">
                        <a:effectLst/>
                        <a:latin typeface="Trebuchet MS" panose="020B0603020202020204" pitchFamily="34" charset="0"/>
                        <a:ea typeface="Times" panose="02020603050405020304" pitchFamily="18" charset="0"/>
                        <a:cs typeface="Times New Roman" panose="02020603050405020304" pitchFamily="18" charset="0"/>
                      </a:endParaRPr>
                    </a:p>
                  </a:txBody>
                  <a:tcPr marL="51705" marR="51705" marT="0" marB="0"/>
                </a:tc>
                <a:tc hMerge="1">
                  <a:txBody>
                    <a:bodyPr/>
                    <a:lstStyle/>
                    <a:p>
                      <a:endParaRPr lang="en-GB"/>
                    </a:p>
                  </a:txBody>
                  <a:tcPr/>
                </a:tc>
                <a:extLst>
                  <a:ext uri="{0D108BD9-81ED-4DB2-BD59-A6C34878D82A}">
                    <a16:rowId xmlns="" xmlns:a16="http://schemas.microsoft.com/office/drawing/2014/main" val="3103100481"/>
                  </a:ext>
                </a:extLst>
              </a:tr>
            </a:tbl>
          </a:graphicData>
        </a:graphic>
      </p:graphicFrame>
      <p:sp>
        <p:nvSpPr>
          <p:cNvPr id="4" name="Rectangle 3"/>
          <p:cNvSpPr/>
          <p:nvPr/>
        </p:nvSpPr>
        <p:spPr>
          <a:xfrm>
            <a:off x="951721" y="4533099"/>
            <a:ext cx="10859279" cy="646331"/>
          </a:xfrm>
          <a:prstGeom prst="rect">
            <a:avLst/>
          </a:prstGeom>
        </p:spPr>
        <p:txBody>
          <a:bodyPr wrap="square">
            <a:spAutoFit/>
          </a:bodyPr>
          <a:lstStyle/>
          <a:p>
            <a:r>
              <a:rPr lang="en-GB" b="1" dirty="0"/>
              <a:t>The results of the process has found 5 measures that are defensible, and highlight that Scotland is a player in Pharma Services at a scale that is well in excess of what would be expected due to its regional size  </a:t>
            </a:r>
          </a:p>
        </p:txBody>
      </p:sp>
    </p:spTree>
    <p:extLst>
      <p:ext uri="{BB962C8B-B14F-4D97-AF65-F5344CB8AC3E}">
        <p14:creationId xmlns="" xmlns:p14="http://schemas.microsoft.com/office/powerpoint/2010/main" val="2428095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208" y="2639990"/>
            <a:ext cx="9144000" cy="2387600"/>
          </a:xfrm>
        </p:spPr>
        <p:txBody>
          <a:bodyPr>
            <a:noAutofit/>
          </a:bodyPr>
          <a:lstStyle/>
          <a:p>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Benchmarking Measures for Scottish Pharma Services</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Marketing Messages (SDI)</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endParaRPr lang="en-GB" sz="4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037666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Marketing Messages (SDI)</a:t>
            </a:r>
          </a:p>
        </p:txBody>
      </p:sp>
      <p:sp>
        <p:nvSpPr>
          <p:cNvPr id="3" name="Content Placeholder 2"/>
          <p:cNvSpPr>
            <a:spLocks noGrp="1"/>
          </p:cNvSpPr>
          <p:nvPr>
            <p:ph idx="1"/>
          </p:nvPr>
        </p:nvSpPr>
        <p:spPr>
          <a:xfrm>
            <a:off x="357155" y="1054101"/>
            <a:ext cx="11379200" cy="4902200"/>
          </a:xfrm>
        </p:spPr>
        <p:txBody>
          <a:bodyPr/>
          <a:lstStyle/>
          <a:p>
            <a:r>
              <a:rPr lang="en-GB" dirty="0"/>
              <a:t>Scotland ranks number 6 (8.5%) versus the rest of Europe for Pharma Service Locations </a:t>
            </a:r>
          </a:p>
          <a:p>
            <a:r>
              <a:rPr lang="en-GB" dirty="0"/>
              <a:t>Scottish based organisations hold dominant market positions in the provision of Biosafety Testing (56%) and media for Biomanufacturing (70%) </a:t>
            </a:r>
          </a:p>
          <a:p>
            <a:r>
              <a:rPr lang="en-GB" dirty="0"/>
              <a:t>The region is a location for 6 of the Top 10 global CROs</a:t>
            </a:r>
          </a:p>
          <a:p>
            <a:r>
              <a:rPr lang="en-GB" dirty="0"/>
              <a:t>The region is a key site for High-potency manufacturing of active pharmaceutical ingredients (HPAPIs), 17% of sites actively producing HPAPIs in Europe are based in Scotland </a:t>
            </a:r>
          </a:p>
          <a:p>
            <a:r>
              <a:rPr lang="en-GB" dirty="0"/>
              <a:t>Additionally, the region is a leader in the use of iPSCs for  Preclinical Toxicity and Drug Discovery as well as advanced in vivo models for toxicity</a:t>
            </a:r>
          </a:p>
        </p:txBody>
      </p:sp>
    </p:spTree>
    <p:extLst>
      <p:ext uri="{BB962C8B-B14F-4D97-AF65-F5344CB8AC3E}">
        <p14:creationId xmlns="" xmlns:p14="http://schemas.microsoft.com/office/powerpoint/2010/main" val="55441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Bench Marking Process - Classifications</a:t>
            </a:r>
          </a:p>
        </p:txBody>
      </p:sp>
      <p:graphicFrame>
        <p:nvGraphicFramePr>
          <p:cNvPr id="3" name="Table 2"/>
          <p:cNvGraphicFramePr>
            <a:graphicFrameLocks noGrp="1"/>
          </p:cNvGraphicFramePr>
          <p:nvPr>
            <p:extLst>
              <p:ext uri="{D42A27DB-BD31-4B8C-83A1-F6EECF244321}">
                <p14:modId xmlns="" xmlns:p14="http://schemas.microsoft.com/office/powerpoint/2010/main" val="1882630863"/>
              </p:ext>
            </p:extLst>
          </p:nvPr>
        </p:nvGraphicFramePr>
        <p:xfrm>
          <a:off x="231191" y="943601"/>
          <a:ext cx="11432074" cy="4592320"/>
        </p:xfrm>
        <a:graphic>
          <a:graphicData uri="http://schemas.openxmlformats.org/drawingml/2006/table">
            <a:tbl>
              <a:tblPr firstRow="1" bandRow="1">
                <a:tableStyleId>{5C22544A-7EE6-4342-B048-85BDC9FD1C3A}</a:tableStyleId>
              </a:tblPr>
              <a:tblGrid>
                <a:gridCol w="2735944">
                  <a:extLst>
                    <a:ext uri="{9D8B030D-6E8A-4147-A177-3AD203B41FA5}">
                      <a16:colId xmlns="" xmlns:a16="http://schemas.microsoft.com/office/drawing/2014/main" val="830792898"/>
                    </a:ext>
                  </a:extLst>
                </a:gridCol>
                <a:gridCol w="8696130">
                  <a:extLst>
                    <a:ext uri="{9D8B030D-6E8A-4147-A177-3AD203B41FA5}">
                      <a16:colId xmlns="" xmlns:a16="http://schemas.microsoft.com/office/drawing/2014/main" val="722808556"/>
                    </a:ext>
                  </a:extLst>
                </a:gridCol>
              </a:tblGrid>
              <a:tr h="370840">
                <a:tc>
                  <a:txBody>
                    <a:bodyPr/>
                    <a:lstStyle/>
                    <a:p>
                      <a:r>
                        <a:rPr lang="en-GB" dirty="0"/>
                        <a:t>Service Focus</a:t>
                      </a:r>
                    </a:p>
                  </a:txBody>
                  <a:tcPr/>
                </a:tc>
                <a:tc>
                  <a:txBody>
                    <a:bodyPr/>
                    <a:lstStyle/>
                    <a:p>
                      <a:r>
                        <a:rPr lang="en-GB" dirty="0"/>
                        <a:t>Commentary</a:t>
                      </a:r>
                    </a:p>
                  </a:txBody>
                  <a:tcPr/>
                </a:tc>
                <a:extLst>
                  <a:ext uri="{0D108BD9-81ED-4DB2-BD59-A6C34878D82A}">
                    <a16:rowId xmlns="" xmlns:a16="http://schemas.microsoft.com/office/drawing/2014/main" val="1830015583"/>
                  </a:ext>
                </a:extLst>
              </a:tr>
              <a:tr h="370840">
                <a:tc>
                  <a:txBody>
                    <a:bodyPr/>
                    <a:lstStyle/>
                    <a:p>
                      <a:r>
                        <a:rPr lang="en-GB" dirty="0"/>
                        <a:t>Bioinformatics/Healthcare Analytics</a:t>
                      </a:r>
                    </a:p>
                  </a:txBody>
                  <a:tcPr/>
                </a:tc>
                <a:tc>
                  <a:txBody>
                    <a:bodyPr/>
                    <a:lstStyle/>
                    <a:p>
                      <a:r>
                        <a:rPr lang="en-GB" dirty="0"/>
                        <a:t>Largely software to enhance understanding of Disease Biology,  or support in silico drug design, or Healthcare based</a:t>
                      </a:r>
                    </a:p>
                  </a:txBody>
                  <a:tcPr/>
                </a:tc>
                <a:extLst>
                  <a:ext uri="{0D108BD9-81ED-4DB2-BD59-A6C34878D82A}">
                    <a16:rowId xmlns="" xmlns:a16="http://schemas.microsoft.com/office/drawing/2014/main" val="2281752301"/>
                  </a:ext>
                </a:extLst>
              </a:tr>
              <a:tr h="370840">
                <a:tc>
                  <a:txBody>
                    <a:bodyPr/>
                    <a:lstStyle/>
                    <a:p>
                      <a:r>
                        <a:rPr lang="en-GB" dirty="0"/>
                        <a:t>Clinical Research</a:t>
                      </a:r>
                    </a:p>
                  </a:txBody>
                  <a:tcPr/>
                </a:tc>
                <a:tc>
                  <a:txBody>
                    <a:bodyPr/>
                    <a:lstStyle/>
                    <a:p>
                      <a:r>
                        <a:rPr lang="en-GB" dirty="0"/>
                        <a:t>Clinical trials and associated support such as Medical Writing, regulatory submissions etc.</a:t>
                      </a:r>
                    </a:p>
                  </a:txBody>
                  <a:tcPr/>
                </a:tc>
                <a:extLst>
                  <a:ext uri="{0D108BD9-81ED-4DB2-BD59-A6C34878D82A}">
                    <a16:rowId xmlns="" xmlns:a16="http://schemas.microsoft.com/office/drawing/2014/main" val="1489792577"/>
                  </a:ext>
                </a:extLst>
              </a:tr>
              <a:tr h="370840">
                <a:tc>
                  <a:txBody>
                    <a:bodyPr/>
                    <a:lstStyle/>
                    <a:p>
                      <a:r>
                        <a:rPr lang="en-GB" dirty="0"/>
                        <a:t>Clinical Lab &amp; Associated</a:t>
                      </a:r>
                    </a:p>
                  </a:txBody>
                  <a:tcPr/>
                </a:tc>
                <a:tc>
                  <a:txBody>
                    <a:bodyPr/>
                    <a:lstStyle/>
                    <a:p>
                      <a:r>
                        <a:rPr lang="en-GB" dirty="0"/>
                        <a:t>Accredited clinical laboratory services that use biochemical analysis to provide results used for the diagnosis and monitoring of disease, also includes histopathology</a:t>
                      </a:r>
                    </a:p>
                  </a:txBody>
                  <a:tcPr/>
                </a:tc>
                <a:extLst>
                  <a:ext uri="{0D108BD9-81ED-4DB2-BD59-A6C34878D82A}">
                    <a16:rowId xmlns="" xmlns:a16="http://schemas.microsoft.com/office/drawing/2014/main" val="2352104700"/>
                  </a:ext>
                </a:extLst>
              </a:tr>
              <a:tr h="370840">
                <a:tc>
                  <a:txBody>
                    <a:bodyPr/>
                    <a:lstStyle/>
                    <a:p>
                      <a:r>
                        <a:rPr lang="en-GB" dirty="0"/>
                        <a:t>Manufacturing</a:t>
                      </a:r>
                    </a:p>
                  </a:txBody>
                  <a:tcPr/>
                </a:tc>
                <a:tc>
                  <a:txBody>
                    <a:bodyPr/>
                    <a:lstStyle/>
                    <a:p>
                      <a:r>
                        <a:rPr lang="en-GB" dirty="0"/>
                        <a:t>GMP quality Contract Development and Manufacture of Small Molecules and or Biologics</a:t>
                      </a:r>
                    </a:p>
                  </a:txBody>
                  <a:tcPr/>
                </a:tc>
                <a:extLst>
                  <a:ext uri="{0D108BD9-81ED-4DB2-BD59-A6C34878D82A}">
                    <a16:rowId xmlns="" xmlns:a16="http://schemas.microsoft.com/office/drawing/2014/main" val="1038566155"/>
                  </a:ext>
                </a:extLst>
              </a:tr>
              <a:tr h="370840">
                <a:tc>
                  <a:txBody>
                    <a:bodyPr/>
                    <a:lstStyle/>
                    <a:p>
                      <a:r>
                        <a:rPr lang="en-GB" dirty="0"/>
                        <a:t>Manufacturing QC</a:t>
                      </a:r>
                    </a:p>
                  </a:txBody>
                  <a:tcPr/>
                </a:tc>
                <a:tc>
                  <a:txBody>
                    <a:bodyPr/>
                    <a:lstStyle/>
                    <a:p>
                      <a:r>
                        <a:rPr lang="en-GB" dirty="0"/>
                        <a:t>Manufacturing control testing services for the pharma and biopharma industries, including all starting material, process intermediates, drug substance, drug product and manufacturing support. Usually performed according to GMP, CGMP (FDA), GLP and ISO 17025 standards</a:t>
                      </a:r>
                    </a:p>
                  </a:txBody>
                  <a:tcPr/>
                </a:tc>
                <a:extLst>
                  <a:ext uri="{0D108BD9-81ED-4DB2-BD59-A6C34878D82A}">
                    <a16:rowId xmlns="" xmlns:a16="http://schemas.microsoft.com/office/drawing/2014/main" val="3038735698"/>
                  </a:ext>
                </a:extLst>
              </a:tr>
              <a:tr h="370840">
                <a:tc>
                  <a:txBody>
                    <a:bodyPr/>
                    <a:lstStyle/>
                    <a:p>
                      <a:r>
                        <a:rPr lang="en-GB" dirty="0"/>
                        <a:t>Preclinical Research</a:t>
                      </a:r>
                    </a:p>
                  </a:txBody>
                  <a:tcPr/>
                </a:tc>
                <a:tc>
                  <a:txBody>
                    <a:bodyPr/>
                    <a:lstStyle/>
                    <a:p>
                      <a:r>
                        <a:rPr lang="en-GB" dirty="0"/>
                        <a:t>Services related High Throughput Drug Screening, In Vitro, Ex Vivo  &amp; In Vivo Models, Compounds and Antibodies, Toxicity Assessment</a:t>
                      </a:r>
                    </a:p>
                  </a:txBody>
                  <a:tcPr/>
                </a:tc>
                <a:extLst>
                  <a:ext uri="{0D108BD9-81ED-4DB2-BD59-A6C34878D82A}">
                    <a16:rowId xmlns="" xmlns:a16="http://schemas.microsoft.com/office/drawing/2014/main" val="1923755520"/>
                  </a:ext>
                </a:extLst>
              </a:tr>
              <a:tr h="370840">
                <a:tc>
                  <a:txBody>
                    <a:bodyPr/>
                    <a:lstStyle/>
                    <a:p>
                      <a:r>
                        <a:rPr lang="en-GB" dirty="0"/>
                        <a:t>Research Tools &amp; Services</a:t>
                      </a:r>
                    </a:p>
                  </a:txBody>
                  <a:tcPr/>
                </a:tc>
                <a:tc>
                  <a:txBody>
                    <a:bodyPr/>
                    <a:lstStyle/>
                    <a:p>
                      <a:r>
                        <a:rPr lang="en-GB" dirty="0"/>
                        <a:t>Reagents and services that facilitate the above and support more basic disease studies</a:t>
                      </a:r>
                    </a:p>
                  </a:txBody>
                  <a:tcPr/>
                </a:tc>
                <a:extLst>
                  <a:ext uri="{0D108BD9-81ED-4DB2-BD59-A6C34878D82A}">
                    <a16:rowId xmlns="" xmlns:a16="http://schemas.microsoft.com/office/drawing/2014/main" val="379159178"/>
                  </a:ext>
                </a:extLst>
              </a:tr>
            </a:tbl>
          </a:graphicData>
        </a:graphic>
      </p:graphicFrame>
    </p:spTree>
    <p:extLst>
      <p:ext uri="{BB962C8B-B14F-4D97-AF65-F5344CB8AC3E}">
        <p14:creationId xmlns="" xmlns:p14="http://schemas.microsoft.com/office/powerpoint/2010/main" val="1979916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Europe – Pharma Services Country Summary</a:t>
            </a:r>
          </a:p>
        </p:txBody>
      </p:sp>
      <p:graphicFrame>
        <p:nvGraphicFramePr>
          <p:cNvPr id="7" name="Chart 6"/>
          <p:cNvGraphicFramePr/>
          <p:nvPr>
            <p:extLst>
              <p:ext uri="{D42A27DB-BD31-4B8C-83A1-F6EECF244321}">
                <p14:modId xmlns="" xmlns:p14="http://schemas.microsoft.com/office/powerpoint/2010/main" val="2394525583"/>
              </p:ext>
            </p:extLst>
          </p:nvPr>
        </p:nvGraphicFramePr>
        <p:xfrm>
          <a:off x="1780074" y="863600"/>
          <a:ext cx="8128000" cy="547188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Rounded Corners 2"/>
          <p:cNvSpPr/>
          <p:nvPr/>
        </p:nvSpPr>
        <p:spPr>
          <a:xfrm>
            <a:off x="7621555" y="1082350"/>
            <a:ext cx="4189445" cy="19874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Scotland Ranks number 6 (8.5%) versus the rest of Europe for Pharma Service Locations  </a:t>
            </a:r>
          </a:p>
        </p:txBody>
      </p:sp>
    </p:spTree>
    <p:extLst>
      <p:ext uri="{BB962C8B-B14F-4D97-AF65-F5344CB8AC3E}">
        <p14:creationId xmlns="" xmlns:p14="http://schemas.microsoft.com/office/powerpoint/2010/main" val="285778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Europe – Pharma Services Offering Summary</a:t>
            </a:r>
          </a:p>
        </p:txBody>
      </p:sp>
      <p:graphicFrame>
        <p:nvGraphicFramePr>
          <p:cNvPr id="4" name="Chart 3"/>
          <p:cNvGraphicFramePr/>
          <p:nvPr>
            <p:extLst>
              <p:ext uri="{D42A27DB-BD31-4B8C-83A1-F6EECF244321}">
                <p14:modId xmlns="" xmlns:p14="http://schemas.microsoft.com/office/powerpoint/2010/main" val="2352358432"/>
              </p:ext>
            </p:extLst>
          </p:nvPr>
        </p:nvGraphicFramePr>
        <p:xfrm>
          <a:off x="431800" y="1263742"/>
          <a:ext cx="11379200" cy="48478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123527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Denmark – Pharma Services</a:t>
            </a:r>
          </a:p>
        </p:txBody>
      </p:sp>
      <p:pic>
        <p:nvPicPr>
          <p:cNvPr id="4" name="Picture 3"/>
          <p:cNvPicPr/>
          <p:nvPr/>
        </p:nvPicPr>
        <p:blipFill>
          <a:blip r:embed="rId2" cstate="print"/>
          <a:stretch>
            <a:fillRect/>
          </a:stretch>
        </p:blipFill>
        <p:spPr>
          <a:xfrm>
            <a:off x="248370" y="1459684"/>
            <a:ext cx="5246419" cy="4586791"/>
          </a:xfrm>
          <a:prstGeom prst="rect">
            <a:avLst/>
          </a:prstGeom>
        </p:spPr>
      </p:pic>
      <p:sp>
        <p:nvSpPr>
          <p:cNvPr id="5" name="Line Callout 2 9"/>
          <p:cNvSpPr/>
          <p:nvPr/>
        </p:nvSpPr>
        <p:spPr>
          <a:xfrm flipH="1">
            <a:off x="1742226" y="3243585"/>
            <a:ext cx="2258705" cy="781050"/>
          </a:xfrm>
          <a:prstGeom prst="borderCallout2">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effectLst/>
                <a:ea typeface="Times" panose="02020603050405020304" pitchFamily="18" charset="0"/>
                <a:cs typeface="Times New Roman" panose="02020603050405020304" pitchFamily="18" charset="0"/>
              </a:rPr>
              <a:t>33 Organisations</a:t>
            </a:r>
            <a:endParaRPr lang="en-GB" b="1" dirty="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1200" b="1" dirty="0">
                <a:effectLst/>
                <a:ea typeface="Times" panose="02020603050405020304" pitchFamily="18" charset="0"/>
                <a:cs typeface="Times New Roman" panose="02020603050405020304" pitchFamily="18" charset="0"/>
              </a:rPr>
              <a:t>Exclusively located in the Capital Region &amp; Surrounding Environs</a:t>
            </a:r>
            <a:endParaRPr lang="en-GB" b="1" dirty="0">
              <a:effectLst/>
              <a:latin typeface="Times" panose="02020603050405020304" pitchFamily="18" charset="0"/>
              <a:ea typeface="Times" panose="02020603050405020304" pitchFamily="18" charset="0"/>
              <a:cs typeface="Times New Roman" panose="02020603050405020304" pitchFamily="18" charset="0"/>
            </a:endParaRPr>
          </a:p>
        </p:txBody>
      </p:sp>
      <p:graphicFrame>
        <p:nvGraphicFramePr>
          <p:cNvPr id="8" name="Chart 7"/>
          <p:cNvGraphicFramePr/>
          <p:nvPr>
            <p:extLst>
              <p:ext uri="{D42A27DB-BD31-4B8C-83A1-F6EECF244321}">
                <p14:modId xmlns="" xmlns:p14="http://schemas.microsoft.com/office/powerpoint/2010/main" val="1212748260"/>
              </p:ext>
            </p:extLst>
          </p:nvPr>
        </p:nvGraphicFramePr>
        <p:xfrm>
          <a:off x="5655343" y="1459683"/>
          <a:ext cx="6455791" cy="458679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Rounded Corners 5"/>
          <p:cNvSpPr/>
          <p:nvPr/>
        </p:nvSpPr>
        <p:spPr>
          <a:xfrm>
            <a:off x="6399245" y="5569536"/>
            <a:ext cx="2629678" cy="10730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Scotland has 3x more Pharma Service locations relative to Denmark </a:t>
            </a:r>
          </a:p>
        </p:txBody>
      </p:sp>
    </p:spTree>
    <p:extLst>
      <p:ext uri="{BB962C8B-B14F-4D97-AF65-F5344CB8AC3E}">
        <p14:creationId xmlns="" xmlns:p14="http://schemas.microsoft.com/office/powerpoint/2010/main" val="80987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inland ma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9741" y="1356720"/>
            <a:ext cx="5183349" cy="444659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dirty="0"/>
              <a:t>Finland – Pharma Services</a:t>
            </a:r>
          </a:p>
        </p:txBody>
      </p:sp>
      <p:sp>
        <p:nvSpPr>
          <p:cNvPr id="5" name="Line Callout 2 9"/>
          <p:cNvSpPr/>
          <p:nvPr/>
        </p:nvSpPr>
        <p:spPr>
          <a:xfrm flipH="1">
            <a:off x="209741" y="3269654"/>
            <a:ext cx="2258705" cy="966850"/>
          </a:xfrm>
          <a:prstGeom prst="borderCallout2">
            <a:avLst>
              <a:gd name="adj1" fmla="val 18750"/>
              <a:gd name="adj2" fmla="val -8333"/>
              <a:gd name="adj3" fmla="val 18750"/>
              <a:gd name="adj4" fmla="val -16667"/>
              <a:gd name="adj5" fmla="val 203147"/>
              <a:gd name="adj6" fmla="val -5357"/>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effectLst/>
                <a:ea typeface="Times" panose="02020603050405020304" pitchFamily="18" charset="0"/>
                <a:cs typeface="Times New Roman" panose="02020603050405020304" pitchFamily="18" charset="0"/>
              </a:rPr>
              <a:t>10 Organisations</a:t>
            </a:r>
            <a:endParaRPr lang="en-GB" b="1" dirty="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1200" b="1" dirty="0">
                <a:effectLst/>
                <a:ea typeface="Times" panose="02020603050405020304" pitchFamily="18" charset="0"/>
                <a:cs typeface="Times New Roman" panose="02020603050405020304" pitchFamily="18" charset="0"/>
              </a:rPr>
              <a:t>Exclusively located in the Capital  Oulu based, the others (9) are in Turku</a:t>
            </a:r>
            <a:endParaRPr lang="en-GB" b="1" dirty="0">
              <a:effectLst/>
              <a:latin typeface="Times" panose="02020603050405020304" pitchFamily="18" charset="0"/>
              <a:ea typeface="Times" panose="02020603050405020304" pitchFamily="18" charset="0"/>
              <a:cs typeface="Times New Roman" panose="02020603050405020304" pitchFamily="18" charset="0"/>
            </a:endParaRPr>
          </a:p>
        </p:txBody>
      </p:sp>
      <p:graphicFrame>
        <p:nvGraphicFramePr>
          <p:cNvPr id="8" name="Chart 7"/>
          <p:cNvGraphicFramePr/>
          <p:nvPr>
            <p:extLst>
              <p:ext uri="{D42A27DB-BD31-4B8C-83A1-F6EECF244321}">
                <p14:modId xmlns="" xmlns:p14="http://schemas.microsoft.com/office/powerpoint/2010/main" val="147050506"/>
              </p:ext>
            </p:extLst>
          </p:nvPr>
        </p:nvGraphicFramePr>
        <p:xfrm>
          <a:off x="5655343" y="1356720"/>
          <a:ext cx="6399807" cy="458679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Rounded Corners 5"/>
          <p:cNvSpPr/>
          <p:nvPr/>
        </p:nvSpPr>
        <p:spPr>
          <a:xfrm>
            <a:off x="6399245" y="5569536"/>
            <a:ext cx="2629678" cy="10730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Scotland has 10x more Pharma Service locations relative to Finland </a:t>
            </a:r>
          </a:p>
        </p:txBody>
      </p:sp>
    </p:spTree>
    <p:extLst>
      <p:ext uri="{BB962C8B-B14F-4D97-AF65-F5344CB8AC3E}">
        <p14:creationId xmlns="" xmlns:p14="http://schemas.microsoft.com/office/powerpoint/2010/main" val="3173881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07AED261-63FA-4CD2-8AE9-35919C6BDF86}" vid="{DD86D5AC-7B67-444E-A68A-1B59B3599FD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evo bio blue template v2</Template>
  <TotalTime>5293</TotalTime>
  <Words>3335</Words>
  <Application>Microsoft Office PowerPoint</Application>
  <PresentationFormat>Custom</PresentationFormat>
  <Paragraphs>487</Paragraphs>
  <Slides>45</Slides>
  <Notes>0</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Custom Design</vt:lpstr>
      <vt:lpstr>   Benchmarking Measures for Scottish Pharma Services  </vt:lpstr>
      <vt:lpstr>Agenda</vt:lpstr>
      <vt:lpstr>   Benchmarking Measures for Scottish Pharma Services  Landscape Density  </vt:lpstr>
      <vt:lpstr> Bench Marking Process - Europe</vt:lpstr>
      <vt:lpstr> Bench Marking Process - Classifications</vt:lpstr>
      <vt:lpstr>Europe – Pharma Services Country Summary</vt:lpstr>
      <vt:lpstr>Europe – Pharma Services Offering Summary</vt:lpstr>
      <vt:lpstr>Denmark – Pharma Services</vt:lpstr>
      <vt:lpstr>Finland – Pharma Services</vt:lpstr>
      <vt:lpstr>Norway – Pharma Services</vt:lpstr>
      <vt:lpstr>Sweden – Pharma Services</vt:lpstr>
      <vt:lpstr>Belgium – Pharma Services</vt:lpstr>
      <vt:lpstr>Switzerland – Pharma Services</vt:lpstr>
      <vt:lpstr>Austria – Pharma Services</vt:lpstr>
      <vt:lpstr>England – Pharma Services</vt:lpstr>
      <vt:lpstr>France – Pharma Services</vt:lpstr>
      <vt:lpstr>Germany – Pharma Services</vt:lpstr>
      <vt:lpstr>Italy/Spain/Portugal – Pharma Services</vt:lpstr>
      <vt:lpstr>Netherlands – Pharma Services</vt:lpstr>
      <vt:lpstr>Wales – Pharma Services</vt:lpstr>
      <vt:lpstr>Summary</vt:lpstr>
      <vt:lpstr>   Benchmarking Measures for Scottish Pharma Services  Biosafety Testing  </vt:lpstr>
      <vt:lpstr>Process</vt:lpstr>
      <vt:lpstr>European Pharma Biosafety Landscape</vt:lpstr>
      <vt:lpstr>Financials</vt:lpstr>
      <vt:lpstr>2015  Market Share Model</vt:lpstr>
      <vt:lpstr>2015  Market Share Model</vt:lpstr>
      <vt:lpstr>   Benchmarking Measures for Scottish Pharma Services  Biomanufacturing Media  </vt:lpstr>
      <vt:lpstr>Process</vt:lpstr>
      <vt:lpstr>Assessment of Scotland’s Market Share – BioManufacturing Media Market</vt:lpstr>
      <vt:lpstr>Assessment of Scotland’s Market Share – BioManufacturing Media Market</vt:lpstr>
      <vt:lpstr>   Benchmarking Measures for Scottish Pharma Services  ADCs &amp; HPAPI  </vt:lpstr>
      <vt:lpstr>The Opportunity</vt:lpstr>
      <vt:lpstr>European HPAPI CMO Landscape</vt:lpstr>
      <vt:lpstr>European HPAPI CMO Landscape</vt:lpstr>
      <vt:lpstr>   Benchmarking Measures for Scottish Pharma Services  Exemplars  </vt:lpstr>
      <vt:lpstr>Innovation Exemplars</vt:lpstr>
      <vt:lpstr>Innovation Exemplars – Preclinical </vt:lpstr>
      <vt:lpstr>   Benchmarking Measures for Scottish Pharma Services  Global Top 10 CROs  </vt:lpstr>
      <vt:lpstr>Multinational Corporations – Clinical Research Global Top 10</vt:lpstr>
      <vt:lpstr>   Benchmarking Measures for Scottish Pharma Services  Match to Brief  </vt:lpstr>
      <vt:lpstr>Brief requirements, commentary and results</vt:lpstr>
      <vt:lpstr>Brief requirements, commentary and results</vt:lpstr>
      <vt:lpstr>   Benchmarking Measures for Scottish Pharma Services  Marketing Messages (SDI)  </vt:lpstr>
      <vt:lpstr>Marketing Messages (SDI)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Rinaldi</dc:creator>
  <cp:lastModifiedBy>pickee</cp:lastModifiedBy>
  <cp:revision>423</cp:revision>
  <cp:lastPrinted>2017-03-10T14:53:13Z</cp:lastPrinted>
  <dcterms:created xsi:type="dcterms:W3CDTF">2016-02-16T17:54:55Z</dcterms:created>
  <dcterms:modified xsi:type="dcterms:W3CDTF">2017-04-04T12:25:20Z</dcterms:modified>
</cp:coreProperties>
</file>