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92" r:id="rId5"/>
    <p:sldId id="267" r:id="rId6"/>
    <p:sldId id="261" r:id="rId7"/>
    <p:sldId id="262" r:id="rId8"/>
    <p:sldId id="280" r:id="rId9"/>
    <p:sldId id="282" r:id="rId10"/>
    <p:sldId id="284" r:id="rId11"/>
    <p:sldId id="266" r:id="rId12"/>
    <p:sldId id="289" r:id="rId13"/>
    <p:sldId id="290" r:id="rId14"/>
    <p:sldId id="286" r:id="rId15"/>
    <p:sldId id="287" r:id="rId16"/>
    <p:sldId id="291" r:id="rId17"/>
    <p:sldId id="293"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1D71F-2991-40A2-919E-DE0E2BB36505}" type="datetimeFigureOut">
              <a:rPr lang="en-GB" smtClean="0"/>
              <a:t>09/11/2018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A7AE7-314E-441A-B82D-A1A927C39826}" type="slidenum">
              <a:rPr lang="en-GB" smtClean="0"/>
              <a:t>‹#›</a:t>
            </a:fld>
            <a:endParaRPr lang="en-GB"/>
          </a:p>
        </p:txBody>
      </p:sp>
    </p:spTree>
    <p:extLst>
      <p:ext uri="{BB962C8B-B14F-4D97-AF65-F5344CB8AC3E}">
        <p14:creationId xmlns:p14="http://schemas.microsoft.com/office/powerpoint/2010/main" val="111892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3</a:t>
            </a:fld>
            <a:endParaRPr lang="en-GB"/>
          </a:p>
        </p:txBody>
      </p:sp>
    </p:spTree>
    <p:extLst>
      <p:ext uri="{BB962C8B-B14F-4D97-AF65-F5344CB8AC3E}">
        <p14:creationId xmlns:p14="http://schemas.microsoft.com/office/powerpoint/2010/main" val="219199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Innovation Infrastructure report</a:t>
            </a:r>
          </a:p>
          <a:p>
            <a:r>
              <a:rPr lang="en-GB" sz="1200" b="0" i="0" u="none" strike="noStrike" kern="1200" baseline="0" dirty="0">
                <a:solidFill>
                  <a:schemeClr val="tx1"/>
                </a:solidFill>
                <a:latin typeface="+mn-lt"/>
                <a:ea typeface="+mn-ea"/>
                <a:cs typeface="+mn-cs"/>
              </a:rPr>
              <a:t>R&amp;D - Scotland’s research institutes, supported by £50 million annual investment from the Scottish Government, are recognised as among the best in the world. They provide an applied science knowledge base which addresses not only the immediate technical challenges of our agriculture industry but also those of society and the environment. </a:t>
            </a:r>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12</a:t>
            </a:fld>
            <a:endParaRPr lang="en-GB"/>
          </a:p>
        </p:txBody>
      </p:sp>
    </p:spTree>
    <p:extLst>
      <p:ext uri="{BB962C8B-B14F-4D97-AF65-F5344CB8AC3E}">
        <p14:creationId xmlns:p14="http://schemas.microsoft.com/office/powerpoint/2010/main" val="364016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13</a:t>
            </a:fld>
            <a:endParaRPr lang="en-GB"/>
          </a:p>
        </p:txBody>
      </p:sp>
    </p:spTree>
    <p:extLst>
      <p:ext uri="{BB962C8B-B14F-4D97-AF65-F5344CB8AC3E}">
        <p14:creationId xmlns:p14="http://schemas.microsoft.com/office/powerpoint/2010/main" val="1621948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The food and drink sector has an ageing workforce.</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Almost half of all people working in the food and drink sector </a:t>
            </a:r>
            <a:r>
              <a:rPr lang="en-GB" sz="1200" b="1" kern="1200" dirty="0">
                <a:solidFill>
                  <a:schemeClr val="tx1"/>
                </a:solidFill>
                <a:effectLst/>
                <a:latin typeface="+mn-lt"/>
                <a:ea typeface="+mn-ea"/>
                <a:cs typeface="+mn-cs"/>
              </a:rPr>
              <a:t>are over the age of 50</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and therefore likely to be retiring in the next 10-15 years</a:t>
            </a:r>
            <a:r>
              <a:rPr lang="en-GB" sz="1200" kern="1200" dirty="0">
                <a:solidFill>
                  <a:schemeClr val="tx1"/>
                </a:solidFill>
                <a:effectLst/>
                <a:latin typeface="+mn-lt"/>
                <a:ea typeface="+mn-ea"/>
                <a:cs typeface="+mn-cs"/>
              </a:rPr>
              <a:t>.  At the other end of the scale, just 9% are under the age of 25 – lower than the equivalent rate of 13% for all industry sectors.  </a:t>
            </a:r>
          </a:p>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14</a:t>
            </a:fld>
            <a:endParaRPr lang="en-GB"/>
          </a:p>
        </p:txBody>
      </p:sp>
    </p:spTree>
    <p:extLst>
      <p:ext uri="{BB962C8B-B14F-4D97-AF65-F5344CB8AC3E}">
        <p14:creationId xmlns:p14="http://schemas.microsoft.com/office/powerpoint/2010/main" val="15294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15</a:t>
            </a:fld>
            <a:endParaRPr lang="en-GB"/>
          </a:p>
        </p:txBody>
      </p:sp>
    </p:spTree>
    <p:extLst>
      <p:ext uri="{BB962C8B-B14F-4D97-AF65-F5344CB8AC3E}">
        <p14:creationId xmlns:p14="http://schemas.microsoft.com/office/powerpoint/2010/main" val="252167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err="1"/>
              <a:t>GlobalData's</a:t>
            </a:r>
            <a:r>
              <a:rPr lang="en-GB" dirty="0"/>
              <a:t> 2017 Q1 global consumer survey; </a:t>
            </a:r>
            <a:r>
              <a:rPr lang="en-GB" dirty="0" err="1"/>
              <a:t>GlobalData's</a:t>
            </a:r>
            <a:r>
              <a:rPr lang="en-GB" dirty="0"/>
              <a:t> 2016 Q3 Global Consumer Survey; </a:t>
            </a:r>
            <a:r>
              <a:rPr lang="en-GB" dirty="0" err="1"/>
              <a:t>GlobalData's</a:t>
            </a:r>
            <a:r>
              <a:rPr lang="en-GB" dirty="0"/>
              <a:t> 2015 Q4 global consumer survey; Alzheimers.net, 2017</a:t>
            </a:r>
          </a:p>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4</a:t>
            </a:fld>
            <a:endParaRPr lang="en-GB"/>
          </a:p>
        </p:txBody>
      </p:sp>
    </p:spTree>
    <p:extLst>
      <p:ext uri="{BB962C8B-B14F-4D97-AF65-F5344CB8AC3E}">
        <p14:creationId xmlns:p14="http://schemas.microsoft.com/office/powerpoint/2010/main" val="401750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Health &amp; Wellness packaged food and beverages is set to see a CAGR of 4% over 2012-17, equivalent to US$161 billion. In comparison, over the counter products (treatment) is forecast to see a CAGR of 2% over the same period, equivalent to US$9.5billion</a:t>
            </a:r>
          </a:p>
          <a:p>
            <a:r>
              <a:rPr lang="en-GB" sz="1200" dirty="0"/>
              <a:t>Whilst consumers will never be able to prevent a large number of illnesses such as influenza with a dietary supplement or nutrition, more and more scientific studies are confirming that consumption of functional nutrients can be beneficial for the management of specific health conditions.</a:t>
            </a:r>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5</a:t>
            </a:fld>
            <a:endParaRPr lang="en-GB"/>
          </a:p>
        </p:txBody>
      </p:sp>
    </p:spTree>
    <p:extLst>
      <p:ext uri="{BB962C8B-B14F-4D97-AF65-F5344CB8AC3E}">
        <p14:creationId xmlns:p14="http://schemas.microsoft.com/office/powerpoint/2010/main" val="31251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6</a:t>
            </a:fld>
            <a:endParaRPr lang="en-GB"/>
          </a:p>
        </p:txBody>
      </p:sp>
    </p:spTree>
    <p:extLst>
      <p:ext uri="{BB962C8B-B14F-4D97-AF65-F5344CB8AC3E}">
        <p14:creationId xmlns:p14="http://schemas.microsoft.com/office/powerpoint/2010/main" val="328437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Although Bone and joint health; cardiovascular health; brain and memory and vision health categories are not currently the largest they are all predicted for growth and offer great opportunities for innovation. Targeting the health concerns of the ageing population may be a means to return growth to a number of categories which have seen their performance level off in recent years including cardiovascular health, bone and joint health, brain health and memory, and vision health. These categories target specific health concerns associated with an ageing adult population. </a:t>
            </a:r>
          </a:p>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7</a:t>
            </a:fld>
            <a:endParaRPr lang="en-GB"/>
          </a:p>
        </p:txBody>
      </p:sp>
    </p:spTree>
    <p:extLst>
      <p:ext uri="{BB962C8B-B14F-4D97-AF65-F5344CB8AC3E}">
        <p14:creationId xmlns:p14="http://schemas.microsoft.com/office/powerpoint/2010/main" val="171166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Only 17% of consumers aged over 55 completely agree that they would be more likely to buy products designed for their age group, compared to 24% of consumers under the age of 55. However, 27% of consumers aged over 55 would find products customised to their individual needs very appealing, and another 37% would find them somewhat appealing </a:t>
            </a:r>
            <a:r>
              <a:rPr lang="en-GB" sz="1050" dirty="0"/>
              <a:t>(</a:t>
            </a:r>
            <a:r>
              <a:rPr lang="en-GB" sz="1050" dirty="0" err="1"/>
              <a:t>Globaldata</a:t>
            </a:r>
            <a:r>
              <a:rPr lang="en-GB" sz="1050" dirty="0"/>
              <a:t> 2017). </a:t>
            </a:r>
          </a:p>
          <a:p>
            <a:r>
              <a:rPr lang="en-GB" sz="1200" kern="1200" dirty="0">
                <a:solidFill>
                  <a:schemeClr val="tx1"/>
                </a:solidFill>
                <a:effectLst/>
                <a:latin typeface="+mn-lt"/>
                <a:ea typeface="+mn-ea"/>
                <a:cs typeface="+mn-cs"/>
              </a:rPr>
              <a:t>It's important to market products effectively without making this consumer group feel old. Important features of food production for this age group include:</a:t>
            </a:r>
          </a:p>
          <a:p>
            <a:pPr lvl="0"/>
            <a:r>
              <a:rPr lang="en-GB" sz="1200" kern="1200" dirty="0">
                <a:solidFill>
                  <a:schemeClr val="tx1"/>
                </a:solidFill>
                <a:effectLst/>
                <a:latin typeface="+mn-lt"/>
                <a:ea typeface="+mn-ea"/>
                <a:cs typeface="+mn-cs"/>
              </a:rPr>
              <a:t>Energy-dense food ,Functional food (fortified with protein, calcium, Vitamin D, B12) Chewable and swallowing adjusted food such as puree and </a:t>
            </a:r>
            <a:r>
              <a:rPr lang="en-GB" sz="1200" kern="1200" dirty="0" err="1">
                <a:solidFill>
                  <a:schemeClr val="tx1"/>
                </a:solidFill>
                <a:effectLst/>
                <a:latin typeface="+mn-lt"/>
                <a:ea typeface="+mn-ea"/>
                <a:cs typeface="+mn-cs"/>
              </a:rPr>
              <a:t>mashable</a:t>
            </a:r>
            <a:r>
              <a:rPr lang="en-GB" sz="1200" kern="1200" dirty="0">
                <a:solidFill>
                  <a:schemeClr val="tx1"/>
                </a:solidFill>
                <a:effectLst/>
                <a:latin typeface="+mn-lt"/>
                <a:ea typeface="+mn-ea"/>
                <a:cs typeface="+mn-cs"/>
              </a:rPr>
              <a:t> forms </a:t>
            </a:r>
          </a:p>
          <a:p>
            <a:pPr lvl="0"/>
            <a:r>
              <a:rPr lang="en-GB" sz="1200" kern="1200" dirty="0">
                <a:solidFill>
                  <a:schemeClr val="tx1"/>
                </a:solidFill>
                <a:effectLst/>
                <a:latin typeface="+mn-lt"/>
                <a:ea typeface="+mn-ea"/>
                <a:cs typeface="+mn-cs"/>
              </a:rPr>
              <a:t>Smaller portions and ready-to-bite meals</a:t>
            </a:r>
          </a:p>
          <a:p>
            <a:pPr lvl="0"/>
            <a:r>
              <a:rPr lang="en-GB" sz="1200" kern="1200" dirty="0">
                <a:solidFill>
                  <a:schemeClr val="tx1"/>
                </a:solidFill>
                <a:effectLst/>
                <a:latin typeface="+mn-lt"/>
                <a:ea typeface="+mn-ea"/>
                <a:cs typeface="+mn-cs"/>
              </a:rPr>
              <a:t>Practical simple packaging which is easy to open and reseal  </a:t>
            </a:r>
          </a:p>
          <a:p>
            <a:pPr lvl="0"/>
            <a:r>
              <a:rPr lang="en-GB" sz="1200" kern="1200" dirty="0">
                <a:solidFill>
                  <a:schemeClr val="tx1"/>
                </a:solidFill>
                <a:effectLst/>
                <a:latin typeface="+mn-lt"/>
                <a:ea typeface="+mn-ea"/>
                <a:cs typeface="+mn-cs"/>
              </a:rPr>
              <a:t>Larger print labels, simple to read, and clearly labelled with nutritional information</a:t>
            </a:r>
          </a:p>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8</a:t>
            </a:fld>
            <a:endParaRPr lang="en-GB"/>
          </a:p>
        </p:txBody>
      </p:sp>
    </p:spTree>
    <p:extLst>
      <p:ext uri="{BB962C8B-B14F-4D97-AF65-F5344CB8AC3E}">
        <p14:creationId xmlns:p14="http://schemas.microsoft.com/office/powerpoint/2010/main" val="6493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9</a:t>
            </a:fld>
            <a:endParaRPr lang="en-GB"/>
          </a:p>
        </p:txBody>
      </p:sp>
    </p:spTree>
    <p:extLst>
      <p:ext uri="{BB962C8B-B14F-4D97-AF65-F5344CB8AC3E}">
        <p14:creationId xmlns:p14="http://schemas.microsoft.com/office/powerpoint/2010/main" val="7489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A7AE7-314E-441A-B82D-A1A927C39826}" type="slidenum">
              <a:rPr lang="en-GB" smtClean="0"/>
              <a:t>10</a:t>
            </a:fld>
            <a:endParaRPr lang="en-GB"/>
          </a:p>
        </p:txBody>
      </p:sp>
    </p:spTree>
    <p:extLst>
      <p:ext uri="{BB962C8B-B14F-4D97-AF65-F5344CB8AC3E}">
        <p14:creationId xmlns:p14="http://schemas.microsoft.com/office/powerpoint/2010/main" val="46190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Extensive range of expertise in Scotland to support R&amp;D and NPD in this areas.</a:t>
            </a:r>
          </a:p>
        </p:txBody>
      </p:sp>
      <p:sp>
        <p:nvSpPr>
          <p:cNvPr id="4" name="Slide Number Placeholder 3"/>
          <p:cNvSpPr>
            <a:spLocks noGrp="1"/>
          </p:cNvSpPr>
          <p:nvPr>
            <p:ph type="sldNum" sz="quarter" idx="10"/>
          </p:nvPr>
        </p:nvSpPr>
        <p:spPr/>
        <p:txBody>
          <a:bodyPr/>
          <a:lstStyle/>
          <a:p>
            <a:fld id="{0A3A7AE7-314E-441A-B82D-A1A927C39826}" type="slidenum">
              <a:rPr lang="en-GB" smtClean="0"/>
              <a:t>11</a:t>
            </a:fld>
            <a:endParaRPr lang="en-GB"/>
          </a:p>
        </p:txBody>
      </p:sp>
    </p:spTree>
    <p:extLst>
      <p:ext uri="{BB962C8B-B14F-4D97-AF65-F5344CB8AC3E}">
        <p14:creationId xmlns:p14="http://schemas.microsoft.com/office/powerpoint/2010/main" val="261430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BB56-3529-4189-B4CF-DF7F20D964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6A297E-4793-4BB1-B6F2-6E26ABAEB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DC5653-D69D-4E62-BAAF-A6B45AB63B38}"/>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5" name="Footer Placeholder 4">
            <a:extLst>
              <a:ext uri="{FF2B5EF4-FFF2-40B4-BE49-F238E27FC236}">
                <a16:creationId xmlns:a16="http://schemas.microsoft.com/office/drawing/2014/main" id="{8F332AC1-D6AB-436A-AF33-6D6166B4A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08C45-3E66-4A8D-866C-9E0529BB0CEF}"/>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85686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378E-0308-4E54-BD76-DC5B23365E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198CD9-F3C4-4735-BE5A-2B49420DF4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F8BFC9-593A-47E5-BBCC-724AD341D386}"/>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5" name="Footer Placeholder 4">
            <a:extLst>
              <a:ext uri="{FF2B5EF4-FFF2-40B4-BE49-F238E27FC236}">
                <a16:creationId xmlns:a16="http://schemas.microsoft.com/office/drawing/2014/main" id="{FF31F67A-FE2E-4CB2-B51D-CA51E58C1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2C0309-0D7D-4C58-9D8A-9630714C7744}"/>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406314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8DAF7E-D033-47B0-8837-06068F27E0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275F66-B75D-433B-BCA5-D2320413AC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419708-0584-48C2-B54F-5F7BC20BE0D9}"/>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5" name="Footer Placeholder 4">
            <a:extLst>
              <a:ext uri="{FF2B5EF4-FFF2-40B4-BE49-F238E27FC236}">
                <a16:creationId xmlns:a16="http://schemas.microsoft.com/office/drawing/2014/main" id="{F8747302-098A-478B-9ED7-553AED5C4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98637-F22C-4453-A31C-BA0696163A09}"/>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237440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1ECD8-EBD3-457B-B560-EA70C644E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EF311-3676-44DB-BEBA-1F2DB32F95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D5C24-1D70-4F0A-B91C-4DA7A9BA506E}"/>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5" name="Footer Placeholder 4">
            <a:extLst>
              <a:ext uri="{FF2B5EF4-FFF2-40B4-BE49-F238E27FC236}">
                <a16:creationId xmlns:a16="http://schemas.microsoft.com/office/drawing/2014/main" id="{CA5769A2-BDC4-4C5C-B618-C3E371CA0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31724-4B5B-4B5B-B3DD-946A6B864644}"/>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213743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705C-941A-42F7-9D71-04ABE7F84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B43BE-D319-4C07-A05A-C3357E029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73CB14-062C-473C-AD90-E86D71723020}"/>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5" name="Footer Placeholder 4">
            <a:extLst>
              <a:ext uri="{FF2B5EF4-FFF2-40B4-BE49-F238E27FC236}">
                <a16:creationId xmlns:a16="http://schemas.microsoft.com/office/drawing/2014/main" id="{77A402D9-FFF3-433C-97FE-81581C185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B289D-838A-4220-AB8C-AB825E81E5D0}"/>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289216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C885-F429-437C-B444-D4A3A00AB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1A70D2-D962-42C8-AA88-3960CC653D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93EEF7-4827-4BC4-9714-29887B08A4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FFD9AE-C89F-4C1F-85A8-ED9DFF976E6A}"/>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6" name="Footer Placeholder 5">
            <a:extLst>
              <a:ext uri="{FF2B5EF4-FFF2-40B4-BE49-F238E27FC236}">
                <a16:creationId xmlns:a16="http://schemas.microsoft.com/office/drawing/2014/main" id="{EA12DE53-7ABA-4E27-97FA-1CAE5B171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FE8EF-4652-44E9-9595-BE0B45ADC52C}"/>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247621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1621-46C9-4735-9BBC-DE991A7137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1743A-B535-4E8D-892D-BFE380416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EC6A1A-8786-45DA-ADAA-5AB339BAE8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37A19C-5FB5-4750-BC02-0A1567827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BF4593-3CCE-4FB9-A457-ABF398E1B7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270ACE-281C-491E-BD32-A2B9008FF7FC}"/>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8" name="Footer Placeholder 7">
            <a:extLst>
              <a:ext uri="{FF2B5EF4-FFF2-40B4-BE49-F238E27FC236}">
                <a16:creationId xmlns:a16="http://schemas.microsoft.com/office/drawing/2014/main" id="{45AF0457-A42A-4A52-A502-C2511658B8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1D49EF-725E-438F-96E3-7A874A6A2B66}"/>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183954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2F7-018F-46A3-A881-7D41ED672D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246379-9BCC-4417-A670-843EF0D1A884}"/>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4" name="Footer Placeholder 3">
            <a:extLst>
              <a:ext uri="{FF2B5EF4-FFF2-40B4-BE49-F238E27FC236}">
                <a16:creationId xmlns:a16="http://schemas.microsoft.com/office/drawing/2014/main" id="{F4F40CE1-AE27-41F9-95ED-0272265523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723BDB-6473-4DFE-90EA-86F08C444302}"/>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256800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AB7B0-7131-4F88-8478-A7702D794067}"/>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3" name="Footer Placeholder 2">
            <a:extLst>
              <a:ext uri="{FF2B5EF4-FFF2-40B4-BE49-F238E27FC236}">
                <a16:creationId xmlns:a16="http://schemas.microsoft.com/office/drawing/2014/main" id="{C4C6D1B4-DFF4-4E4D-BF20-8E687F569D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F611EC-5318-4E1A-9844-DC539CA9598B}"/>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321067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2B33-AF04-4A0B-9AC7-520FD14F6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09FED8-42A4-4DB7-8424-ECB31E0B5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15D577-D9C2-4EE8-8B79-261FFBD9B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5A08E1-1718-42FE-9B13-22DA1215D0F0}"/>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6" name="Footer Placeholder 5">
            <a:extLst>
              <a:ext uri="{FF2B5EF4-FFF2-40B4-BE49-F238E27FC236}">
                <a16:creationId xmlns:a16="http://schemas.microsoft.com/office/drawing/2014/main" id="{9E92F899-18D3-4C2F-BF40-46AD6BBFA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3AE556-FE66-49EF-A0C5-C6024C70FFDC}"/>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416637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6B68-F0F0-47B1-BCB2-96108690C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F19522-27E2-400C-82A0-ABAE7D757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D95ECC-0465-4ED9-9E16-5CD29F8DD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B65F13-70D2-4082-9984-1AAF77C07471}"/>
              </a:ext>
            </a:extLst>
          </p:cNvPr>
          <p:cNvSpPr>
            <a:spLocks noGrp="1"/>
          </p:cNvSpPr>
          <p:nvPr>
            <p:ph type="dt" sz="half" idx="10"/>
          </p:nvPr>
        </p:nvSpPr>
        <p:spPr/>
        <p:txBody>
          <a:bodyPr/>
          <a:lstStyle/>
          <a:p>
            <a:fld id="{58D1341C-CDA0-4DB9-AF16-D6CD62A0FAAA}" type="datetimeFigureOut">
              <a:rPr lang="en-GB" smtClean="0"/>
              <a:t>09/11/2018</a:t>
            </a:fld>
            <a:endParaRPr lang="en-GB"/>
          </a:p>
        </p:txBody>
      </p:sp>
      <p:sp>
        <p:nvSpPr>
          <p:cNvPr id="6" name="Footer Placeholder 5">
            <a:extLst>
              <a:ext uri="{FF2B5EF4-FFF2-40B4-BE49-F238E27FC236}">
                <a16:creationId xmlns:a16="http://schemas.microsoft.com/office/drawing/2014/main" id="{7993A7DB-CC00-4527-870B-45EEA63F6A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3ACE70-3B9C-4960-88CE-C02DB3B841F4}"/>
              </a:ext>
            </a:extLst>
          </p:cNvPr>
          <p:cNvSpPr>
            <a:spLocks noGrp="1"/>
          </p:cNvSpPr>
          <p:nvPr>
            <p:ph type="sldNum" sz="quarter" idx="12"/>
          </p:nvPr>
        </p:nvSpPr>
        <p:spPr/>
        <p:txBody>
          <a:bodyPr/>
          <a:lstStyle/>
          <a:p>
            <a:fld id="{42FEC630-CF33-4F93-BA4F-BB4886507542}" type="slidenum">
              <a:rPr lang="en-GB" smtClean="0"/>
              <a:t>‹#›</a:t>
            </a:fld>
            <a:endParaRPr lang="en-GB"/>
          </a:p>
        </p:txBody>
      </p:sp>
    </p:spTree>
    <p:extLst>
      <p:ext uri="{BB962C8B-B14F-4D97-AF65-F5344CB8AC3E}">
        <p14:creationId xmlns:p14="http://schemas.microsoft.com/office/powerpoint/2010/main" val="404490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FB3C3-0D95-448B-8FCB-2CF08F8EF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D7B9C6-401A-45CE-B7BF-E39FEE586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1D0EC-BA20-4B2F-92F7-E10D1ACF1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1341C-CDA0-4DB9-AF16-D6CD62A0FAAA}" type="datetimeFigureOut">
              <a:rPr lang="en-GB" smtClean="0"/>
              <a:t>09/11/2018</a:t>
            </a:fld>
            <a:endParaRPr lang="en-GB"/>
          </a:p>
        </p:txBody>
      </p:sp>
      <p:sp>
        <p:nvSpPr>
          <p:cNvPr id="5" name="Footer Placeholder 4">
            <a:extLst>
              <a:ext uri="{FF2B5EF4-FFF2-40B4-BE49-F238E27FC236}">
                <a16:creationId xmlns:a16="http://schemas.microsoft.com/office/drawing/2014/main" id="{EB35C468-CAB4-4239-AAAB-F9D30EC41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3CDF60-9F2B-4617-B4E9-8542C987B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EC630-CF33-4F93-BA4F-BB4886507542}" type="slidenum">
              <a:rPr lang="en-GB" smtClean="0"/>
              <a:t>‹#›</a:t>
            </a:fld>
            <a:endParaRPr lang="en-GB"/>
          </a:p>
        </p:txBody>
      </p:sp>
    </p:spTree>
    <p:extLst>
      <p:ext uri="{BB962C8B-B14F-4D97-AF65-F5344CB8AC3E}">
        <p14:creationId xmlns:p14="http://schemas.microsoft.com/office/powerpoint/2010/main" val="376479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g"/><Relationship Id="rId7" Type="http://schemas.openxmlformats.org/officeDocument/2006/relationships/image" Target="../media/image26.png"/><Relationship Id="rId12" Type="http://schemas.openxmlformats.org/officeDocument/2006/relationships/image" Target="../media/image31.jpg"/><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g"/></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13F0-6636-4EBB-9E4F-00FD9657DBD3}"/>
              </a:ext>
            </a:extLst>
          </p:cNvPr>
          <p:cNvSpPr>
            <a:spLocks noGrp="1"/>
          </p:cNvSpPr>
          <p:nvPr>
            <p:ph type="ctrTitle"/>
          </p:nvPr>
        </p:nvSpPr>
        <p:spPr>
          <a:xfrm>
            <a:off x="1524000" y="1471484"/>
            <a:ext cx="9144000" cy="2387600"/>
          </a:xfrm>
        </p:spPr>
        <p:txBody>
          <a:bodyPr/>
          <a:lstStyle/>
          <a:p>
            <a:r>
              <a:rPr lang="en-GB" b="1" dirty="0">
                <a:cs typeface="Arial" panose="020B0604020202020204" pitchFamily="34" charset="0"/>
              </a:rPr>
              <a:t>Age Friendly Places</a:t>
            </a:r>
            <a:endParaRPr lang="en-GB" dirty="0"/>
          </a:p>
        </p:txBody>
      </p:sp>
      <p:sp>
        <p:nvSpPr>
          <p:cNvPr id="3" name="Subtitle 2">
            <a:extLst>
              <a:ext uri="{FF2B5EF4-FFF2-40B4-BE49-F238E27FC236}">
                <a16:creationId xmlns:a16="http://schemas.microsoft.com/office/drawing/2014/main" id="{8629FFC2-041F-4E05-B23B-E5F912C6DAE5}"/>
              </a:ext>
            </a:extLst>
          </p:cNvPr>
          <p:cNvSpPr>
            <a:spLocks noGrp="1"/>
          </p:cNvSpPr>
          <p:nvPr>
            <p:ph type="subTitle" idx="1"/>
          </p:nvPr>
        </p:nvSpPr>
        <p:spPr>
          <a:xfrm>
            <a:off x="1524000" y="4026108"/>
            <a:ext cx="9144000" cy="1655762"/>
          </a:xfrm>
        </p:spPr>
        <p:txBody>
          <a:bodyPr>
            <a:normAutofit fontScale="85000" lnSpcReduction="20000"/>
          </a:bodyPr>
          <a:lstStyle/>
          <a:p>
            <a:r>
              <a:rPr lang="en-GB" dirty="0">
                <a:cs typeface="Arial" panose="020B0604020202020204" pitchFamily="34" charset="0"/>
              </a:rPr>
              <a:t>Developing products and places for older adults could have a significant impact on the efficiency of our health care system and on the quality of the lives of an increasing number of our citizens. </a:t>
            </a:r>
          </a:p>
          <a:p>
            <a:r>
              <a:rPr lang="en-GB" dirty="0">
                <a:cs typeface="Arial" panose="020B0604020202020204" pitchFamily="34" charset="0"/>
              </a:rPr>
              <a:t>Industry faces challenges when it comes to ageing consumers, and there's a huge gap in the market for product innovations targeted at this generation. </a:t>
            </a:r>
          </a:p>
          <a:p>
            <a:r>
              <a:rPr lang="en-GB" dirty="0">
                <a:cs typeface="Arial" panose="020B0604020202020204" pitchFamily="34" charset="0"/>
              </a:rPr>
              <a:t>This includes food and drink.</a:t>
            </a:r>
          </a:p>
          <a:p>
            <a:endParaRPr lang="en-GB" dirty="0"/>
          </a:p>
        </p:txBody>
      </p:sp>
      <p:pic>
        <p:nvPicPr>
          <p:cNvPr id="4" name="Picture 3">
            <a:extLst>
              <a:ext uri="{FF2B5EF4-FFF2-40B4-BE49-F238E27FC236}">
                <a16:creationId xmlns:a16="http://schemas.microsoft.com/office/drawing/2014/main" id="{F24D0167-2798-498A-AA38-E893ED9B9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225" y="331304"/>
            <a:ext cx="3799448" cy="2665284"/>
          </a:xfrm>
          <a:prstGeom prst="rect">
            <a:avLst/>
          </a:prstGeom>
        </p:spPr>
      </p:pic>
      <p:sp>
        <p:nvSpPr>
          <p:cNvPr id="5" name="TextBox 4">
            <a:extLst>
              <a:ext uri="{FF2B5EF4-FFF2-40B4-BE49-F238E27FC236}">
                <a16:creationId xmlns:a16="http://schemas.microsoft.com/office/drawing/2014/main" id="{F8AF7C90-6255-4DFA-BD4C-80EF7408C619}"/>
              </a:ext>
            </a:extLst>
          </p:cNvPr>
          <p:cNvSpPr txBox="1"/>
          <p:nvPr/>
        </p:nvSpPr>
        <p:spPr>
          <a:xfrm>
            <a:off x="8753382" y="331304"/>
            <a:ext cx="2823099" cy="369332"/>
          </a:xfrm>
          <a:prstGeom prst="rect">
            <a:avLst/>
          </a:prstGeom>
          <a:noFill/>
        </p:spPr>
        <p:txBody>
          <a:bodyPr wrap="square" rtlCol="0">
            <a:spAutoFit/>
          </a:bodyPr>
          <a:lstStyle/>
          <a:p>
            <a:pPr algn="r"/>
            <a:r>
              <a:rPr lang="en-GB" dirty="0"/>
              <a:t>Appendix 3</a:t>
            </a:r>
          </a:p>
        </p:txBody>
      </p:sp>
    </p:spTree>
    <p:extLst>
      <p:ext uri="{BB962C8B-B14F-4D97-AF65-F5344CB8AC3E}">
        <p14:creationId xmlns:p14="http://schemas.microsoft.com/office/powerpoint/2010/main" val="50192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721D-BF91-487B-ADC5-7DD9A87A74D5}"/>
              </a:ext>
            </a:extLst>
          </p:cNvPr>
          <p:cNvSpPr>
            <a:spLocks noGrp="1"/>
          </p:cNvSpPr>
          <p:nvPr>
            <p:ph type="title"/>
          </p:nvPr>
        </p:nvSpPr>
        <p:spPr/>
        <p:txBody>
          <a:bodyPr/>
          <a:lstStyle/>
          <a:p>
            <a:r>
              <a:rPr lang="en-GB" b="1" dirty="0"/>
              <a:t>Innovation Opportunities</a:t>
            </a:r>
            <a:endParaRPr lang="en-GB" dirty="0"/>
          </a:p>
        </p:txBody>
      </p:sp>
      <p:sp>
        <p:nvSpPr>
          <p:cNvPr id="7" name="Content Placeholder 2">
            <a:extLst>
              <a:ext uri="{FF2B5EF4-FFF2-40B4-BE49-F238E27FC236}">
                <a16:creationId xmlns:a16="http://schemas.microsoft.com/office/drawing/2014/main" id="{AAA46979-34F4-461D-B81C-9FCF6B4671EC}"/>
              </a:ext>
            </a:extLst>
          </p:cNvPr>
          <p:cNvSpPr txBox="1">
            <a:spLocks/>
          </p:cNvSpPr>
          <p:nvPr/>
        </p:nvSpPr>
        <p:spPr>
          <a:xfrm>
            <a:off x="838200" y="144579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Personalisation</a:t>
            </a:r>
          </a:p>
          <a:p>
            <a:r>
              <a:rPr lang="en-GB" sz="1800" dirty="0"/>
              <a:t>Personalised diets, age-friendly food boxes and menus supported by online platforms</a:t>
            </a:r>
          </a:p>
          <a:p>
            <a:r>
              <a:rPr lang="en-GB" sz="1800" dirty="0"/>
              <a:t>Online shopping opportunities for age-friendly living</a:t>
            </a:r>
          </a:p>
          <a:p>
            <a:pPr marL="0" indent="0">
              <a:buNone/>
            </a:pPr>
            <a:r>
              <a:rPr lang="en-GB" sz="1800" b="1" dirty="0"/>
              <a:t>Brand Partnerships between manufacturers and trusted research organisations</a:t>
            </a:r>
          </a:p>
          <a:p>
            <a:r>
              <a:rPr lang="en-GB" sz="1800" dirty="0"/>
              <a:t>Alzheimer's Association, British Heart Foundation , Age Scotland, Saga etc. </a:t>
            </a:r>
          </a:p>
          <a:p>
            <a:endParaRPr lang="en-GB" dirty="0"/>
          </a:p>
        </p:txBody>
      </p:sp>
      <p:pic>
        <p:nvPicPr>
          <p:cNvPr id="9" name="Content Placeholder 3">
            <a:extLst>
              <a:ext uri="{FF2B5EF4-FFF2-40B4-BE49-F238E27FC236}">
                <a16:creationId xmlns:a16="http://schemas.microsoft.com/office/drawing/2014/main" id="{54EAE985-20D9-4550-BDDB-136C5CFEA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81157"/>
            <a:ext cx="4715477" cy="2876843"/>
          </a:xfrm>
          <a:prstGeom prst="rect">
            <a:avLst/>
          </a:prstGeom>
        </p:spPr>
      </p:pic>
      <p:pic>
        <p:nvPicPr>
          <p:cNvPr id="13" name="Picture 12">
            <a:extLst>
              <a:ext uri="{FF2B5EF4-FFF2-40B4-BE49-F238E27FC236}">
                <a16:creationId xmlns:a16="http://schemas.microsoft.com/office/drawing/2014/main" id="{6F41BADB-AAF4-41E4-AB18-6AAEB2458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394" y="4619138"/>
            <a:ext cx="2272268" cy="1717834"/>
          </a:xfrm>
          <a:prstGeom prst="rect">
            <a:avLst/>
          </a:prstGeom>
        </p:spPr>
      </p:pic>
      <p:sp>
        <p:nvSpPr>
          <p:cNvPr id="14" name="Rectangle 13">
            <a:extLst>
              <a:ext uri="{FF2B5EF4-FFF2-40B4-BE49-F238E27FC236}">
                <a16:creationId xmlns:a16="http://schemas.microsoft.com/office/drawing/2014/main" id="{47F93534-E435-4B52-84BF-775674840668}"/>
              </a:ext>
            </a:extLst>
          </p:cNvPr>
          <p:cNvSpPr/>
          <p:nvPr/>
        </p:nvSpPr>
        <p:spPr>
          <a:xfrm>
            <a:off x="7163580" y="4619138"/>
            <a:ext cx="5096422" cy="2031325"/>
          </a:xfrm>
          <a:prstGeom prst="rect">
            <a:avLst/>
          </a:prstGeom>
        </p:spPr>
        <p:txBody>
          <a:bodyPr wrap="square">
            <a:spAutoFit/>
          </a:bodyPr>
          <a:lstStyle/>
          <a:p>
            <a:r>
              <a:rPr lang="en-GB" b="1" dirty="0">
                <a:solidFill>
                  <a:srgbClr val="B48B01"/>
                </a:solidFill>
              </a:rPr>
              <a:t>Award winning platform that finds the right foods for you </a:t>
            </a:r>
            <a:br>
              <a:rPr lang="en-GB" dirty="0"/>
            </a:br>
            <a:r>
              <a:rPr lang="en-GB" dirty="0"/>
              <a:t>Developed in partnership with Kings College, Guy's &amp; St Thomas's NHS Trust, the </a:t>
            </a:r>
            <a:r>
              <a:rPr lang="en-GB" dirty="0" err="1"/>
              <a:t>foodmaestro</a:t>
            </a:r>
            <a:r>
              <a:rPr lang="en-GB" dirty="0"/>
              <a:t> apps have been clinically validated to ensure advice from a trusted source, empowering you to make informed decisions. </a:t>
            </a:r>
          </a:p>
        </p:txBody>
      </p:sp>
      <p:pic>
        <p:nvPicPr>
          <p:cNvPr id="16" name="Picture 15">
            <a:extLst>
              <a:ext uri="{FF2B5EF4-FFF2-40B4-BE49-F238E27FC236}">
                <a16:creationId xmlns:a16="http://schemas.microsoft.com/office/drawing/2014/main" id="{147977C4-511D-40CD-A23A-2BE8FFF8D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313" y="3478711"/>
            <a:ext cx="4753815" cy="1045165"/>
          </a:xfrm>
          <a:prstGeom prst="rect">
            <a:avLst/>
          </a:prstGeom>
        </p:spPr>
      </p:pic>
      <p:pic>
        <p:nvPicPr>
          <p:cNvPr id="17" name="Picture 16">
            <a:extLst>
              <a:ext uri="{FF2B5EF4-FFF2-40B4-BE49-F238E27FC236}">
                <a16:creationId xmlns:a16="http://schemas.microsoft.com/office/drawing/2014/main" id="{81776680-8A43-42E5-B532-7F8B772F5E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5240" y="1815997"/>
            <a:ext cx="1926760" cy="2707879"/>
          </a:xfrm>
          <a:prstGeom prst="rect">
            <a:avLst/>
          </a:prstGeom>
        </p:spPr>
      </p:pic>
    </p:spTree>
    <p:extLst>
      <p:ext uri="{BB962C8B-B14F-4D97-AF65-F5344CB8AC3E}">
        <p14:creationId xmlns:p14="http://schemas.microsoft.com/office/powerpoint/2010/main" val="384985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6B9D-CD61-4B6B-9485-38AF3BC703B8}"/>
              </a:ext>
            </a:extLst>
          </p:cNvPr>
          <p:cNvSpPr>
            <a:spLocks noGrp="1"/>
          </p:cNvSpPr>
          <p:nvPr>
            <p:ph type="title"/>
          </p:nvPr>
        </p:nvSpPr>
        <p:spPr>
          <a:xfrm>
            <a:off x="417198" y="184239"/>
            <a:ext cx="10098402" cy="1325563"/>
          </a:xfrm>
        </p:spPr>
        <p:txBody>
          <a:bodyPr/>
          <a:lstStyle/>
          <a:p>
            <a:r>
              <a:rPr lang="en-GB" b="1" dirty="0"/>
              <a:t>Scottish Expertise</a:t>
            </a:r>
          </a:p>
        </p:txBody>
      </p:sp>
      <p:sp>
        <p:nvSpPr>
          <p:cNvPr id="5" name="TextBox 4">
            <a:extLst>
              <a:ext uri="{FF2B5EF4-FFF2-40B4-BE49-F238E27FC236}">
                <a16:creationId xmlns:a16="http://schemas.microsoft.com/office/drawing/2014/main" id="{196E26C6-C465-4ABF-97E5-1BEEDEAD324D}"/>
              </a:ext>
            </a:extLst>
          </p:cNvPr>
          <p:cNvSpPr txBox="1"/>
          <p:nvPr/>
        </p:nvSpPr>
        <p:spPr>
          <a:xfrm>
            <a:off x="8152300" y="1929449"/>
            <a:ext cx="3600400" cy="923330"/>
          </a:xfrm>
          <a:prstGeom prst="rect">
            <a:avLst/>
          </a:prstGeom>
          <a:noFill/>
        </p:spPr>
        <p:txBody>
          <a:bodyPr wrap="square" rtlCol="0">
            <a:spAutoFit/>
          </a:bodyPr>
          <a:lstStyle/>
          <a:p>
            <a:r>
              <a:rPr lang="en-GB" dirty="0"/>
              <a:t> </a:t>
            </a:r>
          </a:p>
          <a:p>
            <a:endParaRPr lang="en-GB" dirty="0"/>
          </a:p>
          <a:p>
            <a:endParaRPr lang="en-GB" dirty="0"/>
          </a:p>
        </p:txBody>
      </p:sp>
      <p:pic>
        <p:nvPicPr>
          <p:cNvPr id="26" name="Picture 25">
            <a:extLst>
              <a:ext uri="{FF2B5EF4-FFF2-40B4-BE49-F238E27FC236}">
                <a16:creationId xmlns:a16="http://schemas.microsoft.com/office/drawing/2014/main" id="{84940C25-202E-41EB-AE46-9EE378104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98" y="1417059"/>
            <a:ext cx="3730871" cy="2218009"/>
          </a:xfrm>
          <a:prstGeom prst="rect">
            <a:avLst/>
          </a:prstGeom>
        </p:spPr>
      </p:pic>
      <p:pic>
        <p:nvPicPr>
          <p:cNvPr id="28" name="Picture 27">
            <a:extLst>
              <a:ext uri="{FF2B5EF4-FFF2-40B4-BE49-F238E27FC236}">
                <a16:creationId xmlns:a16="http://schemas.microsoft.com/office/drawing/2014/main" id="{89A248F6-52EA-459C-8463-28E7E2499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08" y="4008972"/>
            <a:ext cx="2215157" cy="1014168"/>
          </a:xfrm>
          <a:prstGeom prst="rect">
            <a:avLst/>
          </a:prstGeom>
        </p:spPr>
      </p:pic>
      <p:pic>
        <p:nvPicPr>
          <p:cNvPr id="30" name="Picture 29">
            <a:extLst>
              <a:ext uri="{FF2B5EF4-FFF2-40B4-BE49-F238E27FC236}">
                <a16:creationId xmlns:a16="http://schemas.microsoft.com/office/drawing/2014/main" id="{7CFFA0B1-80D1-410A-8982-570225835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4311" y="3461150"/>
            <a:ext cx="1829943" cy="1497897"/>
          </a:xfrm>
          <a:prstGeom prst="rect">
            <a:avLst/>
          </a:prstGeom>
        </p:spPr>
      </p:pic>
      <p:pic>
        <p:nvPicPr>
          <p:cNvPr id="32" name="Picture 31">
            <a:extLst>
              <a:ext uri="{FF2B5EF4-FFF2-40B4-BE49-F238E27FC236}">
                <a16:creationId xmlns:a16="http://schemas.microsoft.com/office/drawing/2014/main" id="{168EF063-2A26-4E8D-8C0B-2D2E73C712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783" y="5397045"/>
            <a:ext cx="2677198" cy="1338599"/>
          </a:xfrm>
          <a:prstGeom prst="rect">
            <a:avLst/>
          </a:prstGeom>
        </p:spPr>
      </p:pic>
      <p:pic>
        <p:nvPicPr>
          <p:cNvPr id="34" name="Picture 33">
            <a:extLst>
              <a:ext uri="{FF2B5EF4-FFF2-40B4-BE49-F238E27FC236}">
                <a16:creationId xmlns:a16="http://schemas.microsoft.com/office/drawing/2014/main" id="{C7FDFD5A-A5AF-4608-BA67-DFC4345558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397045"/>
            <a:ext cx="2771775" cy="1647825"/>
          </a:xfrm>
          <a:prstGeom prst="rect">
            <a:avLst/>
          </a:prstGeom>
        </p:spPr>
      </p:pic>
      <p:pic>
        <p:nvPicPr>
          <p:cNvPr id="36" name="Picture 35">
            <a:extLst>
              <a:ext uri="{FF2B5EF4-FFF2-40B4-BE49-F238E27FC236}">
                <a16:creationId xmlns:a16="http://schemas.microsoft.com/office/drawing/2014/main" id="{FB72C5A1-2E1E-4758-A72C-95316D2C5F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5291" y="309923"/>
            <a:ext cx="3024293" cy="724776"/>
          </a:xfrm>
          <a:prstGeom prst="rect">
            <a:avLst/>
          </a:prstGeom>
        </p:spPr>
      </p:pic>
      <p:pic>
        <p:nvPicPr>
          <p:cNvPr id="38" name="Picture 37">
            <a:extLst>
              <a:ext uri="{FF2B5EF4-FFF2-40B4-BE49-F238E27FC236}">
                <a16:creationId xmlns:a16="http://schemas.microsoft.com/office/drawing/2014/main" id="{4F81DB4E-8FBC-44E5-85E0-8E8CE426A7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9283" y="429495"/>
            <a:ext cx="1534232" cy="1958266"/>
          </a:xfrm>
          <a:prstGeom prst="rect">
            <a:avLst/>
          </a:prstGeom>
        </p:spPr>
      </p:pic>
      <p:pic>
        <p:nvPicPr>
          <p:cNvPr id="40" name="Picture 39">
            <a:extLst>
              <a:ext uri="{FF2B5EF4-FFF2-40B4-BE49-F238E27FC236}">
                <a16:creationId xmlns:a16="http://schemas.microsoft.com/office/drawing/2014/main" id="{653C9365-7F3F-485E-A599-1479022E3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5173" y="1340052"/>
            <a:ext cx="1531051" cy="1531051"/>
          </a:xfrm>
          <a:prstGeom prst="rect">
            <a:avLst/>
          </a:prstGeom>
        </p:spPr>
      </p:pic>
      <p:pic>
        <p:nvPicPr>
          <p:cNvPr id="42" name="Picture 41">
            <a:extLst>
              <a:ext uri="{FF2B5EF4-FFF2-40B4-BE49-F238E27FC236}">
                <a16:creationId xmlns:a16="http://schemas.microsoft.com/office/drawing/2014/main" id="{5C338CB0-E125-4934-A33D-7EFA14F01A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53425" y="5703750"/>
            <a:ext cx="4324350" cy="1057275"/>
          </a:xfrm>
          <a:prstGeom prst="rect">
            <a:avLst/>
          </a:prstGeom>
        </p:spPr>
      </p:pic>
      <p:pic>
        <p:nvPicPr>
          <p:cNvPr id="44" name="Picture 43">
            <a:extLst>
              <a:ext uri="{FF2B5EF4-FFF2-40B4-BE49-F238E27FC236}">
                <a16:creationId xmlns:a16="http://schemas.microsoft.com/office/drawing/2014/main" id="{6B9F799B-787E-434C-AEA2-1F2B59BC44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0742" y="3921694"/>
            <a:ext cx="4798834" cy="848166"/>
          </a:xfrm>
          <a:prstGeom prst="rect">
            <a:avLst/>
          </a:prstGeom>
        </p:spPr>
      </p:pic>
      <p:pic>
        <p:nvPicPr>
          <p:cNvPr id="46" name="Picture 45">
            <a:extLst>
              <a:ext uri="{FF2B5EF4-FFF2-40B4-BE49-F238E27FC236}">
                <a16:creationId xmlns:a16="http://schemas.microsoft.com/office/drawing/2014/main" id="{2676DF8A-61B9-478C-B4D8-BE32D3681BA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44396" y="5835338"/>
            <a:ext cx="3023839" cy="702311"/>
          </a:xfrm>
          <a:prstGeom prst="rect">
            <a:avLst/>
          </a:prstGeom>
        </p:spPr>
      </p:pic>
      <p:pic>
        <p:nvPicPr>
          <p:cNvPr id="48" name="Picture 47">
            <a:extLst>
              <a:ext uri="{FF2B5EF4-FFF2-40B4-BE49-F238E27FC236}">
                <a16:creationId xmlns:a16="http://schemas.microsoft.com/office/drawing/2014/main" id="{A6F87ADF-1560-43CB-B72A-ED101BCA309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4914" y="2701353"/>
            <a:ext cx="4791075" cy="952500"/>
          </a:xfrm>
          <a:prstGeom prst="rect">
            <a:avLst/>
          </a:prstGeom>
        </p:spPr>
      </p:pic>
      <p:pic>
        <p:nvPicPr>
          <p:cNvPr id="50" name="Picture 49">
            <a:extLst>
              <a:ext uri="{FF2B5EF4-FFF2-40B4-BE49-F238E27FC236}">
                <a16:creationId xmlns:a16="http://schemas.microsoft.com/office/drawing/2014/main" id="{EE0601E3-95DF-47D9-A568-DA847C122F7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93465" y="3944932"/>
            <a:ext cx="2577277" cy="1063404"/>
          </a:xfrm>
          <a:prstGeom prst="rect">
            <a:avLst/>
          </a:prstGeom>
        </p:spPr>
      </p:pic>
      <p:pic>
        <p:nvPicPr>
          <p:cNvPr id="52" name="Picture 51">
            <a:extLst>
              <a:ext uri="{FF2B5EF4-FFF2-40B4-BE49-F238E27FC236}">
                <a16:creationId xmlns:a16="http://schemas.microsoft.com/office/drawing/2014/main" id="{BB7602CA-7CE0-484B-BDF5-DA4F4701A37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65901" y="1165060"/>
            <a:ext cx="2612836" cy="825106"/>
          </a:xfrm>
          <a:prstGeom prst="rect">
            <a:avLst/>
          </a:prstGeom>
        </p:spPr>
      </p:pic>
    </p:spTree>
    <p:extLst>
      <p:ext uri="{BB962C8B-B14F-4D97-AF65-F5344CB8AC3E}">
        <p14:creationId xmlns:p14="http://schemas.microsoft.com/office/powerpoint/2010/main" val="379990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6B9D-CD61-4B6B-9485-38AF3BC703B8}"/>
              </a:ext>
            </a:extLst>
          </p:cNvPr>
          <p:cNvSpPr>
            <a:spLocks noGrp="1"/>
          </p:cNvSpPr>
          <p:nvPr>
            <p:ph type="title"/>
          </p:nvPr>
        </p:nvSpPr>
        <p:spPr>
          <a:xfrm>
            <a:off x="712763" y="247363"/>
            <a:ext cx="10515600" cy="1325563"/>
          </a:xfrm>
        </p:spPr>
        <p:txBody>
          <a:bodyPr/>
          <a:lstStyle/>
          <a:p>
            <a:r>
              <a:rPr lang="en-GB" b="1" dirty="0"/>
              <a:t>Capabilities</a:t>
            </a:r>
          </a:p>
        </p:txBody>
      </p:sp>
      <p:sp>
        <p:nvSpPr>
          <p:cNvPr id="5" name="TextBox 4">
            <a:extLst>
              <a:ext uri="{FF2B5EF4-FFF2-40B4-BE49-F238E27FC236}">
                <a16:creationId xmlns:a16="http://schemas.microsoft.com/office/drawing/2014/main" id="{196E26C6-C465-4ABF-97E5-1BEEDEAD324D}"/>
              </a:ext>
            </a:extLst>
          </p:cNvPr>
          <p:cNvSpPr txBox="1"/>
          <p:nvPr/>
        </p:nvSpPr>
        <p:spPr>
          <a:xfrm>
            <a:off x="8152300" y="1929449"/>
            <a:ext cx="3600400" cy="923330"/>
          </a:xfrm>
          <a:prstGeom prst="rect">
            <a:avLst/>
          </a:prstGeom>
          <a:noFill/>
        </p:spPr>
        <p:txBody>
          <a:bodyPr wrap="square" rtlCol="0">
            <a:spAutoFit/>
          </a:bodyPr>
          <a:lstStyle/>
          <a:p>
            <a:r>
              <a:rPr lang="en-GB" dirty="0"/>
              <a:t> </a:t>
            </a:r>
          </a:p>
          <a:p>
            <a:endParaRPr lang="en-GB" dirty="0"/>
          </a:p>
          <a:p>
            <a:endParaRPr lang="en-GB" dirty="0"/>
          </a:p>
        </p:txBody>
      </p:sp>
      <p:sp>
        <p:nvSpPr>
          <p:cNvPr id="18" name="Content Placeholder 2">
            <a:extLst>
              <a:ext uri="{FF2B5EF4-FFF2-40B4-BE49-F238E27FC236}">
                <a16:creationId xmlns:a16="http://schemas.microsoft.com/office/drawing/2014/main" id="{11F4C125-C424-47E1-9D2D-77F32443EF27}"/>
              </a:ext>
            </a:extLst>
          </p:cNvPr>
          <p:cNvSpPr>
            <a:spLocks noGrp="1"/>
          </p:cNvSpPr>
          <p:nvPr>
            <p:ph idx="1"/>
          </p:nvPr>
        </p:nvSpPr>
        <p:spPr>
          <a:xfrm>
            <a:off x="712763" y="1690688"/>
            <a:ext cx="10515600" cy="4351338"/>
          </a:xfrm>
        </p:spPr>
        <p:txBody>
          <a:bodyPr>
            <a:normAutofit fontScale="77500" lnSpcReduction="20000"/>
          </a:bodyPr>
          <a:lstStyle/>
          <a:p>
            <a:r>
              <a:rPr lang="en-GB" dirty="0"/>
              <a:t>Obesity &amp; diet related conditions</a:t>
            </a:r>
          </a:p>
          <a:p>
            <a:r>
              <a:rPr lang="en-GB" dirty="0"/>
              <a:t>Appetite control</a:t>
            </a:r>
          </a:p>
          <a:p>
            <a:r>
              <a:rPr lang="en-GB" dirty="0"/>
              <a:t>Food scientists &amp; nutritionists</a:t>
            </a:r>
          </a:p>
          <a:p>
            <a:r>
              <a:rPr lang="en-GB" dirty="0"/>
              <a:t>Packaging &amp; Design</a:t>
            </a:r>
          </a:p>
          <a:p>
            <a:r>
              <a:rPr lang="en-GB" dirty="0"/>
              <a:t>NPD</a:t>
            </a:r>
          </a:p>
          <a:p>
            <a:r>
              <a:rPr lang="en-GB" dirty="0"/>
              <a:t>Human Intervention Studies – ageing population, dementia</a:t>
            </a:r>
          </a:p>
          <a:p>
            <a:r>
              <a:rPr lang="en-GB" dirty="0"/>
              <a:t>Functional Food &amp; Ingredients</a:t>
            </a:r>
          </a:p>
          <a:p>
            <a:r>
              <a:rPr lang="en-GB" dirty="0"/>
              <a:t>Food Marketing and Psychology</a:t>
            </a:r>
          </a:p>
          <a:p>
            <a:r>
              <a:rPr lang="en-GB" dirty="0"/>
              <a:t>Novel Processing Technologies</a:t>
            </a:r>
          </a:p>
          <a:p>
            <a:r>
              <a:rPr lang="en-GB" dirty="0"/>
              <a:t>Sensory Analysis</a:t>
            </a:r>
          </a:p>
          <a:p>
            <a:r>
              <a:rPr lang="en-GB" dirty="0"/>
              <a:t>Product Chemistry</a:t>
            </a:r>
          </a:p>
          <a:p>
            <a:r>
              <a:rPr lang="en-GB" dirty="0"/>
              <a:t>Dietetics</a:t>
            </a:r>
          </a:p>
          <a:p>
            <a:pPr marL="0" indent="0">
              <a:buNone/>
            </a:pPr>
            <a:endParaRPr lang="en-GB" dirty="0"/>
          </a:p>
        </p:txBody>
      </p:sp>
      <p:pic>
        <p:nvPicPr>
          <p:cNvPr id="4" name="Picture 3">
            <a:extLst>
              <a:ext uri="{FF2B5EF4-FFF2-40B4-BE49-F238E27FC236}">
                <a16:creationId xmlns:a16="http://schemas.microsoft.com/office/drawing/2014/main" id="{C45175C8-DCEA-4029-877E-AFDA06616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635" y="4884990"/>
            <a:ext cx="2657856" cy="1770888"/>
          </a:xfrm>
          <a:prstGeom prst="rect">
            <a:avLst/>
          </a:prstGeom>
        </p:spPr>
      </p:pic>
      <p:pic>
        <p:nvPicPr>
          <p:cNvPr id="7" name="Picture 6">
            <a:extLst>
              <a:ext uri="{FF2B5EF4-FFF2-40B4-BE49-F238E27FC236}">
                <a16:creationId xmlns:a16="http://schemas.microsoft.com/office/drawing/2014/main" id="{0D3E01F7-AA40-4E44-B0F1-E60EF2A62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9939" y="3866357"/>
            <a:ext cx="4184282" cy="2789521"/>
          </a:xfrm>
          <a:prstGeom prst="rect">
            <a:avLst/>
          </a:prstGeom>
        </p:spPr>
      </p:pic>
      <p:pic>
        <p:nvPicPr>
          <p:cNvPr id="6" name="Picture 5">
            <a:extLst>
              <a:ext uri="{FF2B5EF4-FFF2-40B4-BE49-F238E27FC236}">
                <a16:creationId xmlns:a16="http://schemas.microsoft.com/office/drawing/2014/main" id="{BD9DB897-5AB6-498E-9101-053A6BA49C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9887" y="486241"/>
            <a:ext cx="3831102" cy="2873327"/>
          </a:xfrm>
          <a:prstGeom prst="rect">
            <a:avLst/>
          </a:prstGeom>
        </p:spPr>
      </p:pic>
    </p:spTree>
    <p:extLst>
      <p:ext uri="{BB962C8B-B14F-4D97-AF65-F5344CB8AC3E}">
        <p14:creationId xmlns:p14="http://schemas.microsoft.com/office/powerpoint/2010/main" val="154273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6B9D-CD61-4B6B-9485-38AF3BC703B8}"/>
              </a:ext>
            </a:extLst>
          </p:cNvPr>
          <p:cNvSpPr>
            <a:spLocks noGrp="1"/>
          </p:cNvSpPr>
          <p:nvPr>
            <p:ph type="title"/>
          </p:nvPr>
        </p:nvSpPr>
        <p:spPr>
          <a:xfrm>
            <a:off x="712763" y="247363"/>
            <a:ext cx="10515600" cy="1325563"/>
          </a:xfrm>
        </p:spPr>
        <p:txBody>
          <a:bodyPr/>
          <a:lstStyle/>
          <a:p>
            <a:r>
              <a:rPr lang="en-GB" b="1" dirty="0"/>
              <a:t>Sector Strengths</a:t>
            </a:r>
          </a:p>
        </p:txBody>
      </p:sp>
      <p:sp>
        <p:nvSpPr>
          <p:cNvPr id="5" name="TextBox 4">
            <a:extLst>
              <a:ext uri="{FF2B5EF4-FFF2-40B4-BE49-F238E27FC236}">
                <a16:creationId xmlns:a16="http://schemas.microsoft.com/office/drawing/2014/main" id="{196E26C6-C465-4ABF-97E5-1BEEDEAD324D}"/>
              </a:ext>
            </a:extLst>
          </p:cNvPr>
          <p:cNvSpPr txBox="1"/>
          <p:nvPr/>
        </p:nvSpPr>
        <p:spPr>
          <a:xfrm>
            <a:off x="8152300" y="1929449"/>
            <a:ext cx="3600400" cy="923330"/>
          </a:xfrm>
          <a:prstGeom prst="rect">
            <a:avLst/>
          </a:prstGeom>
          <a:noFill/>
        </p:spPr>
        <p:txBody>
          <a:bodyPr wrap="square" rtlCol="0">
            <a:spAutoFit/>
          </a:bodyPr>
          <a:lstStyle/>
          <a:p>
            <a:r>
              <a:rPr lang="en-GB" dirty="0"/>
              <a:t> </a:t>
            </a:r>
          </a:p>
          <a:p>
            <a:endParaRPr lang="en-GB" dirty="0"/>
          </a:p>
          <a:p>
            <a:endParaRPr lang="en-GB" dirty="0"/>
          </a:p>
        </p:txBody>
      </p:sp>
      <p:sp>
        <p:nvSpPr>
          <p:cNvPr id="18" name="Content Placeholder 2">
            <a:extLst>
              <a:ext uri="{FF2B5EF4-FFF2-40B4-BE49-F238E27FC236}">
                <a16:creationId xmlns:a16="http://schemas.microsoft.com/office/drawing/2014/main" id="{11F4C125-C424-47E1-9D2D-77F32443EF27}"/>
              </a:ext>
            </a:extLst>
          </p:cNvPr>
          <p:cNvSpPr>
            <a:spLocks noGrp="1"/>
          </p:cNvSpPr>
          <p:nvPr>
            <p:ph idx="1"/>
          </p:nvPr>
        </p:nvSpPr>
        <p:spPr>
          <a:xfrm>
            <a:off x="712763" y="1258154"/>
            <a:ext cx="11216640" cy="4351338"/>
          </a:xfrm>
        </p:spPr>
        <p:txBody>
          <a:bodyPr>
            <a:normAutofit/>
          </a:bodyPr>
          <a:lstStyle/>
          <a:p>
            <a:r>
              <a:rPr lang="en-GB" sz="1800" dirty="0"/>
              <a:t>Naturally Healthy Produce – soft fruits, protein rich fish &amp; seafood , water, oats etc.</a:t>
            </a:r>
          </a:p>
          <a:p>
            <a:r>
              <a:rPr lang="en-GB" sz="1800" dirty="0"/>
              <a:t>Small number of Functional Food companies – spin outs emerging from universities</a:t>
            </a:r>
          </a:p>
          <a:p>
            <a:r>
              <a:rPr lang="en-GB" sz="1800" dirty="0"/>
              <a:t>Trusted  brands with scope to benefit from ageing consumers</a:t>
            </a:r>
          </a:p>
          <a:p>
            <a:r>
              <a:rPr lang="en-GB" sz="1800" dirty="0"/>
              <a:t>16 Common Interest Groups </a:t>
            </a:r>
            <a:r>
              <a:rPr lang="en-GB" sz="1800" dirty="0" err="1"/>
              <a:t>incl</a:t>
            </a:r>
            <a:r>
              <a:rPr lang="en-GB" sz="1800" dirty="0"/>
              <a:t> rapeseed oils, sea buckthorn, reformulation, soft fruits, venison, juice makers, seaweed</a:t>
            </a:r>
          </a:p>
          <a:p>
            <a:r>
              <a:rPr lang="en-GB" sz="1800" dirty="0"/>
              <a:t>Food Service –SME to multi-international contract caterers such as Sodexo and Compass</a:t>
            </a:r>
          </a:p>
          <a:p>
            <a:r>
              <a:rPr lang="en-GB" sz="1800" dirty="0"/>
              <a:t>1168 </a:t>
            </a:r>
            <a:r>
              <a:rPr lang="en-GB" sz="1800" dirty="0" err="1"/>
              <a:t>f&amp;d</a:t>
            </a:r>
            <a:r>
              <a:rPr lang="en-GB" sz="1800" dirty="0"/>
              <a:t> manufacturing companies</a:t>
            </a:r>
          </a:p>
          <a:p>
            <a:r>
              <a:rPr lang="en-GB" sz="1800" dirty="0"/>
              <a:t>Proactive ILG &amp; trade bodies &amp; Supportive landscape - Make Innovation Happen offers Innovation Insights, company coaching, product and Collaboration Fund support and Innovation Connectors</a:t>
            </a:r>
          </a:p>
          <a:p>
            <a:r>
              <a:rPr lang="en-GB" sz="1800" dirty="0"/>
              <a:t>Expert Insights – in market specialists, MDSC, access to markets</a:t>
            </a:r>
          </a:p>
          <a:p>
            <a:r>
              <a:rPr lang="en-GB" sz="1800" dirty="0"/>
              <a:t>Food Policy – Good Food Nation, Ambition 2030</a:t>
            </a:r>
          </a:p>
          <a:p>
            <a:pPr marL="0" indent="0">
              <a:buNone/>
            </a:pPr>
            <a:endParaRPr lang="en-GB" sz="1800" dirty="0"/>
          </a:p>
        </p:txBody>
      </p:sp>
      <p:pic>
        <p:nvPicPr>
          <p:cNvPr id="11" name="Picture 10">
            <a:extLst>
              <a:ext uri="{FF2B5EF4-FFF2-40B4-BE49-F238E27FC236}">
                <a16:creationId xmlns:a16="http://schemas.microsoft.com/office/drawing/2014/main" id="{F630F13A-CEBF-4CD2-8C2E-58C6B62B2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3311" y="1539431"/>
            <a:ext cx="1317256" cy="559244"/>
          </a:xfrm>
          <a:prstGeom prst="rect">
            <a:avLst/>
          </a:prstGeom>
        </p:spPr>
      </p:pic>
      <p:pic>
        <p:nvPicPr>
          <p:cNvPr id="13" name="Picture 12">
            <a:extLst>
              <a:ext uri="{FF2B5EF4-FFF2-40B4-BE49-F238E27FC236}">
                <a16:creationId xmlns:a16="http://schemas.microsoft.com/office/drawing/2014/main" id="{88D2358A-A8DF-46B0-8BA4-FDFC0A96B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640" y="0"/>
            <a:ext cx="970671" cy="2674300"/>
          </a:xfrm>
          <a:prstGeom prst="rect">
            <a:avLst/>
          </a:prstGeom>
        </p:spPr>
      </p:pic>
      <p:sp>
        <p:nvSpPr>
          <p:cNvPr id="15" name="AutoShape 2" descr="Image result for nandi proteins">
            <a:extLst>
              <a:ext uri="{FF2B5EF4-FFF2-40B4-BE49-F238E27FC236}">
                <a16:creationId xmlns:a16="http://schemas.microsoft.com/office/drawing/2014/main" id="{1F3FC493-920C-4B0E-9373-D299FD524DD4}"/>
              </a:ext>
            </a:extLst>
          </p:cNvPr>
          <p:cNvSpPr>
            <a:spLocks noChangeAspect="1" noChangeArrowheads="1"/>
          </p:cNvSpPr>
          <p:nvPr/>
        </p:nvSpPr>
        <p:spPr bwMode="auto">
          <a:xfrm>
            <a:off x="5943600" y="1937752"/>
            <a:ext cx="1643648" cy="16436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a:extLst>
              <a:ext uri="{FF2B5EF4-FFF2-40B4-BE49-F238E27FC236}">
                <a16:creationId xmlns:a16="http://schemas.microsoft.com/office/drawing/2014/main" id="{9B6BE053-5184-40FA-9A36-74B4DF4C8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3311" y="340574"/>
            <a:ext cx="1337326" cy="889506"/>
          </a:xfrm>
          <a:prstGeom prst="rect">
            <a:avLst/>
          </a:prstGeom>
        </p:spPr>
      </p:pic>
      <p:pic>
        <p:nvPicPr>
          <p:cNvPr id="7" name="Picture 6">
            <a:extLst>
              <a:ext uri="{FF2B5EF4-FFF2-40B4-BE49-F238E27FC236}">
                <a16:creationId xmlns:a16="http://schemas.microsoft.com/office/drawing/2014/main" id="{11319F51-261F-4396-8739-D4360B827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6826" y="5288250"/>
            <a:ext cx="2619375" cy="1743075"/>
          </a:xfrm>
          <a:prstGeom prst="rect">
            <a:avLst/>
          </a:prstGeom>
        </p:spPr>
      </p:pic>
      <p:pic>
        <p:nvPicPr>
          <p:cNvPr id="4" name="Picture 3">
            <a:extLst>
              <a:ext uri="{FF2B5EF4-FFF2-40B4-BE49-F238E27FC236}">
                <a16:creationId xmlns:a16="http://schemas.microsoft.com/office/drawing/2014/main" id="{81DD5439-5AEE-453B-9D94-C67A98C98B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6822" y="5288950"/>
            <a:ext cx="2714625" cy="1685925"/>
          </a:xfrm>
          <a:prstGeom prst="rect">
            <a:avLst/>
          </a:prstGeom>
        </p:spPr>
      </p:pic>
      <p:pic>
        <p:nvPicPr>
          <p:cNvPr id="9" name="Picture 8">
            <a:extLst>
              <a:ext uri="{FF2B5EF4-FFF2-40B4-BE49-F238E27FC236}">
                <a16:creationId xmlns:a16="http://schemas.microsoft.com/office/drawing/2014/main" id="{3992382A-01E8-4C17-AEFB-FFFBEC0FB2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197" y="5294719"/>
            <a:ext cx="6779225" cy="3143250"/>
          </a:xfrm>
          <a:prstGeom prst="rect">
            <a:avLst/>
          </a:prstGeom>
        </p:spPr>
      </p:pic>
      <p:pic>
        <p:nvPicPr>
          <p:cNvPr id="21" name="Picture 20">
            <a:extLst>
              <a:ext uri="{FF2B5EF4-FFF2-40B4-BE49-F238E27FC236}">
                <a16:creationId xmlns:a16="http://schemas.microsoft.com/office/drawing/2014/main" id="{B9C6E3A2-9342-430D-BD5C-03E438EDBE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490" y="5294719"/>
            <a:ext cx="2622117" cy="1680156"/>
          </a:xfrm>
          <a:prstGeom prst="rect">
            <a:avLst/>
          </a:prstGeom>
        </p:spPr>
      </p:pic>
    </p:spTree>
    <p:extLst>
      <p:ext uri="{BB962C8B-B14F-4D97-AF65-F5344CB8AC3E}">
        <p14:creationId xmlns:p14="http://schemas.microsoft.com/office/powerpoint/2010/main" val="146789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E4F7-F58D-4B0A-A164-948FD10D73FA}"/>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3B783C5B-6ED6-4854-8D5C-7DF294D1B517}"/>
              </a:ext>
            </a:extLst>
          </p:cNvPr>
          <p:cNvSpPr>
            <a:spLocks noGrp="1"/>
          </p:cNvSpPr>
          <p:nvPr>
            <p:ph idx="1"/>
          </p:nvPr>
        </p:nvSpPr>
        <p:spPr>
          <a:xfrm>
            <a:off x="1063283" y="1814655"/>
            <a:ext cx="10515600" cy="4574720"/>
          </a:xfrm>
        </p:spPr>
        <p:txBody>
          <a:bodyPr>
            <a:noAutofit/>
          </a:bodyPr>
          <a:lstStyle/>
          <a:p>
            <a:r>
              <a:rPr lang="en-GB" sz="1800" dirty="0"/>
              <a:t>There is great potential for Scottish food and drink companies to cater for ageing populations. </a:t>
            </a:r>
            <a:r>
              <a:rPr lang="en-GB" sz="1800" b="1" dirty="0"/>
              <a:t>Older consumers are significantly more aware of their health and shop accordingly. </a:t>
            </a:r>
          </a:p>
          <a:p>
            <a:r>
              <a:rPr lang="en-GB" sz="1800" dirty="0"/>
              <a:t>Bone and joint health, digestive health, and heart health are the most pressing concerns for consumers over the age of 55. But there is also potential for products that incorporate ingredients such as omega-3 fatty acids, which help slow the onset of Alzheimer's or dementia.</a:t>
            </a:r>
          </a:p>
          <a:p>
            <a:r>
              <a:rPr lang="en-GB" sz="1800" b="1" dirty="0"/>
              <a:t>Trust and reliability </a:t>
            </a:r>
            <a:r>
              <a:rPr lang="en-GB" sz="1800" dirty="0"/>
              <a:t>is the highest priority for older consumers when buying food</a:t>
            </a:r>
          </a:p>
          <a:p>
            <a:r>
              <a:rPr lang="en-GB" sz="1800" b="1" dirty="0"/>
              <a:t>Investment &amp; Skill</a:t>
            </a:r>
            <a:r>
              <a:rPr lang="en-GB" sz="1800" dirty="0"/>
              <a:t>s – Encouraging R&amp;D into FF &amp; internal expertise will lead to greater innovation.</a:t>
            </a:r>
          </a:p>
          <a:p>
            <a:r>
              <a:rPr lang="en-GB" sz="1800" b="1" dirty="0"/>
              <a:t>Efficiency</a:t>
            </a:r>
            <a:r>
              <a:rPr lang="en-GB" sz="1800" dirty="0"/>
              <a:t> – it is advantageous to use functional ingredients based on credible scientific information which offer benefits within a short time period. This will increase trust in the brand.</a:t>
            </a:r>
          </a:p>
          <a:p>
            <a:r>
              <a:rPr lang="en-GB" sz="1800" b="1" dirty="0"/>
              <a:t>Regulation </a:t>
            </a:r>
            <a:r>
              <a:rPr lang="en-GB" sz="1800" dirty="0"/>
              <a:t>– functional products should utilise regulation especially as it becomes more stringent across the world – as this enables the use of strong claims and plays to consumer trust.</a:t>
            </a:r>
          </a:p>
          <a:p>
            <a:r>
              <a:rPr lang="en-GB" sz="1800" b="1" dirty="0"/>
              <a:t>Education</a:t>
            </a:r>
            <a:r>
              <a:rPr lang="en-GB" sz="1800" dirty="0"/>
              <a:t> –consumers must be informed about the benefits of age-friendly eating</a:t>
            </a:r>
          </a:p>
          <a:p>
            <a:r>
              <a:rPr lang="en-GB" sz="1800" b="1" dirty="0"/>
              <a:t>Innovation opportunities </a:t>
            </a:r>
            <a:r>
              <a:rPr lang="en-GB" sz="1800" dirty="0"/>
              <a:t>– open, product, process and business models. WPI </a:t>
            </a:r>
            <a:r>
              <a:rPr lang="en-GB" sz="1000" dirty="0"/>
              <a:t>(Almost half of all people working in the food and drink sector are over the age of 50 a</a:t>
            </a:r>
            <a:r>
              <a:rPr lang="en-GB" sz="1100" dirty="0"/>
              <a:t>nd therefore likely to be retiring in the next 10-15 years)</a:t>
            </a:r>
          </a:p>
          <a:p>
            <a:r>
              <a:rPr lang="en-GB" sz="1800" b="1" dirty="0"/>
              <a:t>More research required </a:t>
            </a:r>
            <a:r>
              <a:rPr lang="en-GB" sz="1800" dirty="0"/>
              <a:t>to look at segmentation and opportunity in Scotland, UK and International  </a:t>
            </a:r>
          </a:p>
        </p:txBody>
      </p:sp>
      <p:pic>
        <p:nvPicPr>
          <p:cNvPr id="6" name="Picture 5">
            <a:extLst>
              <a:ext uri="{FF2B5EF4-FFF2-40B4-BE49-F238E27FC236}">
                <a16:creationId xmlns:a16="http://schemas.microsoft.com/office/drawing/2014/main" id="{5857DBCB-D971-4E15-8B01-A3D5F2811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571" y="71580"/>
            <a:ext cx="2844312" cy="1743075"/>
          </a:xfrm>
          <a:prstGeom prst="rect">
            <a:avLst/>
          </a:prstGeom>
        </p:spPr>
      </p:pic>
    </p:spTree>
    <p:extLst>
      <p:ext uri="{BB962C8B-B14F-4D97-AF65-F5344CB8AC3E}">
        <p14:creationId xmlns:p14="http://schemas.microsoft.com/office/powerpoint/2010/main" val="97732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71CE-1C4B-4047-8F99-3B639A0EABD7}"/>
              </a:ext>
            </a:extLst>
          </p:cNvPr>
          <p:cNvSpPr>
            <a:spLocks noGrp="1"/>
          </p:cNvSpPr>
          <p:nvPr>
            <p:ph type="title"/>
          </p:nvPr>
        </p:nvSpPr>
        <p:spPr/>
        <p:txBody>
          <a:bodyPr/>
          <a:lstStyle/>
          <a:p>
            <a:r>
              <a:rPr lang="en-GB" b="1" dirty="0"/>
              <a:t>Next Steps</a:t>
            </a:r>
            <a:endParaRPr lang="en-GB" dirty="0"/>
          </a:p>
        </p:txBody>
      </p:sp>
      <p:sp>
        <p:nvSpPr>
          <p:cNvPr id="3" name="Content Placeholder 2">
            <a:extLst>
              <a:ext uri="{FF2B5EF4-FFF2-40B4-BE49-F238E27FC236}">
                <a16:creationId xmlns:a16="http://schemas.microsoft.com/office/drawing/2014/main" id="{B43ABFB4-4372-4DB5-83CB-119C65891F97}"/>
              </a:ext>
            </a:extLst>
          </p:cNvPr>
          <p:cNvSpPr>
            <a:spLocks noGrp="1"/>
          </p:cNvSpPr>
          <p:nvPr>
            <p:ph idx="1"/>
          </p:nvPr>
        </p:nvSpPr>
        <p:spPr/>
        <p:txBody>
          <a:bodyPr>
            <a:normAutofit fontScale="92500" lnSpcReduction="10000"/>
          </a:bodyPr>
          <a:lstStyle/>
          <a:p>
            <a:pPr marL="0" indent="0">
              <a:buNone/>
            </a:pPr>
            <a:r>
              <a:rPr lang="en-GB" b="1" dirty="0"/>
              <a:t>The Age Friendly Places work will inform the following activities </a:t>
            </a:r>
          </a:p>
          <a:p>
            <a:r>
              <a:rPr lang="en-GB" dirty="0"/>
              <a:t>Health &amp; Wellness market opportunities will be quantified by the Scotland Food &amp; Drink Partnership in 2018 (This will consider segmentation in Scotland, UK and International) </a:t>
            </a:r>
          </a:p>
          <a:p>
            <a:r>
              <a:rPr lang="en-GB" dirty="0"/>
              <a:t>Age Friendly innovation opportunities will be considered by the Scotland Food &amp; Drink Partnership for collaborative and individual project support through the Make Innovation Happen Service</a:t>
            </a:r>
          </a:p>
          <a:p>
            <a:r>
              <a:rPr lang="en-GB" dirty="0"/>
              <a:t>Consultation with strategic partners (led by SE’s Sector Innovation Director Alison Munro) to consider Age Friendly Food &amp; Drink </a:t>
            </a:r>
            <a:r>
              <a:rPr lang="en-GB"/>
              <a:t>supply chain projects </a:t>
            </a:r>
            <a:r>
              <a:rPr lang="en-GB" dirty="0"/>
              <a:t>as part of the Scottish response to the UK Industrial Strategy Grand Challenges.</a:t>
            </a:r>
          </a:p>
          <a:p>
            <a:endParaRPr lang="en-GB" dirty="0"/>
          </a:p>
        </p:txBody>
      </p:sp>
    </p:spTree>
    <p:extLst>
      <p:ext uri="{BB962C8B-B14F-4D97-AF65-F5344CB8AC3E}">
        <p14:creationId xmlns:p14="http://schemas.microsoft.com/office/powerpoint/2010/main" val="204859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E26338-61BA-41AE-AAF9-736292A8A141}"/>
              </a:ext>
            </a:extLst>
          </p:cNvPr>
          <p:cNvPicPr>
            <a:picLocks noGrp="1"/>
          </p:cNvPicPr>
          <p:nvPr>
            <p:ph idx="1"/>
          </p:nvPr>
        </p:nvPicPr>
        <p:blipFill>
          <a:blip r:embed="rId2" cstate="print"/>
          <a:srcRect/>
          <a:stretch>
            <a:fillRect/>
          </a:stretch>
        </p:blipFill>
        <p:spPr bwMode="auto">
          <a:xfrm>
            <a:off x="0" y="393894"/>
            <a:ext cx="12192000" cy="6464105"/>
          </a:xfrm>
          <a:prstGeom prst="rect">
            <a:avLst/>
          </a:prstGeom>
          <a:noFill/>
          <a:ln w="9525">
            <a:noFill/>
            <a:miter lim="800000"/>
            <a:headEnd/>
            <a:tailEnd/>
          </a:ln>
        </p:spPr>
      </p:pic>
    </p:spTree>
    <p:extLst>
      <p:ext uri="{BB962C8B-B14F-4D97-AF65-F5344CB8AC3E}">
        <p14:creationId xmlns:p14="http://schemas.microsoft.com/office/powerpoint/2010/main" val="393756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7191-DF00-4062-BB5C-EABBB7DB52DE}"/>
              </a:ext>
            </a:extLst>
          </p:cNvPr>
          <p:cNvSpPr>
            <a:spLocks noGrp="1"/>
          </p:cNvSpPr>
          <p:nvPr>
            <p:ph type="title"/>
          </p:nvPr>
        </p:nvSpPr>
        <p:spPr/>
        <p:txBody>
          <a:bodyPr/>
          <a:lstStyle/>
          <a:p>
            <a:r>
              <a:rPr lang="en-GB" b="1" dirty="0"/>
              <a:t>Characteristics</a:t>
            </a:r>
          </a:p>
        </p:txBody>
      </p:sp>
      <p:sp>
        <p:nvSpPr>
          <p:cNvPr id="3" name="Content Placeholder 2">
            <a:extLst>
              <a:ext uri="{FF2B5EF4-FFF2-40B4-BE49-F238E27FC236}">
                <a16:creationId xmlns:a16="http://schemas.microsoft.com/office/drawing/2014/main" id="{AD443B8B-7FB1-4664-9DB0-DCD784D9A082}"/>
              </a:ext>
            </a:extLst>
          </p:cNvPr>
          <p:cNvSpPr>
            <a:spLocks noGrp="1"/>
          </p:cNvSpPr>
          <p:nvPr>
            <p:ph idx="1"/>
          </p:nvPr>
        </p:nvSpPr>
        <p:spPr>
          <a:xfrm>
            <a:off x="838200" y="1825625"/>
            <a:ext cx="10515600" cy="4351338"/>
          </a:xfrm>
        </p:spPr>
        <p:txBody>
          <a:bodyPr>
            <a:normAutofit fontScale="55000" lnSpcReduction="20000"/>
          </a:bodyPr>
          <a:lstStyle/>
          <a:p>
            <a:pPr marL="0" indent="0">
              <a:buNone/>
            </a:pPr>
            <a:r>
              <a:rPr lang="en-GB" sz="3200" b="1" dirty="0"/>
              <a:t>As the proportion of the population aged over 65 grows they will also take on new characteristics. </a:t>
            </a:r>
          </a:p>
          <a:p>
            <a:pPr marL="0" indent="0">
              <a:buNone/>
            </a:pPr>
            <a:r>
              <a:rPr lang="en-GB" sz="3200" b="1" dirty="0"/>
              <a:t>They will become increasingly tech-savvy and globally minded and their preferences will change.</a:t>
            </a:r>
          </a:p>
          <a:p>
            <a:pPr marL="0" indent="0">
              <a:buNone/>
            </a:pPr>
            <a:endParaRPr lang="en-GB" sz="3200" b="1" dirty="0"/>
          </a:p>
          <a:p>
            <a:r>
              <a:rPr lang="en-GB" sz="3200" b="1" dirty="0"/>
              <a:t>Increasing lifespans </a:t>
            </a:r>
            <a:r>
              <a:rPr lang="en-GB" sz="3200" dirty="0"/>
              <a:t>– Improvements in technology, medicine, and nutrition all support longer lifespans and both sustain the proportion of older people while also permitting the growth of a newer group, the oldest old (persons over the age of 80). Older consumers are living longer and healthier lives, permitting sustained physical mobility and participation in social events at later in life. </a:t>
            </a:r>
          </a:p>
          <a:p>
            <a:r>
              <a:rPr lang="en-GB" sz="3200" b="1" dirty="0"/>
              <a:t>Indulgence </a:t>
            </a:r>
            <a:r>
              <a:rPr lang="en-GB" sz="3200" dirty="0"/>
              <a:t>– Many older consumers, particularly in developed nations, have spent their lifetime working and accumulating wealth. As they move past working age this group's consumption increases alongside their willingness to indulge themselves.</a:t>
            </a:r>
          </a:p>
          <a:p>
            <a:r>
              <a:rPr lang="en-GB" sz="3200" b="1" dirty="0"/>
              <a:t>Cost savings </a:t>
            </a:r>
            <a:r>
              <a:rPr lang="en-GB" sz="3200" dirty="0"/>
              <a:t>– While some older consumers have amassed wealth over time, other older consumers, especially in developing nations, face financial pressure or even poverty. These older consumers will be seeking ways to conserve money through promotions or multipurpose products.</a:t>
            </a:r>
          </a:p>
          <a:p>
            <a:r>
              <a:rPr lang="en-GB" sz="3200" b="1" dirty="0"/>
              <a:t>Health/wellbeing </a:t>
            </a:r>
            <a:r>
              <a:rPr lang="en-GB" sz="3200" dirty="0"/>
              <a:t>– In order to preserve health, strength, and dexterity in their later years, older consumers will seek products that support healthy lifestyles and give them, among other things, the nutrients necessary for good joint and cardiovascular health.</a:t>
            </a:r>
          </a:p>
          <a:p>
            <a:pPr marL="0" indent="0">
              <a:buNone/>
            </a:pPr>
            <a:endParaRPr lang="en-GB" sz="3200" b="1" dirty="0"/>
          </a:p>
          <a:p>
            <a:endParaRPr lang="en-GB" dirty="0"/>
          </a:p>
        </p:txBody>
      </p:sp>
      <p:pic>
        <p:nvPicPr>
          <p:cNvPr id="5" name="Picture 4">
            <a:extLst>
              <a:ext uri="{FF2B5EF4-FFF2-40B4-BE49-F238E27FC236}">
                <a16:creationId xmlns:a16="http://schemas.microsoft.com/office/drawing/2014/main" id="{0B51305F-2553-4E95-A18A-E025C4EAF851}"/>
              </a:ext>
            </a:extLst>
          </p:cNvPr>
          <p:cNvPicPr>
            <a:picLocks noChangeAspect="1"/>
          </p:cNvPicPr>
          <p:nvPr/>
        </p:nvPicPr>
        <p:blipFill>
          <a:blip r:embed="rId3"/>
          <a:stretch>
            <a:fillRect/>
          </a:stretch>
        </p:blipFill>
        <p:spPr>
          <a:xfrm>
            <a:off x="8865703" y="16531"/>
            <a:ext cx="1789043" cy="1809094"/>
          </a:xfrm>
          <a:prstGeom prst="rect">
            <a:avLst/>
          </a:prstGeom>
        </p:spPr>
      </p:pic>
    </p:spTree>
    <p:extLst>
      <p:ext uri="{BB962C8B-B14F-4D97-AF65-F5344CB8AC3E}">
        <p14:creationId xmlns:p14="http://schemas.microsoft.com/office/powerpoint/2010/main" val="140316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9300-A66B-43DA-A60A-BC051E40C226}"/>
              </a:ext>
            </a:extLst>
          </p:cNvPr>
          <p:cNvSpPr>
            <a:spLocks noGrp="1"/>
          </p:cNvSpPr>
          <p:nvPr>
            <p:ph type="title"/>
          </p:nvPr>
        </p:nvSpPr>
        <p:spPr/>
        <p:txBody>
          <a:bodyPr/>
          <a:lstStyle/>
          <a:p>
            <a:r>
              <a:rPr lang="en-GB" b="1" dirty="0"/>
              <a:t>Characteristics</a:t>
            </a:r>
          </a:p>
        </p:txBody>
      </p:sp>
      <p:sp>
        <p:nvSpPr>
          <p:cNvPr id="3" name="Content Placeholder 2">
            <a:extLst>
              <a:ext uri="{FF2B5EF4-FFF2-40B4-BE49-F238E27FC236}">
                <a16:creationId xmlns:a16="http://schemas.microsoft.com/office/drawing/2014/main" id="{E6BD5134-B0C2-4E91-84BB-9FA3FAA749E6}"/>
              </a:ext>
            </a:extLst>
          </p:cNvPr>
          <p:cNvSpPr>
            <a:spLocks noGrp="1"/>
          </p:cNvSpPr>
          <p:nvPr>
            <p:ph idx="1"/>
          </p:nvPr>
        </p:nvSpPr>
        <p:spPr>
          <a:xfrm>
            <a:off x="838200" y="1867828"/>
            <a:ext cx="10515600" cy="4351338"/>
          </a:xfrm>
        </p:spPr>
        <p:txBody>
          <a:bodyPr>
            <a:normAutofit fontScale="40000" lnSpcReduction="20000"/>
          </a:bodyPr>
          <a:lstStyle/>
          <a:p>
            <a:pPr marL="0" indent="0">
              <a:buNone/>
            </a:pPr>
            <a:r>
              <a:rPr lang="en-GB" sz="4500" b="1" dirty="0"/>
              <a:t>The top two priorities of older consumers (aged over 55) choosing food and non-alcoholic drink products are how familiar, trustworthy, or risk-free the product seems, and how the product impacts their health and wellbeing. </a:t>
            </a:r>
          </a:p>
          <a:p>
            <a:pPr marL="0" indent="0">
              <a:buNone/>
            </a:pPr>
            <a:endParaRPr lang="en-GB" sz="4500" dirty="0"/>
          </a:p>
          <a:p>
            <a:r>
              <a:rPr lang="en-GB" sz="4500" b="1" dirty="0"/>
              <a:t>Trust and familiarity </a:t>
            </a:r>
            <a:r>
              <a:rPr lang="en-GB" sz="4500" dirty="0"/>
              <a:t>Listing ingredient origins is one key way to appeal to the risk aversion of older consumers. Using few ingredients can also contribute to the trustworthiness of a product while simplifying the shopping process. </a:t>
            </a:r>
          </a:p>
          <a:p>
            <a:pPr marL="0" indent="0">
              <a:buNone/>
            </a:pPr>
            <a:endParaRPr lang="en-GB" sz="4500" b="1" dirty="0"/>
          </a:p>
          <a:p>
            <a:r>
              <a:rPr lang="en-GB" sz="4500" b="1" dirty="0"/>
              <a:t>Health </a:t>
            </a:r>
            <a:r>
              <a:rPr lang="en-GB" sz="4500" dirty="0"/>
              <a:t>Products naturally containing or fortified with ingredients that support good health can appeal to older consumers. Older consumers generally prefer products that are naturally high in nutrients (87%). However, products fortified with added nutrients are also reasonably appealing (59%). </a:t>
            </a:r>
            <a:r>
              <a:rPr lang="en-GB" sz="3000" dirty="0"/>
              <a:t>(</a:t>
            </a:r>
            <a:r>
              <a:rPr lang="en-GB" sz="3000" dirty="0" err="1"/>
              <a:t>Globaldata</a:t>
            </a:r>
            <a:r>
              <a:rPr lang="en-GB" sz="3000" dirty="0"/>
              <a:t> 2017). </a:t>
            </a:r>
          </a:p>
          <a:p>
            <a:pPr marL="0" indent="0">
              <a:buNone/>
            </a:pPr>
            <a:r>
              <a:rPr lang="en-GB" sz="4500" dirty="0"/>
              <a:t>Targeting the specific issues that older consumers face, such as digestive, cardiovascular, and bone and joint health, can appeal to older consumers without singling them out.</a:t>
            </a:r>
          </a:p>
          <a:p>
            <a:pPr marL="0" indent="0">
              <a:buNone/>
            </a:pPr>
            <a:r>
              <a:rPr lang="en-GB" sz="4500" dirty="0"/>
              <a:t> </a:t>
            </a:r>
          </a:p>
          <a:p>
            <a:endParaRPr lang="en-GB" dirty="0"/>
          </a:p>
        </p:txBody>
      </p:sp>
      <p:pic>
        <p:nvPicPr>
          <p:cNvPr id="10" name="Picture 9">
            <a:extLst>
              <a:ext uri="{FF2B5EF4-FFF2-40B4-BE49-F238E27FC236}">
                <a16:creationId xmlns:a16="http://schemas.microsoft.com/office/drawing/2014/main" id="{37101EBF-4E4D-45B0-ABD7-35EC236D7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45733"/>
            <a:ext cx="2971800" cy="1533525"/>
          </a:xfrm>
          <a:prstGeom prst="rect">
            <a:avLst/>
          </a:prstGeom>
        </p:spPr>
      </p:pic>
      <p:pic>
        <p:nvPicPr>
          <p:cNvPr id="14" name="Picture 13">
            <a:extLst>
              <a:ext uri="{FF2B5EF4-FFF2-40B4-BE49-F238E27FC236}">
                <a16:creationId xmlns:a16="http://schemas.microsoft.com/office/drawing/2014/main" id="{96D03ECD-5820-44F7-A56C-D13EF6F2D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37" y="5254504"/>
            <a:ext cx="2278325" cy="1618810"/>
          </a:xfrm>
          <a:prstGeom prst="rect">
            <a:avLst/>
          </a:prstGeom>
        </p:spPr>
      </p:pic>
      <p:pic>
        <p:nvPicPr>
          <p:cNvPr id="18" name="Picture 17">
            <a:extLst>
              <a:ext uri="{FF2B5EF4-FFF2-40B4-BE49-F238E27FC236}">
                <a16:creationId xmlns:a16="http://schemas.microsoft.com/office/drawing/2014/main" id="{DBB41A43-7F08-48D0-B679-398C22324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5354" y="5099399"/>
            <a:ext cx="1928446" cy="1928446"/>
          </a:xfrm>
          <a:prstGeom prst="rect">
            <a:avLst/>
          </a:prstGeom>
        </p:spPr>
      </p:pic>
      <p:pic>
        <p:nvPicPr>
          <p:cNvPr id="20" name="Picture 19">
            <a:extLst>
              <a:ext uri="{FF2B5EF4-FFF2-40B4-BE49-F238E27FC236}">
                <a16:creationId xmlns:a16="http://schemas.microsoft.com/office/drawing/2014/main" id="{2B5F80E8-244B-4A82-8685-57AE23AEE3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8676" y="5326661"/>
            <a:ext cx="1752967" cy="1473923"/>
          </a:xfrm>
          <a:prstGeom prst="rect">
            <a:avLst/>
          </a:prstGeom>
        </p:spPr>
      </p:pic>
    </p:spTree>
    <p:extLst>
      <p:ext uri="{BB962C8B-B14F-4D97-AF65-F5344CB8AC3E}">
        <p14:creationId xmlns:p14="http://schemas.microsoft.com/office/powerpoint/2010/main" val="27343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C586-3826-4ED7-80BD-F979B0CC0F5E}"/>
              </a:ext>
            </a:extLst>
          </p:cNvPr>
          <p:cNvSpPr>
            <a:spLocks noGrp="1"/>
          </p:cNvSpPr>
          <p:nvPr>
            <p:ph type="title"/>
          </p:nvPr>
        </p:nvSpPr>
        <p:spPr/>
        <p:txBody>
          <a:bodyPr/>
          <a:lstStyle/>
          <a:p>
            <a:r>
              <a:rPr lang="en-GB" b="1" dirty="0"/>
              <a:t>Key concerns for the ageing: </a:t>
            </a:r>
            <a:br>
              <a:rPr lang="en-GB" b="1" dirty="0"/>
            </a:br>
            <a:r>
              <a:rPr lang="en-GB" b="1" dirty="0"/>
              <a:t>Heart, bone, brain and vision health</a:t>
            </a:r>
          </a:p>
        </p:txBody>
      </p:sp>
      <p:sp>
        <p:nvSpPr>
          <p:cNvPr id="3" name="Content Placeholder 2">
            <a:extLst>
              <a:ext uri="{FF2B5EF4-FFF2-40B4-BE49-F238E27FC236}">
                <a16:creationId xmlns:a16="http://schemas.microsoft.com/office/drawing/2014/main" id="{67A4CE0B-F9DA-47DB-B23F-8E9EB6FA7120}"/>
              </a:ext>
            </a:extLst>
          </p:cNvPr>
          <p:cNvSpPr>
            <a:spLocks noGrp="1"/>
          </p:cNvSpPr>
          <p:nvPr>
            <p:ph idx="1"/>
          </p:nvPr>
        </p:nvSpPr>
        <p:spPr/>
        <p:txBody>
          <a:bodyPr>
            <a:normAutofit/>
          </a:bodyPr>
          <a:lstStyle/>
          <a:p>
            <a:pPr marL="0" indent="0">
              <a:buNone/>
            </a:pPr>
            <a:r>
              <a:rPr lang="en-GB" sz="1800" b="1" dirty="0"/>
              <a:t>As individuals age, they want to spend as little time as possible in the “unhealthy years” </a:t>
            </a:r>
            <a:endParaRPr lang="en-GB" sz="1800" dirty="0"/>
          </a:p>
          <a:p>
            <a:r>
              <a:rPr lang="en-GB" sz="1800" dirty="0"/>
              <a:t>By managing </a:t>
            </a:r>
            <a:r>
              <a:rPr lang="en-GB" sz="1800" b="1" dirty="0">
                <a:solidFill>
                  <a:srgbClr val="FF0000"/>
                </a:solidFill>
              </a:rPr>
              <a:t>cardiovascular health</a:t>
            </a:r>
            <a:r>
              <a:rPr lang="en-GB" sz="1800" dirty="0"/>
              <a:t>, </a:t>
            </a:r>
            <a:r>
              <a:rPr lang="en-GB" sz="1800" b="1" dirty="0">
                <a:solidFill>
                  <a:srgbClr val="FF0000"/>
                </a:solidFill>
              </a:rPr>
              <a:t>bone and joint health</a:t>
            </a:r>
            <a:r>
              <a:rPr lang="en-GB" sz="1800" dirty="0"/>
              <a:t>, </a:t>
            </a:r>
            <a:r>
              <a:rPr lang="en-GB" sz="1800" b="1" dirty="0">
                <a:solidFill>
                  <a:srgbClr val="FF0000"/>
                </a:solidFill>
              </a:rPr>
              <a:t>brain health </a:t>
            </a:r>
            <a:r>
              <a:rPr lang="en-GB" sz="1800" dirty="0"/>
              <a:t>and </a:t>
            </a:r>
            <a:r>
              <a:rPr lang="en-GB" sz="1800" b="1" dirty="0">
                <a:solidFill>
                  <a:srgbClr val="FF0000"/>
                </a:solidFill>
              </a:rPr>
              <a:t>vision health</a:t>
            </a:r>
            <a:r>
              <a:rPr lang="en-GB" sz="1800" dirty="0"/>
              <a:t>, consumers have the potential to extend their healthy life expectancy.</a:t>
            </a:r>
          </a:p>
          <a:p>
            <a:r>
              <a:rPr lang="en-GB" sz="1800" dirty="0"/>
              <a:t>There is significant potential for manufacturers to develop products which target these four </a:t>
            </a:r>
            <a:r>
              <a:rPr lang="en-GB" sz="1800" dirty="0" err="1"/>
              <a:t>positionings</a:t>
            </a:r>
            <a:r>
              <a:rPr lang="en-GB" sz="1800" dirty="0"/>
              <a:t>. </a:t>
            </a:r>
          </a:p>
          <a:p>
            <a:r>
              <a:rPr lang="en-GB" sz="1800" dirty="0"/>
              <a:t>Categories more aligned with prevention are witnessing faster growth than those aligned with the concept of treatment.</a:t>
            </a:r>
          </a:p>
          <a:p>
            <a:r>
              <a:rPr lang="en-GB" sz="1800" b="1" dirty="0"/>
              <a:t>Prevention is an overarching factor driving the growth of Functional Food products as a whole.</a:t>
            </a:r>
          </a:p>
          <a:p>
            <a:pPr marL="0" indent="0">
              <a:buNone/>
            </a:pPr>
            <a:endParaRPr lang="en-GB" sz="1800" b="1" dirty="0"/>
          </a:p>
          <a:p>
            <a:endParaRPr lang="en-GB" sz="1800" dirty="0"/>
          </a:p>
          <a:p>
            <a:pPr marL="0" indent="0">
              <a:buNone/>
            </a:pPr>
            <a:endParaRPr lang="en-GB" sz="1800" b="1" dirty="0"/>
          </a:p>
          <a:p>
            <a:endParaRPr lang="en-GB" sz="1800" dirty="0"/>
          </a:p>
        </p:txBody>
      </p:sp>
      <p:pic>
        <p:nvPicPr>
          <p:cNvPr id="7" name="Picture 6">
            <a:extLst>
              <a:ext uri="{FF2B5EF4-FFF2-40B4-BE49-F238E27FC236}">
                <a16:creationId xmlns:a16="http://schemas.microsoft.com/office/drawing/2014/main" id="{48026941-9E60-4416-BE43-C5C495273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60" y="4763516"/>
            <a:ext cx="5370855" cy="2094484"/>
          </a:xfrm>
          <a:prstGeom prst="rect">
            <a:avLst/>
          </a:prstGeom>
        </p:spPr>
      </p:pic>
    </p:spTree>
    <p:extLst>
      <p:ext uri="{BB962C8B-B14F-4D97-AF65-F5344CB8AC3E}">
        <p14:creationId xmlns:p14="http://schemas.microsoft.com/office/powerpoint/2010/main" val="239152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4E43095-5E56-487F-B249-18C106F607C7}"/>
              </a:ext>
            </a:extLst>
          </p:cNvPr>
          <p:cNvGraphicFramePr>
            <a:graphicFrameLocks noGrp="1"/>
          </p:cNvGraphicFramePr>
          <p:nvPr>
            <p:ph idx="1"/>
            <p:extLst>
              <p:ext uri="{D42A27DB-BD31-4B8C-83A1-F6EECF244321}">
                <p14:modId xmlns:p14="http://schemas.microsoft.com/office/powerpoint/2010/main" val="1197023248"/>
              </p:ext>
            </p:extLst>
          </p:nvPr>
        </p:nvGraphicFramePr>
        <p:xfrm>
          <a:off x="0" y="0"/>
          <a:ext cx="12192000" cy="782688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500216093"/>
                    </a:ext>
                  </a:extLst>
                </a:gridCol>
                <a:gridCol w="6096000">
                  <a:extLst>
                    <a:ext uri="{9D8B030D-6E8A-4147-A177-3AD203B41FA5}">
                      <a16:colId xmlns:a16="http://schemas.microsoft.com/office/drawing/2014/main" val="3297865393"/>
                    </a:ext>
                  </a:extLst>
                </a:gridCol>
              </a:tblGrid>
              <a:tr h="3620645">
                <a:tc>
                  <a:txBody>
                    <a:bodyPr/>
                    <a:lstStyle/>
                    <a:p>
                      <a:pPr algn="l"/>
                      <a:r>
                        <a:rPr lang="en-GB" sz="3600" dirty="0">
                          <a:solidFill>
                            <a:srgbClr val="FF0000"/>
                          </a:solidFill>
                        </a:rPr>
                        <a:t>Cardiovascular health</a:t>
                      </a:r>
                    </a:p>
                    <a:p>
                      <a:r>
                        <a:rPr lang="en-GB" b="0" dirty="0">
                          <a:solidFill>
                            <a:schemeClr val="tx1"/>
                          </a:solidFill>
                        </a:rPr>
                        <a:t>According to WHO, 30% of all deaths globally are due to the cardiovascular system, and it is the number one cause of death. </a:t>
                      </a:r>
                    </a:p>
                    <a:p>
                      <a:endParaRPr lang="en-GB" b="0" dirty="0">
                        <a:solidFill>
                          <a:schemeClr val="tx1"/>
                        </a:solidFill>
                      </a:endParaRPr>
                    </a:p>
                    <a:p>
                      <a:r>
                        <a:rPr lang="en-GB" b="0" dirty="0">
                          <a:solidFill>
                            <a:schemeClr val="tx1"/>
                          </a:solidFill>
                        </a:rPr>
                        <a:t>Many cardiovascular diseases are chronic and have an association with diet. Conditions such as high cholesterol and atherosclerosis, which predominately occur with older age are two of the most widely recognised diseases relating to poor</a:t>
                      </a:r>
                      <a:r>
                        <a:rPr lang="en-GB" dirty="0"/>
                        <a:t> </a:t>
                      </a:r>
                      <a:r>
                        <a:rPr lang="en-GB" b="0" dirty="0">
                          <a:solidFill>
                            <a:schemeClr val="tx1"/>
                          </a:solidFill>
                        </a:rPr>
                        <a:t>diet choices.</a:t>
                      </a:r>
                    </a:p>
                    <a:p>
                      <a:endParaRPr lang="en-GB" dirty="0"/>
                    </a:p>
                  </a:txBody>
                  <a:tcPr>
                    <a:solidFill>
                      <a:schemeClr val="tx2">
                        <a:lumMod val="20000"/>
                        <a:lumOff val="80000"/>
                      </a:schemeClr>
                    </a:solidFill>
                  </a:tcPr>
                </a:tc>
                <a:tc>
                  <a:txBody>
                    <a:bodyPr/>
                    <a:lstStyle/>
                    <a:p>
                      <a:r>
                        <a:rPr lang="en-GB" sz="3600" dirty="0">
                          <a:solidFill>
                            <a:srgbClr val="FF0000"/>
                          </a:solidFill>
                        </a:rPr>
                        <a:t>Bone &amp; Joint health</a:t>
                      </a:r>
                    </a:p>
                    <a:p>
                      <a:r>
                        <a:rPr lang="en-GB" b="0" dirty="0">
                          <a:solidFill>
                            <a:schemeClr val="tx1"/>
                          </a:solidFill>
                        </a:rPr>
                        <a:t>Bone and joint health is a serious concern amongst the ageing population. Arthritis and osteoporosis are the most common conditions. </a:t>
                      </a:r>
                    </a:p>
                    <a:p>
                      <a:endParaRPr lang="en-GB" b="0" dirty="0">
                        <a:solidFill>
                          <a:schemeClr val="tx1"/>
                        </a:solidFill>
                      </a:endParaRPr>
                    </a:p>
                    <a:p>
                      <a:r>
                        <a:rPr lang="en-GB" b="0" dirty="0">
                          <a:solidFill>
                            <a:schemeClr val="tx1"/>
                          </a:solidFill>
                        </a:rPr>
                        <a:t>According to the International Osteoporosis Foundation, osteoporosis causes over 8.9m fractures annually, affecting one 10</a:t>
                      </a:r>
                      <a:r>
                        <a:rPr lang="en-GB" b="0" baseline="30000" dirty="0">
                          <a:solidFill>
                            <a:schemeClr val="tx1"/>
                          </a:solidFill>
                        </a:rPr>
                        <a:t>th</a:t>
                      </a:r>
                      <a:r>
                        <a:rPr lang="en-GB" b="0" dirty="0">
                          <a:solidFill>
                            <a:schemeClr val="tx1"/>
                          </a:solidFill>
                        </a:rPr>
                        <a:t> of women over 60 years.</a:t>
                      </a:r>
                    </a:p>
                    <a:p>
                      <a:r>
                        <a:rPr lang="en-GB" b="0" dirty="0">
                          <a:solidFill>
                            <a:schemeClr val="tx1"/>
                          </a:solidFill>
                        </a:rPr>
                        <a:t>In addition, the incidence of hip fractures in men is set to rise by 300% by 2050.</a:t>
                      </a:r>
                    </a:p>
                  </a:txBody>
                  <a:tcPr>
                    <a:solidFill>
                      <a:schemeClr val="tx2">
                        <a:lumMod val="20000"/>
                        <a:lumOff val="80000"/>
                      </a:schemeClr>
                    </a:solidFill>
                  </a:tcPr>
                </a:tc>
                <a:extLst>
                  <a:ext uri="{0D108BD9-81ED-4DB2-BD59-A6C34878D82A}">
                    <a16:rowId xmlns:a16="http://schemas.microsoft.com/office/drawing/2014/main" val="1563325123"/>
                  </a:ext>
                </a:extLst>
              </a:tr>
              <a:tr h="3914210">
                <a:tc>
                  <a:txBody>
                    <a:bodyPr/>
                    <a:lstStyle/>
                    <a:p>
                      <a:r>
                        <a:rPr lang="en-GB" sz="3600" b="1" dirty="0">
                          <a:solidFill>
                            <a:srgbClr val="FF0000"/>
                          </a:solidFill>
                        </a:rPr>
                        <a:t>Brain health &amp; memory</a:t>
                      </a:r>
                    </a:p>
                    <a:p>
                      <a:r>
                        <a:rPr lang="en-GB" b="0" dirty="0">
                          <a:solidFill>
                            <a:schemeClr val="tx1"/>
                          </a:solidFill>
                        </a:rPr>
                        <a:t>Diseases associated with mental disorders are on the rise. As dementia affects more of the population – the Alzheimer's Society in the UK estimates one in 14 people aged over 65 has a form of dementia. </a:t>
                      </a:r>
                    </a:p>
                    <a:p>
                      <a:endParaRPr lang="en-GB" b="0" dirty="0">
                        <a:solidFill>
                          <a:schemeClr val="tx1"/>
                        </a:solidFill>
                      </a:endParaRPr>
                    </a:p>
                    <a:p>
                      <a:r>
                        <a:rPr lang="en-GB" b="0" dirty="0">
                          <a:solidFill>
                            <a:schemeClr val="tx1"/>
                          </a:solidFill>
                        </a:rPr>
                        <a:t>Products which benefit brain health and in particular, memory functioning, will become more important for the ageing.</a:t>
                      </a:r>
                    </a:p>
                    <a:p>
                      <a:endParaRPr lang="en-GB" dirty="0">
                        <a:solidFill>
                          <a:srgbClr val="FF0000"/>
                        </a:solidFill>
                      </a:endParaRPr>
                    </a:p>
                    <a:p>
                      <a:endParaRPr lang="en-GB" dirty="0"/>
                    </a:p>
                    <a:p>
                      <a:endParaRPr lang="en-GB" dirty="0"/>
                    </a:p>
                    <a:p>
                      <a:endParaRPr lang="en-GB" dirty="0"/>
                    </a:p>
                    <a:p>
                      <a:endParaRPr lang="en-GB" dirty="0"/>
                    </a:p>
                  </a:txBody>
                  <a:tcPr/>
                </a:tc>
                <a:tc>
                  <a:txBody>
                    <a:bodyPr/>
                    <a:lstStyle/>
                    <a:p>
                      <a:r>
                        <a:rPr lang="en-GB" sz="3600" b="1" dirty="0">
                          <a:solidFill>
                            <a:srgbClr val="FF0000"/>
                          </a:solidFill>
                        </a:rPr>
                        <a:t>Vision health</a:t>
                      </a:r>
                    </a:p>
                    <a:p>
                      <a:r>
                        <a:rPr lang="en-GB" b="0" dirty="0">
                          <a:solidFill>
                            <a:schemeClr val="tx1"/>
                          </a:solidFill>
                        </a:rPr>
                        <a:t>Whilst still niche, vision health is of growing concern to the ageing population, in part due to the trend to prevent signs of the onset of ageing such as age-related macular degeneration (ARMD). In addition, although not as closely related to diet, a degeneration in eye health is strongly linked to chronic diseases such as Type 2 Diabetes. </a:t>
                      </a:r>
                    </a:p>
                    <a:p>
                      <a:endParaRPr lang="en-GB" b="0" dirty="0">
                        <a:solidFill>
                          <a:schemeClr val="tx1"/>
                        </a:solidFill>
                      </a:endParaRPr>
                    </a:p>
                    <a:p>
                      <a:r>
                        <a:rPr lang="en-GB" b="0" dirty="0">
                          <a:solidFill>
                            <a:schemeClr val="tx1"/>
                          </a:solidFill>
                        </a:rPr>
                        <a:t>It is estimated that by 2017, the diabetes prevalence will rise to 9% of the population aged 20-79.</a:t>
                      </a:r>
                    </a:p>
                  </a:txBody>
                  <a:tcPr/>
                </a:tc>
                <a:extLst>
                  <a:ext uri="{0D108BD9-81ED-4DB2-BD59-A6C34878D82A}">
                    <a16:rowId xmlns:a16="http://schemas.microsoft.com/office/drawing/2014/main" val="2238080591"/>
                  </a:ext>
                </a:extLst>
              </a:tr>
            </a:tbl>
          </a:graphicData>
        </a:graphic>
      </p:graphicFrame>
    </p:spTree>
    <p:extLst>
      <p:ext uri="{BB962C8B-B14F-4D97-AF65-F5344CB8AC3E}">
        <p14:creationId xmlns:p14="http://schemas.microsoft.com/office/powerpoint/2010/main" val="148542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C586-3826-4ED7-80BD-F979B0CC0F5E}"/>
              </a:ext>
            </a:extLst>
          </p:cNvPr>
          <p:cNvSpPr>
            <a:spLocks noGrp="1"/>
          </p:cNvSpPr>
          <p:nvPr>
            <p:ph type="title"/>
          </p:nvPr>
        </p:nvSpPr>
        <p:spPr/>
        <p:txBody>
          <a:bodyPr/>
          <a:lstStyle/>
          <a:p>
            <a:r>
              <a:rPr lang="en-GB" b="1" dirty="0"/>
              <a:t>Age related categories at US$22bn but need reinvigorating</a:t>
            </a:r>
          </a:p>
        </p:txBody>
      </p:sp>
      <p:sp>
        <p:nvSpPr>
          <p:cNvPr id="3" name="Content Placeholder 2">
            <a:extLst>
              <a:ext uri="{FF2B5EF4-FFF2-40B4-BE49-F238E27FC236}">
                <a16:creationId xmlns:a16="http://schemas.microsoft.com/office/drawing/2014/main" id="{67A4CE0B-F9DA-47DB-B23F-8E9EB6FA7120}"/>
              </a:ext>
            </a:extLst>
          </p:cNvPr>
          <p:cNvSpPr>
            <a:spLocks noGrp="1"/>
          </p:cNvSpPr>
          <p:nvPr>
            <p:ph idx="1"/>
          </p:nvPr>
        </p:nvSpPr>
        <p:spPr/>
        <p:txBody>
          <a:bodyPr>
            <a:normAutofit/>
          </a:bodyPr>
          <a:lstStyle/>
          <a:p>
            <a:pPr marL="0" indent="0">
              <a:buNone/>
            </a:pPr>
            <a:r>
              <a:rPr lang="en-GB" sz="1800" b="1" dirty="0"/>
              <a:t>Ties in with the movement towards prevention of health deterioration</a:t>
            </a:r>
            <a:endParaRPr lang="en-GB" sz="1800" dirty="0"/>
          </a:p>
          <a:p>
            <a:r>
              <a:rPr lang="en-GB" sz="1800" dirty="0"/>
              <a:t>Categories more aligned with prevention are witnessing faster growth than those aligned with the concept of treatment.</a:t>
            </a:r>
          </a:p>
          <a:p>
            <a:r>
              <a:rPr lang="en-GB" sz="1800" dirty="0"/>
              <a:t>Health &amp; Wellness packaged food and beverages is set to see a CAGR of 4% over 2012-17, equivalent to US$161 billion. In comparison, over the counter products (treatment) is forecast to see a CAGR of 2% over the same period, equivalent to US$9.5billion</a:t>
            </a:r>
          </a:p>
          <a:p>
            <a:pPr marL="0" indent="0">
              <a:buNone/>
            </a:pPr>
            <a:endParaRPr lang="en-GB" b="1" dirty="0"/>
          </a:p>
          <a:p>
            <a:endParaRPr lang="en-GB" dirty="0"/>
          </a:p>
        </p:txBody>
      </p:sp>
      <p:pic>
        <p:nvPicPr>
          <p:cNvPr id="4" name="Content Placeholder 3">
            <a:extLst>
              <a:ext uri="{FF2B5EF4-FFF2-40B4-BE49-F238E27FC236}">
                <a16:creationId xmlns:a16="http://schemas.microsoft.com/office/drawing/2014/main" id="{B5C9781E-F50E-44E0-ACCF-C92574F14752}"/>
              </a:ext>
            </a:extLst>
          </p:cNvPr>
          <p:cNvPicPr>
            <a:picLocks/>
          </p:cNvPicPr>
          <p:nvPr/>
        </p:nvPicPr>
        <p:blipFill>
          <a:blip r:embed="rId3" cstate="print"/>
          <a:srcRect/>
          <a:stretch>
            <a:fillRect/>
          </a:stretch>
        </p:blipFill>
        <p:spPr bwMode="auto">
          <a:xfrm>
            <a:off x="1" y="1589649"/>
            <a:ext cx="12191999" cy="5167312"/>
          </a:xfrm>
          <a:prstGeom prst="rect">
            <a:avLst/>
          </a:prstGeom>
          <a:noFill/>
          <a:ln w="9525">
            <a:noFill/>
            <a:miter lim="800000"/>
            <a:headEnd/>
            <a:tailEnd/>
          </a:ln>
        </p:spPr>
      </p:pic>
      <p:sp>
        <p:nvSpPr>
          <p:cNvPr id="6" name="TextBox 5">
            <a:extLst>
              <a:ext uri="{FF2B5EF4-FFF2-40B4-BE49-F238E27FC236}">
                <a16:creationId xmlns:a16="http://schemas.microsoft.com/office/drawing/2014/main" id="{8937BBAA-7D50-43DA-A251-D0C42AD20BD8}"/>
              </a:ext>
            </a:extLst>
          </p:cNvPr>
          <p:cNvSpPr txBox="1"/>
          <p:nvPr/>
        </p:nvSpPr>
        <p:spPr>
          <a:xfrm>
            <a:off x="156722" y="1609786"/>
            <a:ext cx="11980985" cy="2391508"/>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E4B1A65E-B43F-49FB-9ABE-0D9627C21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557" y="1657350"/>
            <a:ext cx="2266950" cy="2019300"/>
          </a:xfrm>
          <a:prstGeom prst="rect">
            <a:avLst/>
          </a:prstGeom>
        </p:spPr>
      </p:pic>
      <p:pic>
        <p:nvPicPr>
          <p:cNvPr id="8" name="Picture 7">
            <a:extLst>
              <a:ext uri="{FF2B5EF4-FFF2-40B4-BE49-F238E27FC236}">
                <a16:creationId xmlns:a16="http://schemas.microsoft.com/office/drawing/2014/main" id="{4F7B177C-478F-461D-AD85-EF94316C9A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280" y="1717028"/>
            <a:ext cx="2143125" cy="2143125"/>
          </a:xfrm>
          <a:prstGeom prst="rect">
            <a:avLst/>
          </a:prstGeom>
        </p:spPr>
      </p:pic>
      <p:pic>
        <p:nvPicPr>
          <p:cNvPr id="13" name="Picture 12">
            <a:extLst>
              <a:ext uri="{FF2B5EF4-FFF2-40B4-BE49-F238E27FC236}">
                <a16:creationId xmlns:a16="http://schemas.microsoft.com/office/drawing/2014/main" id="{4FD95E49-6DF5-4F99-B1F6-17941B7A13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3590" y="1724025"/>
            <a:ext cx="2333625" cy="1952625"/>
          </a:xfrm>
          <a:prstGeom prst="rect">
            <a:avLst/>
          </a:prstGeom>
        </p:spPr>
      </p:pic>
      <p:pic>
        <p:nvPicPr>
          <p:cNvPr id="14" name="Picture 13">
            <a:extLst>
              <a:ext uri="{FF2B5EF4-FFF2-40B4-BE49-F238E27FC236}">
                <a16:creationId xmlns:a16="http://schemas.microsoft.com/office/drawing/2014/main" id="{0F05156F-5D3F-4897-B9E5-337B839498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7261" y="1792289"/>
            <a:ext cx="2939521" cy="1796402"/>
          </a:xfrm>
          <a:prstGeom prst="rect">
            <a:avLst/>
          </a:prstGeom>
        </p:spPr>
      </p:pic>
      <p:sp>
        <p:nvSpPr>
          <p:cNvPr id="5" name="TextBox 4">
            <a:extLst>
              <a:ext uri="{FF2B5EF4-FFF2-40B4-BE49-F238E27FC236}">
                <a16:creationId xmlns:a16="http://schemas.microsoft.com/office/drawing/2014/main" id="{C69D61D0-275A-4A4E-B42A-77ECF9189841}"/>
              </a:ext>
            </a:extLst>
          </p:cNvPr>
          <p:cNvSpPr txBox="1"/>
          <p:nvPr/>
        </p:nvSpPr>
        <p:spPr>
          <a:xfrm>
            <a:off x="9017261" y="6569612"/>
            <a:ext cx="2939521" cy="276999"/>
          </a:xfrm>
          <a:prstGeom prst="rect">
            <a:avLst/>
          </a:prstGeom>
          <a:noFill/>
        </p:spPr>
        <p:txBody>
          <a:bodyPr wrap="square" rtlCol="0">
            <a:spAutoFit/>
          </a:bodyPr>
          <a:lstStyle/>
          <a:p>
            <a:pPr algn="r"/>
            <a:r>
              <a:rPr lang="en-GB" sz="1200" dirty="0"/>
              <a:t>Source: Euromonitor</a:t>
            </a:r>
          </a:p>
        </p:txBody>
      </p:sp>
    </p:spTree>
    <p:extLst>
      <p:ext uri="{BB962C8B-B14F-4D97-AF65-F5344CB8AC3E}">
        <p14:creationId xmlns:p14="http://schemas.microsoft.com/office/powerpoint/2010/main" val="259864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CB9B-3B45-43B8-89FC-F4150FCD2B7C}"/>
              </a:ext>
            </a:extLst>
          </p:cNvPr>
          <p:cNvSpPr>
            <a:spLocks noGrp="1"/>
          </p:cNvSpPr>
          <p:nvPr>
            <p:ph type="title"/>
          </p:nvPr>
        </p:nvSpPr>
        <p:spPr/>
        <p:txBody>
          <a:bodyPr/>
          <a:lstStyle/>
          <a:p>
            <a:r>
              <a:rPr lang="en-GB" b="1" dirty="0"/>
              <a:t>Consumer needs</a:t>
            </a:r>
          </a:p>
        </p:txBody>
      </p:sp>
      <p:sp>
        <p:nvSpPr>
          <p:cNvPr id="3" name="Content Placeholder 2">
            <a:extLst>
              <a:ext uri="{FF2B5EF4-FFF2-40B4-BE49-F238E27FC236}">
                <a16:creationId xmlns:a16="http://schemas.microsoft.com/office/drawing/2014/main" id="{A5E9E993-5709-4989-B4B8-C07043BB66BC}"/>
              </a:ext>
            </a:extLst>
          </p:cNvPr>
          <p:cNvSpPr>
            <a:spLocks noGrp="1"/>
          </p:cNvSpPr>
          <p:nvPr>
            <p:ph idx="1"/>
          </p:nvPr>
        </p:nvSpPr>
        <p:spPr>
          <a:xfrm>
            <a:off x="712763" y="2871740"/>
            <a:ext cx="10515600" cy="4351338"/>
          </a:xfrm>
        </p:spPr>
        <p:txBody>
          <a:bodyPr>
            <a:normAutofit/>
          </a:bodyPr>
          <a:lstStyle/>
          <a:p>
            <a:r>
              <a:rPr lang="en-GB" sz="1800" dirty="0"/>
              <a:t>Without explicitly bringing up the process of ageing, brands should incorporate ingredients such as </a:t>
            </a:r>
          </a:p>
          <a:p>
            <a:pPr lvl="1"/>
            <a:r>
              <a:rPr lang="en-GB" sz="1800" dirty="0"/>
              <a:t>calcium, for bone and joint health, </a:t>
            </a:r>
          </a:p>
          <a:p>
            <a:pPr lvl="1"/>
            <a:r>
              <a:rPr lang="en-GB" sz="1800" dirty="0"/>
              <a:t>fibre, for digestive health</a:t>
            </a:r>
          </a:p>
          <a:p>
            <a:pPr lvl="1"/>
            <a:r>
              <a:rPr lang="en-GB" sz="1800" dirty="0"/>
              <a:t>omega-3 fatty acids, which slow the onset of Alzheimer’s</a:t>
            </a:r>
          </a:p>
          <a:p>
            <a:pPr lvl="1"/>
            <a:endParaRPr lang="en-GB" sz="1400" dirty="0"/>
          </a:p>
          <a:p>
            <a:r>
              <a:rPr lang="en-GB" sz="1800" dirty="0"/>
              <a:t>Products beneficial to joints, cognitive function, digestion, naturally healthy, fortified for health, protein-rich to help reduce muscle loss. </a:t>
            </a:r>
          </a:p>
          <a:p>
            <a:r>
              <a:rPr lang="en-GB" sz="1800" dirty="0"/>
              <a:t>Smaller portions – ready to bite meals. Easy to swallow.</a:t>
            </a:r>
          </a:p>
          <a:p>
            <a:pPr marL="0" indent="0">
              <a:buNone/>
            </a:pPr>
            <a:endParaRPr lang="en-GB" dirty="0"/>
          </a:p>
        </p:txBody>
      </p:sp>
      <p:pic>
        <p:nvPicPr>
          <p:cNvPr id="4" name="Picture 3">
            <a:extLst>
              <a:ext uri="{FF2B5EF4-FFF2-40B4-BE49-F238E27FC236}">
                <a16:creationId xmlns:a16="http://schemas.microsoft.com/office/drawing/2014/main" id="{846DA422-CFAA-4446-94AF-09F429860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745" y="0"/>
            <a:ext cx="4953000" cy="2055813"/>
          </a:xfrm>
          <a:prstGeom prst="rect">
            <a:avLst/>
          </a:prstGeom>
        </p:spPr>
      </p:pic>
      <p:pic>
        <p:nvPicPr>
          <p:cNvPr id="5" name="Picture 4">
            <a:extLst>
              <a:ext uri="{FF2B5EF4-FFF2-40B4-BE49-F238E27FC236}">
                <a16:creationId xmlns:a16="http://schemas.microsoft.com/office/drawing/2014/main" id="{398F725D-DD16-4FE8-9E50-E78D2D896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9745" y="-51453"/>
            <a:ext cx="2512255" cy="2107266"/>
          </a:xfrm>
          <a:prstGeom prst="rect">
            <a:avLst/>
          </a:prstGeom>
        </p:spPr>
      </p:pic>
      <p:sp>
        <p:nvSpPr>
          <p:cNvPr id="6" name="Rectangle 5">
            <a:extLst>
              <a:ext uri="{FF2B5EF4-FFF2-40B4-BE49-F238E27FC236}">
                <a16:creationId xmlns:a16="http://schemas.microsoft.com/office/drawing/2014/main" id="{4BC2EECD-281E-415B-8B28-8BA4991A7D0C}"/>
              </a:ext>
            </a:extLst>
          </p:cNvPr>
          <p:cNvSpPr/>
          <p:nvPr/>
        </p:nvSpPr>
        <p:spPr>
          <a:xfrm>
            <a:off x="838200" y="2183449"/>
            <a:ext cx="10390163" cy="646331"/>
          </a:xfrm>
          <a:prstGeom prst="rect">
            <a:avLst/>
          </a:prstGeom>
        </p:spPr>
        <p:txBody>
          <a:bodyPr wrap="square">
            <a:spAutoFit/>
          </a:bodyPr>
          <a:lstStyle/>
          <a:p>
            <a:r>
              <a:rPr lang="en-GB" b="1" dirty="0"/>
              <a:t>Older consumers want products that improve their health and wellness but without being overtly targeted for their age </a:t>
            </a:r>
            <a:endParaRPr lang="en-GB" dirty="0"/>
          </a:p>
        </p:txBody>
      </p:sp>
    </p:spTree>
    <p:extLst>
      <p:ext uri="{BB962C8B-B14F-4D97-AF65-F5344CB8AC3E}">
        <p14:creationId xmlns:p14="http://schemas.microsoft.com/office/powerpoint/2010/main" val="42717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B268-3367-4F44-B952-BB9A79F428FD}"/>
              </a:ext>
            </a:extLst>
          </p:cNvPr>
          <p:cNvSpPr>
            <a:spLocks noGrp="1"/>
          </p:cNvSpPr>
          <p:nvPr>
            <p:ph type="title"/>
          </p:nvPr>
        </p:nvSpPr>
        <p:spPr/>
        <p:txBody>
          <a:bodyPr/>
          <a:lstStyle/>
          <a:p>
            <a:r>
              <a:rPr lang="en-GB" b="1" dirty="0"/>
              <a:t>Innovation Opportunities</a:t>
            </a:r>
          </a:p>
        </p:txBody>
      </p:sp>
      <p:sp>
        <p:nvSpPr>
          <p:cNvPr id="3" name="Content Placeholder 2">
            <a:extLst>
              <a:ext uri="{FF2B5EF4-FFF2-40B4-BE49-F238E27FC236}">
                <a16:creationId xmlns:a16="http://schemas.microsoft.com/office/drawing/2014/main" id="{BE48D55E-4E98-491A-AF6C-2DA277572BEB}"/>
              </a:ext>
            </a:extLst>
          </p:cNvPr>
          <p:cNvSpPr>
            <a:spLocks noGrp="1"/>
          </p:cNvSpPr>
          <p:nvPr>
            <p:ph idx="1"/>
          </p:nvPr>
        </p:nvSpPr>
        <p:spPr>
          <a:xfrm>
            <a:off x="838200" y="2068002"/>
            <a:ext cx="10515600" cy="4351338"/>
          </a:xfrm>
        </p:spPr>
        <p:txBody>
          <a:bodyPr>
            <a:normAutofit fontScale="62500" lnSpcReduction="20000"/>
          </a:bodyPr>
          <a:lstStyle/>
          <a:p>
            <a:pPr marL="0" indent="0">
              <a:buNone/>
            </a:pPr>
            <a:r>
              <a:rPr lang="en-GB" b="1" dirty="0" err="1"/>
              <a:t>Smoothfood</a:t>
            </a:r>
            <a:r>
              <a:rPr lang="en-GB" b="1" dirty="0"/>
              <a:t> concept</a:t>
            </a:r>
            <a:endParaRPr lang="en-GB" dirty="0"/>
          </a:p>
          <a:p>
            <a:r>
              <a:rPr lang="en-GB" dirty="0"/>
              <a:t>Food innovations company </a:t>
            </a:r>
            <a:r>
              <a:rPr lang="en-GB" dirty="0" err="1"/>
              <a:t>Biozoon</a:t>
            </a:r>
            <a:r>
              <a:rPr lang="en-GB" dirty="0"/>
              <a:t> has worked with famous chefs, Markus </a:t>
            </a:r>
            <a:r>
              <a:rPr lang="en-GB" dirty="0" err="1"/>
              <a:t>Biedermann</a:t>
            </a:r>
            <a:r>
              <a:rPr lang="en-GB" dirty="0"/>
              <a:t> and Herbert Thill on </a:t>
            </a:r>
            <a:r>
              <a:rPr lang="en-GB" dirty="0" err="1"/>
              <a:t>SeneoPro</a:t>
            </a:r>
            <a:r>
              <a:rPr lang="en-GB" dirty="0"/>
              <a:t> texturizers, part of the </a:t>
            </a:r>
            <a:r>
              <a:rPr lang="en-GB" dirty="0" err="1"/>
              <a:t>smoothfood</a:t>
            </a:r>
            <a:r>
              <a:rPr lang="en-GB" dirty="0"/>
              <a:t> concept. At the heart of the concept is making food that retains the taste and the nutritional value so the pleasure and enjoyment of eating remains. 3D print technology is involved.</a:t>
            </a:r>
          </a:p>
          <a:p>
            <a:r>
              <a:rPr lang="en-GB" dirty="0" err="1"/>
              <a:t>SeneoPro</a:t>
            </a:r>
            <a:r>
              <a:rPr lang="en-GB" dirty="0"/>
              <a:t> is a new form of nutritional food for people with chewing and swallowing difficulties. The different texturizers come in airy or stable foams, gels and thickened liquids, or powder mixes. They provide a balanced diet adapted to a person’s needs, increasing their quality of life.</a:t>
            </a:r>
          </a:p>
          <a:p>
            <a:pPr marL="0" indent="0">
              <a:buNone/>
            </a:pPr>
            <a:endParaRPr lang="en-GB" b="1" dirty="0"/>
          </a:p>
          <a:p>
            <a:pPr marL="0" indent="0">
              <a:buNone/>
            </a:pPr>
            <a:r>
              <a:rPr lang="en-GB" b="1" dirty="0"/>
              <a:t>A focus on packaging</a:t>
            </a:r>
            <a:endParaRPr lang="en-GB" dirty="0"/>
          </a:p>
          <a:p>
            <a:r>
              <a:rPr lang="en-GB" dirty="0"/>
              <a:t>Packaging is another area of food and drink innovation to consider. In the UK, thousands of packaging injuries are reported by the NHS every year, with a high prevalence amongst older adults.</a:t>
            </a:r>
          </a:p>
          <a:p>
            <a:r>
              <a:rPr lang="en-GB" dirty="0"/>
              <a:t>Reading and opening packaging can be a real challenge and extremely frustrating for older people. </a:t>
            </a:r>
          </a:p>
          <a:p>
            <a:r>
              <a:rPr lang="en-GB" dirty="0"/>
              <a:t>So there’s a big gap in the packaging industry to develop safe, easy-to-open packages for the older consumer, that deliver clear nutritional information, using larger size fonts.</a:t>
            </a:r>
          </a:p>
          <a:p>
            <a:pPr marL="0" indent="0">
              <a:buNone/>
            </a:pPr>
            <a:endParaRPr lang="en-GB" dirty="0"/>
          </a:p>
          <a:p>
            <a:endParaRPr lang="en-GB" dirty="0"/>
          </a:p>
        </p:txBody>
      </p:sp>
      <p:pic>
        <p:nvPicPr>
          <p:cNvPr id="7" name="Picture 6">
            <a:extLst>
              <a:ext uri="{FF2B5EF4-FFF2-40B4-BE49-F238E27FC236}">
                <a16:creationId xmlns:a16="http://schemas.microsoft.com/office/drawing/2014/main" id="{2DC3D5BE-B2C0-4D61-A489-0DF0A39DB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639" y="1246"/>
            <a:ext cx="2380361" cy="2066756"/>
          </a:xfrm>
          <a:prstGeom prst="rect">
            <a:avLst/>
          </a:prstGeom>
        </p:spPr>
      </p:pic>
      <p:pic>
        <p:nvPicPr>
          <p:cNvPr id="12" name="Picture 11">
            <a:extLst>
              <a:ext uri="{FF2B5EF4-FFF2-40B4-BE49-F238E27FC236}">
                <a16:creationId xmlns:a16="http://schemas.microsoft.com/office/drawing/2014/main" id="{E5D3EB42-0813-49BA-B9B7-BD522AE80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030" y="0"/>
            <a:ext cx="3174609" cy="2068002"/>
          </a:xfrm>
          <a:prstGeom prst="rect">
            <a:avLst/>
          </a:prstGeom>
        </p:spPr>
      </p:pic>
    </p:spTree>
    <p:extLst>
      <p:ext uri="{BB962C8B-B14F-4D97-AF65-F5344CB8AC3E}">
        <p14:creationId xmlns:p14="http://schemas.microsoft.com/office/powerpoint/2010/main" val="3670289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4DF1049576FB4396A959812E683380" ma:contentTypeVersion="8" ma:contentTypeDescription="Create a new document." ma:contentTypeScope="" ma:versionID="ee7584fb19199aa41c42e6c78176f500">
  <xsd:schema xmlns:xsd="http://www.w3.org/2001/XMLSchema" xmlns:xs="http://www.w3.org/2001/XMLSchema" xmlns:p="http://schemas.microsoft.com/office/2006/metadata/properties" xmlns:ns2="2080c554-dded-4893-b17d-96e3415bc178" xmlns:ns3="5c0236c5-800f-4186-8dff-7b2f080b9de5" targetNamespace="http://schemas.microsoft.com/office/2006/metadata/properties" ma:root="true" ma:fieldsID="9fdb75ce48ea23b3e3db973bf7024068" ns2:_="" ns3:_="">
    <xsd:import namespace="2080c554-dded-4893-b17d-96e3415bc178"/>
    <xsd:import namespace="5c0236c5-800f-4186-8dff-7b2f080b9d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0c554-dded-4893-b17d-96e3415bc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0236c5-800f-4186-8dff-7b2f080b9d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E8E28B-F474-4D1B-BC1C-A87CB7E5E29E}">
  <ds:schemaRefs>
    <ds:schemaRef ds:uri="http://schemas.microsoft.com/sharepoint/v3/contenttype/forms"/>
  </ds:schemaRefs>
</ds:datastoreItem>
</file>

<file path=customXml/itemProps2.xml><?xml version="1.0" encoding="utf-8"?>
<ds:datastoreItem xmlns:ds="http://schemas.openxmlformats.org/officeDocument/2006/customXml" ds:itemID="{449DF166-468A-437A-90B7-62299DFA96DD}">
  <ds:schemaRefs>
    <ds:schemaRef ds:uri="http://purl.org/dc/terms/"/>
    <ds:schemaRef ds:uri="http://schemas.openxmlformats.org/package/2006/metadata/core-properties"/>
    <ds:schemaRef ds:uri="http://schemas.microsoft.com/office/2006/documentManagement/types"/>
    <ds:schemaRef ds:uri="http://purl.org/dc/elements/1.1/"/>
    <ds:schemaRef ds:uri="2080c554-dded-4893-b17d-96e3415bc178"/>
    <ds:schemaRef ds:uri="http://www.w3.org/XML/1998/namespace"/>
    <ds:schemaRef ds:uri="http://purl.org/dc/dcmitype/"/>
    <ds:schemaRef ds:uri="http://schemas.microsoft.com/office/infopath/2007/PartnerControls"/>
    <ds:schemaRef ds:uri="5c0236c5-800f-4186-8dff-7b2f080b9de5"/>
    <ds:schemaRef ds:uri="http://schemas.microsoft.com/office/2006/metadata/properties"/>
  </ds:schemaRefs>
</ds:datastoreItem>
</file>

<file path=customXml/itemProps3.xml><?xml version="1.0" encoding="utf-8"?>
<ds:datastoreItem xmlns:ds="http://schemas.openxmlformats.org/officeDocument/2006/customXml" ds:itemID="{71EDE8C7-3BFF-4439-AFC1-9746A96E9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0c554-dded-4893-b17d-96e3415bc178"/>
    <ds:schemaRef ds:uri="5c0236c5-800f-4186-8dff-7b2f080b9d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1166</TotalTime>
  <Words>2128</Words>
  <Application>Microsoft Office PowerPoint</Application>
  <PresentationFormat>Widescreen</PresentationFormat>
  <Paragraphs>149</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Age Friendly Places</vt:lpstr>
      <vt:lpstr>PowerPoint Presentation</vt:lpstr>
      <vt:lpstr>Characteristics</vt:lpstr>
      <vt:lpstr>Characteristics</vt:lpstr>
      <vt:lpstr>Key concerns for the ageing:  Heart, bone, brain and vision health</vt:lpstr>
      <vt:lpstr>PowerPoint Presentation</vt:lpstr>
      <vt:lpstr>Age related categories at US$22bn but need reinvigorating</vt:lpstr>
      <vt:lpstr>Consumer needs</vt:lpstr>
      <vt:lpstr>Innovation Opportunities</vt:lpstr>
      <vt:lpstr>Innovation Opportunities</vt:lpstr>
      <vt:lpstr>Scottish Expertise</vt:lpstr>
      <vt:lpstr>Capabilities</vt:lpstr>
      <vt:lpstr>Sector Strengths</vt:lpstr>
      <vt:lpstr>Summary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Friendly Places</dc:title>
  <dc:creator>Nicola Watt</dc:creator>
  <cp:lastModifiedBy>Donna Gardiner</cp:lastModifiedBy>
  <cp:revision>107</cp:revision>
  <dcterms:created xsi:type="dcterms:W3CDTF">2017-12-18T10:34:43Z</dcterms:created>
  <dcterms:modified xsi:type="dcterms:W3CDTF">2018-11-09T09:37:43Z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0x010100A94DF1049576FB4396A959812E683380</vt:lpwstr>
  </property>
  <property fmtid="{D5CDD505-2E9C-101B-9397-08002B2CF9AE}" pid="3" name="Order">
    <vt:r8>100</vt:r8>
  </property>
</Properties>
</file>