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  <p:sldMasterId id="2147483665" r:id="rId5"/>
  </p:sldMasterIdLst>
  <p:notesMasterIdLst>
    <p:notesMasterId r:id="rId10"/>
  </p:notesMasterIdLst>
  <p:sldIdLst>
    <p:sldId id="256" r:id="rId6"/>
    <p:sldId id="257" r:id="rId7"/>
    <p:sldId id="272" r:id="rId8"/>
    <p:sldId id="271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431"/>
    <a:srgbClr val="2CB4D2"/>
    <a:srgbClr val="36434D"/>
    <a:srgbClr val="D0BB7E"/>
    <a:srgbClr val="00427F"/>
    <a:srgbClr val="610E6C"/>
    <a:srgbClr val="5EBEB9"/>
    <a:srgbClr val="D65811"/>
    <a:srgbClr val="CC0033"/>
    <a:srgbClr val="F49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94647" autoAdjust="0"/>
  </p:normalViewPr>
  <p:slideViewPr>
    <p:cSldViewPr showGuides="1">
      <p:cViewPr varScale="1">
        <p:scale>
          <a:sx n="64" d="100"/>
          <a:sy n="64" d="100"/>
        </p:scale>
        <p:origin x="1296" y="40"/>
      </p:cViewPr>
      <p:guideLst>
        <p:guide orient="horz" pos="125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08073-AE01-4A9E-9E6D-5BA47A07E8C2}" type="datetimeFigureOut">
              <a:rPr lang="en-GB" smtClean="0"/>
              <a:pPr/>
              <a:t>09/11/2018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2111D-D1E2-4356-B67C-4866019B3C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3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20552" y="1556792"/>
            <a:ext cx="8280275" cy="35279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Add text in 16pt Arial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992560" y="476672"/>
            <a:ext cx="7920880" cy="576064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99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48744" y="260648"/>
            <a:ext cx="3168352" cy="1872208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88504" y="1340545"/>
            <a:ext cx="4464496" cy="17284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8504" y="3212976"/>
            <a:ext cx="4464496" cy="1440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9113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5589240"/>
            <a:ext cx="9906000" cy="986626"/>
            <a:chOff x="0" y="5589240"/>
            <a:chExt cx="9906000" cy="986626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589240"/>
              <a:ext cx="9906000" cy="360000"/>
            </a:xfrm>
            <a:prstGeom prst="rect">
              <a:avLst/>
            </a:prstGeom>
            <a:solidFill>
              <a:srgbClr val="2CB431"/>
            </a:solidFill>
            <a:ln>
              <a:solidFill>
                <a:srgbClr val="2CB4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488504" y="6237312"/>
              <a:ext cx="43204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00427F"/>
                  </a:solidFill>
                  <a:latin typeface="Arial" pitchFamily="34" charset="0"/>
                  <a:cs typeface="Arial" pitchFamily="34" charset="0"/>
                </a:rPr>
                <a:t>www.scottish-enterprise.com</a:t>
              </a:r>
            </a:p>
          </p:txBody>
        </p:sp>
        <p:pic>
          <p:nvPicPr>
            <p:cNvPr id="10" name="Picture 2" descr="SE landscape logo (cmyk).jpg"/>
            <p:cNvPicPr>
              <a:picLocks noChangeAspect="1"/>
            </p:cNvPicPr>
            <p:nvPr userDrawn="1"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7202933" y="6165850"/>
              <a:ext cx="22145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ounded Rectangle 10"/>
          <p:cNvSpPr/>
          <p:nvPr/>
        </p:nvSpPr>
        <p:spPr>
          <a:xfrm>
            <a:off x="666462" y="332656"/>
            <a:ext cx="8784976" cy="792088"/>
          </a:xfrm>
          <a:prstGeom prst="roundRect">
            <a:avLst/>
          </a:prstGeom>
          <a:solidFill>
            <a:srgbClr val="0042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7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5589240"/>
            <a:ext cx="9906000" cy="986626"/>
            <a:chOff x="0" y="5589240"/>
            <a:chExt cx="9906000" cy="986626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5589240"/>
              <a:ext cx="9906000" cy="360000"/>
            </a:xfrm>
            <a:prstGeom prst="rect">
              <a:avLst/>
            </a:prstGeom>
            <a:solidFill>
              <a:srgbClr val="2CB431"/>
            </a:solidFill>
            <a:ln>
              <a:solidFill>
                <a:srgbClr val="2CB4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 userDrawn="1"/>
          </p:nvSpPr>
          <p:spPr>
            <a:xfrm>
              <a:off x="488504" y="6237312"/>
              <a:ext cx="43204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00427F"/>
                  </a:solidFill>
                  <a:latin typeface="Arial" pitchFamily="34" charset="0"/>
                  <a:cs typeface="Arial" pitchFamily="34" charset="0"/>
                </a:rPr>
                <a:t>www.scottish-enterprise.com</a:t>
              </a:r>
            </a:p>
          </p:txBody>
        </p:sp>
        <p:pic>
          <p:nvPicPr>
            <p:cNvPr id="19" name="Picture 2" descr="SE landscape logo (cmyk).jpg"/>
            <p:cNvPicPr>
              <a:picLocks noChangeAspect="1"/>
            </p:cNvPicPr>
            <p:nvPr userDrawn="1"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7202933" y="6165850"/>
              <a:ext cx="22145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Picture 6" descr="salti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41598" y="-20985"/>
            <a:ext cx="9943200" cy="559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4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32649" y="476672"/>
            <a:ext cx="5025008" cy="3312368"/>
          </a:xfrm>
        </p:spPr>
        <p:txBody>
          <a:bodyPr/>
          <a:lstStyle/>
          <a:p>
            <a:r>
              <a:rPr lang="en-GB" sz="2000" dirty="0"/>
              <a:t>Appendix 2</a:t>
            </a:r>
          </a:p>
          <a:p>
            <a:endParaRPr lang="en-GB" sz="2000" dirty="0"/>
          </a:p>
          <a:p>
            <a:r>
              <a:rPr lang="en-GB" sz="3200" dirty="0"/>
              <a:t>Age Friendly Places – Healthcare Sector </a:t>
            </a:r>
          </a:p>
        </p:txBody>
      </p:sp>
    </p:spTree>
    <p:extLst>
      <p:ext uri="{BB962C8B-B14F-4D97-AF65-F5344CB8AC3E}">
        <p14:creationId xmlns:p14="http://schemas.microsoft.com/office/powerpoint/2010/main" val="195942634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20553" y="1340768"/>
            <a:ext cx="5544615" cy="2088232"/>
          </a:xfrm>
        </p:spPr>
        <p:txBody>
          <a:bodyPr/>
          <a:lstStyle/>
          <a:p>
            <a:r>
              <a:rPr lang="en-GB" sz="1200" b="1" dirty="0"/>
              <a:t>Trends in Healthcare</a:t>
            </a:r>
          </a:p>
          <a:p>
            <a:r>
              <a:rPr lang="en-GB" sz="1100" dirty="0"/>
              <a:t> -  Healthcare as it is currently being delivered is no longer sustainable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Healthcare spending has risen faster than economic growth, with higher expectations from a more informed population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Smart technology, the internet of things, big data and artificial intelligence are all major trends driving the healthcare industry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In the future, information will be shared across ‘smart hospitals’ and communities linked together through cloud platforms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Data will be safely stored and accessible, resulting in preventative medicine, quicker diagnosis and personalised medicine and care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Age Friendly Places – Healthcare Trends</a:t>
            </a:r>
          </a:p>
        </p:txBody>
      </p:sp>
      <p:pic>
        <p:nvPicPr>
          <p:cNvPr id="6" name="Picture 5" descr="Life scienc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7216" y="1556792"/>
            <a:ext cx="2736304" cy="1714500"/>
          </a:xfrm>
          <a:prstGeom prst="rect">
            <a:avLst/>
          </a:prstGeom>
        </p:spPr>
      </p:pic>
      <p:pic>
        <p:nvPicPr>
          <p:cNvPr id="7" name="Picture 6" descr="Life Scienc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504" y="3573016"/>
            <a:ext cx="3096344" cy="1707192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EBFC929-1F87-4CAE-A092-B8F2880A3C58}"/>
              </a:ext>
            </a:extLst>
          </p:cNvPr>
          <p:cNvSpPr txBox="1">
            <a:spLocks/>
          </p:cNvSpPr>
          <p:nvPr/>
        </p:nvSpPr>
        <p:spPr>
          <a:xfrm>
            <a:off x="4059563" y="3429000"/>
            <a:ext cx="5544615" cy="20882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Healthcare Technology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There are a number of devices that can help monitor a persons general health and wellbeing, blood pressure, heart rate and activity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Pulling such information together can give an individual a picture of their overall physical health, provide clues to help with early diagnosis of conditions and provide insights into the needs for changes in care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Medical devices such as blood glucose monitors exist to provide clinically relevant information of how a disease or condition is progressing and what clinical decisions should be taken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Almost all diagnostic tests – blood, urine etc – are currently performed by clinical staff, this is time consuming and costly and can delay treatment </a:t>
            </a:r>
          </a:p>
          <a:p>
            <a:pPr marL="171450" indent="-171450">
              <a:buFontTx/>
              <a:buChar char="-"/>
            </a:pPr>
            <a:endParaRPr lang="en-GB" sz="1100" dirty="0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5F588C-188B-4558-B0EC-E78E6E6F99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552" y="1196752"/>
            <a:ext cx="8280275" cy="4248472"/>
          </a:xfrm>
        </p:spPr>
        <p:txBody>
          <a:bodyPr/>
          <a:lstStyle/>
          <a:p>
            <a:r>
              <a:rPr lang="en-GB" sz="1100" b="1" dirty="0"/>
              <a:t>Falls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With health and social care services and their partners working to address the challenge of an ageing population and rising demands on public services, falls among older people are a major and growing concern.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 cost of health and social care due to falls was found to be in excess of £470m in 2013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Mortality was high, 7% during a hospital say rising to 12% at one year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Over 20% of patients were unable to return to their homes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These figures are expected to rise significantly as the population within the age bracket evaluated rises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 average cost of a fractured hip was found to be 5 times the average cost of a major housing adaptation and 100 times the cost of fitting hand and grab rails to prevent falls – there are clear benefits in preventative measures </a:t>
            </a:r>
          </a:p>
          <a:p>
            <a:r>
              <a:rPr lang="en-GB" sz="1100" b="1" dirty="0"/>
              <a:t>Mental Health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A significant part of the increased demand on health and social care services in Scotland will come from people living with age related degenerative conditions such as dementia and Alzheimer’s disease</a:t>
            </a:r>
          </a:p>
          <a:p>
            <a:pPr marL="171450" lvl="0" indent="-171450">
              <a:buFontTx/>
              <a:buChar char="-"/>
            </a:pPr>
            <a:r>
              <a:rPr lang="en-GB" sz="1100" dirty="0"/>
              <a:t>It is estimated there are approximately 86,000 people in Scotland (2013) with dementia</a:t>
            </a:r>
          </a:p>
          <a:p>
            <a:pPr marL="171450" lvl="0" indent="-171450">
              <a:buFontTx/>
              <a:buChar char="-"/>
            </a:pPr>
            <a:r>
              <a:rPr lang="en-GB" sz="1100" dirty="0"/>
              <a:t>In the whole of the UK the Alzheimer Society suggests that 1 in 14 people (7%) have dementia over the age of 65, and 1 in 6         people (16%) will have dementia over the age of 80. The Society also indicates that 1 in 3 people will have dementia by the time they die. People living with dementia will increase by 34% by 2025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 projected costs of dementia care in Scotland in 2031 are estimated to be between £2.6bn-£2.9bn</a:t>
            </a:r>
          </a:p>
          <a:p>
            <a:r>
              <a:rPr lang="en-GB" sz="1100" b="1" dirty="0"/>
              <a:t>Chronic Disease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 greatest proportion of chronic disease related demand in Scotland is from 4 specific conditions – chronic obstructive pulmonary disease (COPD), heart disease, diabetes and hypertension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Studies suggest that an additional 620,000 will be living with these conditions by 2029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31A51936-11E0-4E74-8263-FB0BA674FF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Age Friendly Places – Demands on the NHS</a:t>
            </a:r>
          </a:p>
        </p:txBody>
      </p:sp>
    </p:spTree>
    <p:extLst>
      <p:ext uri="{BB962C8B-B14F-4D97-AF65-F5344CB8AC3E}">
        <p14:creationId xmlns:p14="http://schemas.microsoft.com/office/powerpoint/2010/main" val="112963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08784" y="3573016"/>
            <a:ext cx="3499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CHINA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BEA90-3BA6-4D20-AF20-6BBAB1BEFE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2560" y="476672"/>
            <a:ext cx="7920880" cy="576064"/>
          </a:xfrm>
        </p:spPr>
        <p:txBody>
          <a:bodyPr/>
          <a:lstStyle/>
          <a:p>
            <a:r>
              <a:rPr lang="en-GB" dirty="0"/>
              <a:t>Age Friendly Places – Wellbeing at Home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685A522-2E61-4839-BC3C-14BBAB085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2560" y="1196752"/>
            <a:ext cx="5832647" cy="4248472"/>
          </a:xfrm>
        </p:spPr>
        <p:txBody>
          <a:bodyPr/>
          <a:lstStyle/>
          <a:p>
            <a:r>
              <a:rPr lang="en-GB" sz="1200" b="1" dirty="0"/>
              <a:t>Wellbeing </a:t>
            </a:r>
          </a:p>
          <a:p>
            <a:r>
              <a:rPr lang="en-GB" sz="1100" dirty="0"/>
              <a:t> - Loneliness and isolation can have a significant impact on a person’s health and wellbeing, and is a major risk for the ageing population </a:t>
            </a:r>
          </a:p>
          <a:p>
            <a:r>
              <a:rPr lang="en-GB" sz="1100" dirty="0"/>
              <a:t>-  It has been reported that loneliness triggers a series of physiological events that can increase the ageing process and bring on a fast decline in individuals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Medical research shows loneliness can cause: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29% increased risk of coronary heart disease and 32% increased risk of stroke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64% increased risk of developing dementia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26% increased likeliness of death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It can also affect those providing unpaid care – there is an increasing demand on working age society to provide care for ageing family members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Providing care is one of the two main reasons for people leaving work and this is expected to increase as the demographic continues to shift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There’s an opportunity to consider communication tools that connect patients to carers and the outside world </a:t>
            </a:r>
          </a:p>
          <a:p>
            <a:r>
              <a:rPr lang="en-GB" sz="1100" b="1" dirty="0"/>
              <a:t>Facilitating Independent Living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As the population ages it will face varying degrees of physical and mental disability 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Physical aids that can support day-to-day activities could help individuals stay at home longer</a:t>
            </a:r>
          </a:p>
          <a:p>
            <a:pPr marL="171450" indent="-171450">
              <a:buFontTx/>
              <a:buChar char="-"/>
            </a:pPr>
            <a:r>
              <a:rPr lang="en-GB" sz="1100" dirty="0"/>
              <a:t>Routine and the familiarity of home can significantly reduce the onset of dementia</a:t>
            </a:r>
          </a:p>
          <a:p>
            <a:pPr marL="171450" indent="-171450">
              <a:buFontTx/>
              <a:buChar char="-"/>
            </a:pPr>
            <a:r>
              <a:rPr lang="en-GB" sz="1100"/>
              <a:t>Technologies </a:t>
            </a:r>
            <a:r>
              <a:rPr lang="en-GB" sz="1100" dirty="0"/>
              <a:t>such as sensors and remote monitoring tools, digital cues and memory aids can help provide remote care and allow individuals to stay at home longer </a:t>
            </a:r>
          </a:p>
          <a:p>
            <a:pPr marL="171450" indent="-171450">
              <a:buFontTx/>
              <a:buChar char="-"/>
            </a:pPr>
            <a:endParaRPr lang="en-GB" sz="1100" dirty="0"/>
          </a:p>
          <a:p>
            <a:endParaRPr lang="en-GB" sz="1100" dirty="0"/>
          </a:p>
          <a:p>
            <a:pPr marL="171450" indent="-171450">
              <a:buFontTx/>
              <a:buChar char="-"/>
            </a:pPr>
            <a:endParaRPr lang="en-GB" sz="1100" dirty="0"/>
          </a:p>
          <a:p>
            <a:endParaRPr lang="en-GB" sz="1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C01AF1-71B5-4F10-8989-8D4FC1982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660" y="1628800"/>
            <a:ext cx="2912324" cy="15121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1BE134-6AAD-4E65-9016-01EDCEF88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994" y="3573016"/>
            <a:ext cx="2939656" cy="1423896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EIA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>
        <a:norm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4DF1049576FB4396A959812E683380" ma:contentTypeVersion="8" ma:contentTypeDescription="Create a new document." ma:contentTypeScope="" ma:versionID="ee7584fb19199aa41c42e6c78176f500">
  <xsd:schema xmlns:xsd="http://www.w3.org/2001/XMLSchema" xmlns:xs="http://www.w3.org/2001/XMLSchema" xmlns:p="http://schemas.microsoft.com/office/2006/metadata/properties" xmlns:ns2="2080c554-dded-4893-b17d-96e3415bc178" xmlns:ns3="5c0236c5-800f-4186-8dff-7b2f080b9de5" targetNamespace="http://schemas.microsoft.com/office/2006/metadata/properties" ma:root="true" ma:fieldsID="9fdb75ce48ea23b3e3db973bf7024068" ns2:_="" ns3:_="">
    <xsd:import namespace="2080c554-dded-4893-b17d-96e3415bc178"/>
    <xsd:import namespace="5c0236c5-800f-4186-8dff-7b2f080b9d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80c554-dded-4893-b17d-96e3415bc1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236c5-800f-4186-8dff-7b2f080b9de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1A7AEA-6BBE-4ADF-851B-848C91AE7145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2080c554-dded-4893-b17d-96e3415bc178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c0236c5-800f-4186-8dff-7b2f080b9de5"/>
  </ds:schemaRefs>
</ds:datastoreItem>
</file>

<file path=customXml/itemProps2.xml><?xml version="1.0" encoding="utf-8"?>
<ds:datastoreItem xmlns:ds="http://schemas.openxmlformats.org/officeDocument/2006/customXml" ds:itemID="{13E882A9-2727-44AD-8466-D2E5D580CB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0E29A7-14F7-4560-AB7C-F7531A9A0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80c554-dded-4893-b17d-96e3415bc178"/>
    <ds:schemaRef ds:uri="5c0236c5-800f-4186-8dff-7b2f080b9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EIA presentation</Template>
  <TotalTime>3350</TotalTime>
  <Words>796</Words>
  <Application>Microsoft Office PowerPoint</Application>
  <PresentationFormat>A4 Paper (210x297 mm)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EIA presentation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Donna Gardiner</cp:lastModifiedBy>
  <cp:revision>251</cp:revision>
  <dcterms:created xsi:type="dcterms:W3CDTF">2016-06-02T16:10:20Z</dcterms:created>
  <dcterms:modified xsi:type="dcterms:W3CDTF">2018-11-09T09:37:03Z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0x010100A94DF1049576FB4396A959812E683380</vt:lpwstr>
  </property>
  <property fmtid="{D5CDD505-2E9C-101B-9397-08002B2CF9AE}" pid="3" name="TemplateUrl">
    <vt:lpwstr/>
  </property>
  <property fmtid="{D5CDD505-2E9C-101B-9397-08002B2CF9AE}" pid="4" name="Order">
    <vt:r8>126700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dlc_DocIdItemGuid">
    <vt:lpwstr>6bb9dd49-bff3-4579-95d1-36c4011bd362</vt:lpwstr>
  </property>
</Properties>
</file>