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0E96AE-AE4C-D409-5EF3-171912A8FC7D}" name="Josh Wilson" initials="JW" userId="S::Josh.Wilson@gemserv.com::95d945e9-6492-4e20-9b89-95f3b06ecbc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osh Wilson" initials="JW" lastIdx="3" clrIdx="0">
    <p:extLst>
      <p:ext uri="{19B8F6BF-5375-455C-9EA6-DF929625EA0E}">
        <p15:presenceInfo xmlns:p15="http://schemas.microsoft.com/office/powerpoint/2012/main" userId="Josh Wilson" providerId="None"/>
      </p:ext>
    </p:extLst>
  </p:cmAuthor>
  <p:cmAuthor id="2" name="Rachael Quintin-Baxendale" initials="RQ" lastIdx="1" clrIdx="1">
    <p:extLst>
      <p:ext uri="{19B8F6BF-5375-455C-9EA6-DF929625EA0E}">
        <p15:presenceInfo xmlns:p15="http://schemas.microsoft.com/office/powerpoint/2012/main" userId="S::Rachael.Quintin-Baxendale@gemserv.com::fa5d4794-64af-4836-aafc-1f76b0b5c6a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82"/>
    <a:srgbClr val="00095C"/>
    <a:srgbClr val="0078E4"/>
    <a:srgbClr val="00BBFF"/>
    <a:srgbClr val="006650"/>
    <a:srgbClr val="0043C1"/>
    <a:srgbClr val="2B589A"/>
    <a:srgbClr val="67A6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D3D998-0C7B-479B-893E-75B1D3A8A2CF}" v="8" dt="2025-03-24T17:37:31.4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31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377EF-C356-8C2D-DAEC-5E58094EFF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F09D879-CA51-DA59-8092-17C8A6D3C4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25D6489-FB9B-64A4-6B4A-3DFF3B6EFC36}"/>
              </a:ext>
            </a:extLst>
          </p:cNvPr>
          <p:cNvSpPr>
            <a:spLocks noGrp="1"/>
          </p:cNvSpPr>
          <p:nvPr>
            <p:ph type="dt" sz="half" idx="10"/>
          </p:nvPr>
        </p:nvSpPr>
        <p:spPr/>
        <p:txBody>
          <a:bodyPr/>
          <a:lstStyle/>
          <a:p>
            <a:fld id="{55ADD1BD-17AE-40D4-9180-10D2A3579E0A}" type="datetimeFigureOut">
              <a:rPr lang="en-GB" smtClean="0"/>
              <a:t>23/04/2025</a:t>
            </a:fld>
            <a:endParaRPr lang="en-GB"/>
          </a:p>
        </p:txBody>
      </p:sp>
      <p:sp>
        <p:nvSpPr>
          <p:cNvPr id="5" name="Footer Placeholder 4">
            <a:extLst>
              <a:ext uri="{FF2B5EF4-FFF2-40B4-BE49-F238E27FC236}">
                <a16:creationId xmlns:a16="http://schemas.microsoft.com/office/drawing/2014/main" id="{EDFEF3EE-271B-9CD8-76AF-1A62A0A810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C56258-6E6B-A45F-C002-8561E0DB6BA6}"/>
              </a:ext>
            </a:extLst>
          </p:cNvPr>
          <p:cNvSpPr>
            <a:spLocks noGrp="1"/>
          </p:cNvSpPr>
          <p:nvPr>
            <p:ph type="sldNum" sz="quarter" idx="12"/>
          </p:nvPr>
        </p:nvSpPr>
        <p:spPr/>
        <p:txBody>
          <a:bodyPr/>
          <a:lstStyle/>
          <a:p>
            <a:fld id="{A1561F29-3FD2-4346-B742-46DEEEC07284}" type="slidenum">
              <a:rPr lang="en-GB" smtClean="0"/>
              <a:t>‹#›</a:t>
            </a:fld>
            <a:endParaRPr lang="en-GB"/>
          </a:p>
        </p:txBody>
      </p:sp>
    </p:spTree>
    <p:extLst>
      <p:ext uri="{BB962C8B-B14F-4D97-AF65-F5344CB8AC3E}">
        <p14:creationId xmlns:p14="http://schemas.microsoft.com/office/powerpoint/2010/main" val="4181284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C2239-339F-3C94-C2C9-325D58D9BE2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364D34-9B64-6D87-A9F2-5F573BE63F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904E96-05E1-D613-1585-C096C2954344}"/>
              </a:ext>
            </a:extLst>
          </p:cNvPr>
          <p:cNvSpPr>
            <a:spLocks noGrp="1"/>
          </p:cNvSpPr>
          <p:nvPr>
            <p:ph type="dt" sz="half" idx="10"/>
          </p:nvPr>
        </p:nvSpPr>
        <p:spPr/>
        <p:txBody>
          <a:bodyPr/>
          <a:lstStyle/>
          <a:p>
            <a:fld id="{55ADD1BD-17AE-40D4-9180-10D2A3579E0A}" type="datetimeFigureOut">
              <a:rPr lang="en-GB" smtClean="0"/>
              <a:t>23/04/2025</a:t>
            </a:fld>
            <a:endParaRPr lang="en-GB"/>
          </a:p>
        </p:txBody>
      </p:sp>
      <p:sp>
        <p:nvSpPr>
          <p:cNvPr id="5" name="Footer Placeholder 4">
            <a:extLst>
              <a:ext uri="{FF2B5EF4-FFF2-40B4-BE49-F238E27FC236}">
                <a16:creationId xmlns:a16="http://schemas.microsoft.com/office/drawing/2014/main" id="{A2DF0AAC-62CE-688A-E2CF-B33CB97EC2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0C81FC-A959-82C2-0D98-78B9F7CF108A}"/>
              </a:ext>
            </a:extLst>
          </p:cNvPr>
          <p:cNvSpPr>
            <a:spLocks noGrp="1"/>
          </p:cNvSpPr>
          <p:nvPr>
            <p:ph type="sldNum" sz="quarter" idx="12"/>
          </p:nvPr>
        </p:nvSpPr>
        <p:spPr/>
        <p:txBody>
          <a:bodyPr/>
          <a:lstStyle/>
          <a:p>
            <a:fld id="{A1561F29-3FD2-4346-B742-46DEEEC07284}" type="slidenum">
              <a:rPr lang="en-GB" smtClean="0"/>
              <a:t>‹#›</a:t>
            </a:fld>
            <a:endParaRPr lang="en-GB"/>
          </a:p>
        </p:txBody>
      </p:sp>
    </p:spTree>
    <p:extLst>
      <p:ext uri="{BB962C8B-B14F-4D97-AF65-F5344CB8AC3E}">
        <p14:creationId xmlns:p14="http://schemas.microsoft.com/office/powerpoint/2010/main" val="2151217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7F9C69-80DB-64C7-814A-A0E1CE0CE5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DFD0A5D-B31A-B919-2979-399B7F15CD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8D4D94-737C-0E92-BFAE-1C9C0193A179}"/>
              </a:ext>
            </a:extLst>
          </p:cNvPr>
          <p:cNvSpPr>
            <a:spLocks noGrp="1"/>
          </p:cNvSpPr>
          <p:nvPr>
            <p:ph type="dt" sz="half" idx="10"/>
          </p:nvPr>
        </p:nvSpPr>
        <p:spPr/>
        <p:txBody>
          <a:bodyPr/>
          <a:lstStyle/>
          <a:p>
            <a:fld id="{55ADD1BD-17AE-40D4-9180-10D2A3579E0A}" type="datetimeFigureOut">
              <a:rPr lang="en-GB" smtClean="0"/>
              <a:t>23/04/2025</a:t>
            </a:fld>
            <a:endParaRPr lang="en-GB"/>
          </a:p>
        </p:txBody>
      </p:sp>
      <p:sp>
        <p:nvSpPr>
          <p:cNvPr id="5" name="Footer Placeholder 4">
            <a:extLst>
              <a:ext uri="{FF2B5EF4-FFF2-40B4-BE49-F238E27FC236}">
                <a16:creationId xmlns:a16="http://schemas.microsoft.com/office/drawing/2014/main" id="{BC7A50AA-ADBA-2175-778C-848B96434E4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460949-2CC4-753F-431A-E4173E05C09F}"/>
              </a:ext>
            </a:extLst>
          </p:cNvPr>
          <p:cNvSpPr>
            <a:spLocks noGrp="1"/>
          </p:cNvSpPr>
          <p:nvPr>
            <p:ph type="sldNum" sz="quarter" idx="12"/>
          </p:nvPr>
        </p:nvSpPr>
        <p:spPr/>
        <p:txBody>
          <a:bodyPr/>
          <a:lstStyle/>
          <a:p>
            <a:fld id="{A1561F29-3FD2-4346-B742-46DEEEC07284}" type="slidenum">
              <a:rPr lang="en-GB" smtClean="0"/>
              <a:t>‹#›</a:t>
            </a:fld>
            <a:endParaRPr lang="en-GB"/>
          </a:p>
        </p:txBody>
      </p:sp>
    </p:spTree>
    <p:extLst>
      <p:ext uri="{BB962C8B-B14F-4D97-AF65-F5344CB8AC3E}">
        <p14:creationId xmlns:p14="http://schemas.microsoft.com/office/powerpoint/2010/main" val="362033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F7651-B2A8-5BC7-9E23-7323BAD1400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0DBF7E3-299C-E1A4-73F0-A375DA5825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E8BFF2-97FE-3648-CA06-01A2F118ED38}"/>
              </a:ext>
            </a:extLst>
          </p:cNvPr>
          <p:cNvSpPr>
            <a:spLocks noGrp="1"/>
          </p:cNvSpPr>
          <p:nvPr>
            <p:ph type="dt" sz="half" idx="10"/>
          </p:nvPr>
        </p:nvSpPr>
        <p:spPr/>
        <p:txBody>
          <a:bodyPr/>
          <a:lstStyle/>
          <a:p>
            <a:fld id="{55ADD1BD-17AE-40D4-9180-10D2A3579E0A}" type="datetimeFigureOut">
              <a:rPr lang="en-GB" smtClean="0"/>
              <a:t>23/04/2025</a:t>
            </a:fld>
            <a:endParaRPr lang="en-GB"/>
          </a:p>
        </p:txBody>
      </p:sp>
      <p:sp>
        <p:nvSpPr>
          <p:cNvPr id="5" name="Footer Placeholder 4">
            <a:extLst>
              <a:ext uri="{FF2B5EF4-FFF2-40B4-BE49-F238E27FC236}">
                <a16:creationId xmlns:a16="http://schemas.microsoft.com/office/drawing/2014/main" id="{5DC99FBC-2395-D3FB-F34E-10E383C069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48E9A5-8504-BB0C-32C6-598CE3699815}"/>
              </a:ext>
            </a:extLst>
          </p:cNvPr>
          <p:cNvSpPr>
            <a:spLocks noGrp="1"/>
          </p:cNvSpPr>
          <p:nvPr>
            <p:ph type="sldNum" sz="quarter" idx="12"/>
          </p:nvPr>
        </p:nvSpPr>
        <p:spPr/>
        <p:txBody>
          <a:bodyPr/>
          <a:lstStyle/>
          <a:p>
            <a:fld id="{A1561F29-3FD2-4346-B742-46DEEEC07284}" type="slidenum">
              <a:rPr lang="en-GB" smtClean="0"/>
              <a:t>‹#›</a:t>
            </a:fld>
            <a:endParaRPr lang="en-GB"/>
          </a:p>
        </p:txBody>
      </p:sp>
    </p:spTree>
    <p:extLst>
      <p:ext uri="{BB962C8B-B14F-4D97-AF65-F5344CB8AC3E}">
        <p14:creationId xmlns:p14="http://schemas.microsoft.com/office/powerpoint/2010/main" val="778220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613FA-DB38-24B8-6BA4-B1CC698AFC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01589C1-8B5A-2BC3-9045-116A52178F4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1EA242-C6E7-8ADE-8BA8-5E94DBAA4262}"/>
              </a:ext>
            </a:extLst>
          </p:cNvPr>
          <p:cNvSpPr>
            <a:spLocks noGrp="1"/>
          </p:cNvSpPr>
          <p:nvPr>
            <p:ph type="dt" sz="half" idx="10"/>
          </p:nvPr>
        </p:nvSpPr>
        <p:spPr/>
        <p:txBody>
          <a:bodyPr/>
          <a:lstStyle/>
          <a:p>
            <a:fld id="{55ADD1BD-17AE-40D4-9180-10D2A3579E0A}" type="datetimeFigureOut">
              <a:rPr lang="en-GB" smtClean="0"/>
              <a:t>23/04/2025</a:t>
            </a:fld>
            <a:endParaRPr lang="en-GB"/>
          </a:p>
        </p:txBody>
      </p:sp>
      <p:sp>
        <p:nvSpPr>
          <p:cNvPr id="5" name="Footer Placeholder 4">
            <a:extLst>
              <a:ext uri="{FF2B5EF4-FFF2-40B4-BE49-F238E27FC236}">
                <a16:creationId xmlns:a16="http://schemas.microsoft.com/office/drawing/2014/main" id="{C3EFDA7E-CB3D-002F-FBE0-497D4150893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2A9C6C-256F-B9AC-8C59-D838FC802AF7}"/>
              </a:ext>
            </a:extLst>
          </p:cNvPr>
          <p:cNvSpPr>
            <a:spLocks noGrp="1"/>
          </p:cNvSpPr>
          <p:nvPr>
            <p:ph type="sldNum" sz="quarter" idx="12"/>
          </p:nvPr>
        </p:nvSpPr>
        <p:spPr/>
        <p:txBody>
          <a:bodyPr/>
          <a:lstStyle/>
          <a:p>
            <a:fld id="{A1561F29-3FD2-4346-B742-46DEEEC07284}" type="slidenum">
              <a:rPr lang="en-GB" smtClean="0"/>
              <a:t>‹#›</a:t>
            </a:fld>
            <a:endParaRPr lang="en-GB"/>
          </a:p>
        </p:txBody>
      </p:sp>
    </p:spTree>
    <p:extLst>
      <p:ext uri="{BB962C8B-B14F-4D97-AF65-F5344CB8AC3E}">
        <p14:creationId xmlns:p14="http://schemas.microsoft.com/office/powerpoint/2010/main" val="2002133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B8F06-8F22-D0BE-4A84-3760C28DF2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715BBA0-87A6-AFFD-8737-1E1D984FDA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8584943-1A59-A3AA-B478-32B7B1EB03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165616D-D65E-EE4E-90B4-268220D117DB}"/>
              </a:ext>
            </a:extLst>
          </p:cNvPr>
          <p:cNvSpPr>
            <a:spLocks noGrp="1"/>
          </p:cNvSpPr>
          <p:nvPr>
            <p:ph type="dt" sz="half" idx="10"/>
          </p:nvPr>
        </p:nvSpPr>
        <p:spPr/>
        <p:txBody>
          <a:bodyPr/>
          <a:lstStyle/>
          <a:p>
            <a:fld id="{55ADD1BD-17AE-40D4-9180-10D2A3579E0A}" type="datetimeFigureOut">
              <a:rPr lang="en-GB" smtClean="0"/>
              <a:t>23/04/2025</a:t>
            </a:fld>
            <a:endParaRPr lang="en-GB"/>
          </a:p>
        </p:txBody>
      </p:sp>
      <p:sp>
        <p:nvSpPr>
          <p:cNvPr id="6" name="Footer Placeholder 5">
            <a:extLst>
              <a:ext uri="{FF2B5EF4-FFF2-40B4-BE49-F238E27FC236}">
                <a16:creationId xmlns:a16="http://schemas.microsoft.com/office/drawing/2014/main" id="{38663DF0-8708-2848-A4C1-2110A7D099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8261E9-2BFA-C098-6915-8F66AD1287F3}"/>
              </a:ext>
            </a:extLst>
          </p:cNvPr>
          <p:cNvSpPr>
            <a:spLocks noGrp="1"/>
          </p:cNvSpPr>
          <p:nvPr>
            <p:ph type="sldNum" sz="quarter" idx="12"/>
          </p:nvPr>
        </p:nvSpPr>
        <p:spPr/>
        <p:txBody>
          <a:bodyPr/>
          <a:lstStyle/>
          <a:p>
            <a:fld id="{A1561F29-3FD2-4346-B742-46DEEEC07284}" type="slidenum">
              <a:rPr lang="en-GB" smtClean="0"/>
              <a:t>‹#›</a:t>
            </a:fld>
            <a:endParaRPr lang="en-GB"/>
          </a:p>
        </p:txBody>
      </p:sp>
    </p:spTree>
    <p:extLst>
      <p:ext uri="{BB962C8B-B14F-4D97-AF65-F5344CB8AC3E}">
        <p14:creationId xmlns:p14="http://schemas.microsoft.com/office/powerpoint/2010/main" val="2647191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F05A9-4F73-887D-E54E-F48FC20024A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C33278B-EC18-96C6-1854-6058B24F68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97437C-69B5-C89B-6E3E-1627E86093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0EC2AB2-964C-D223-87B5-2BD0C9520F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D8D587-CD3C-E445-F84D-61A434CE0E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68952CA-327C-E0A6-716D-FF7AAA912884}"/>
              </a:ext>
            </a:extLst>
          </p:cNvPr>
          <p:cNvSpPr>
            <a:spLocks noGrp="1"/>
          </p:cNvSpPr>
          <p:nvPr>
            <p:ph type="dt" sz="half" idx="10"/>
          </p:nvPr>
        </p:nvSpPr>
        <p:spPr/>
        <p:txBody>
          <a:bodyPr/>
          <a:lstStyle/>
          <a:p>
            <a:fld id="{55ADD1BD-17AE-40D4-9180-10D2A3579E0A}" type="datetimeFigureOut">
              <a:rPr lang="en-GB" smtClean="0"/>
              <a:t>23/04/2025</a:t>
            </a:fld>
            <a:endParaRPr lang="en-GB"/>
          </a:p>
        </p:txBody>
      </p:sp>
      <p:sp>
        <p:nvSpPr>
          <p:cNvPr id="8" name="Footer Placeholder 7">
            <a:extLst>
              <a:ext uri="{FF2B5EF4-FFF2-40B4-BE49-F238E27FC236}">
                <a16:creationId xmlns:a16="http://schemas.microsoft.com/office/drawing/2014/main" id="{DF20131F-08B7-11E1-B62E-E8B5D813402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4592E20-DDA0-573E-41B5-0EDD1D0B374E}"/>
              </a:ext>
            </a:extLst>
          </p:cNvPr>
          <p:cNvSpPr>
            <a:spLocks noGrp="1"/>
          </p:cNvSpPr>
          <p:nvPr>
            <p:ph type="sldNum" sz="quarter" idx="12"/>
          </p:nvPr>
        </p:nvSpPr>
        <p:spPr/>
        <p:txBody>
          <a:bodyPr/>
          <a:lstStyle/>
          <a:p>
            <a:fld id="{A1561F29-3FD2-4346-B742-46DEEEC07284}" type="slidenum">
              <a:rPr lang="en-GB" smtClean="0"/>
              <a:t>‹#›</a:t>
            </a:fld>
            <a:endParaRPr lang="en-GB"/>
          </a:p>
        </p:txBody>
      </p:sp>
    </p:spTree>
    <p:extLst>
      <p:ext uri="{BB962C8B-B14F-4D97-AF65-F5344CB8AC3E}">
        <p14:creationId xmlns:p14="http://schemas.microsoft.com/office/powerpoint/2010/main" val="23419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F4CFA-FAF5-2BE5-DB44-78F9CD167ED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E2C30C5-7168-9C33-2112-6185C18589D4}"/>
              </a:ext>
            </a:extLst>
          </p:cNvPr>
          <p:cNvSpPr>
            <a:spLocks noGrp="1"/>
          </p:cNvSpPr>
          <p:nvPr>
            <p:ph type="dt" sz="half" idx="10"/>
          </p:nvPr>
        </p:nvSpPr>
        <p:spPr/>
        <p:txBody>
          <a:bodyPr/>
          <a:lstStyle/>
          <a:p>
            <a:fld id="{55ADD1BD-17AE-40D4-9180-10D2A3579E0A}" type="datetimeFigureOut">
              <a:rPr lang="en-GB" smtClean="0"/>
              <a:t>23/04/2025</a:t>
            </a:fld>
            <a:endParaRPr lang="en-GB"/>
          </a:p>
        </p:txBody>
      </p:sp>
      <p:sp>
        <p:nvSpPr>
          <p:cNvPr id="4" name="Footer Placeholder 3">
            <a:extLst>
              <a:ext uri="{FF2B5EF4-FFF2-40B4-BE49-F238E27FC236}">
                <a16:creationId xmlns:a16="http://schemas.microsoft.com/office/drawing/2014/main" id="{25EE5274-62CB-204F-F726-82862006B05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5E8F9A1-A67E-66DF-33E7-DA931CD78A15}"/>
              </a:ext>
            </a:extLst>
          </p:cNvPr>
          <p:cNvSpPr>
            <a:spLocks noGrp="1"/>
          </p:cNvSpPr>
          <p:nvPr>
            <p:ph type="sldNum" sz="quarter" idx="12"/>
          </p:nvPr>
        </p:nvSpPr>
        <p:spPr/>
        <p:txBody>
          <a:bodyPr/>
          <a:lstStyle/>
          <a:p>
            <a:fld id="{A1561F29-3FD2-4346-B742-46DEEEC07284}" type="slidenum">
              <a:rPr lang="en-GB" smtClean="0"/>
              <a:t>‹#›</a:t>
            </a:fld>
            <a:endParaRPr lang="en-GB"/>
          </a:p>
        </p:txBody>
      </p:sp>
    </p:spTree>
    <p:extLst>
      <p:ext uri="{BB962C8B-B14F-4D97-AF65-F5344CB8AC3E}">
        <p14:creationId xmlns:p14="http://schemas.microsoft.com/office/powerpoint/2010/main" val="2685925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779395-920D-52D5-7E79-3A67F2795440}"/>
              </a:ext>
            </a:extLst>
          </p:cNvPr>
          <p:cNvSpPr>
            <a:spLocks noGrp="1"/>
          </p:cNvSpPr>
          <p:nvPr>
            <p:ph type="dt" sz="half" idx="10"/>
          </p:nvPr>
        </p:nvSpPr>
        <p:spPr/>
        <p:txBody>
          <a:bodyPr/>
          <a:lstStyle/>
          <a:p>
            <a:fld id="{55ADD1BD-17AE-40D4-9180-10D2A3579E0A}" type="datetimeFigureOut">
              <a:rPr lang="en-GB" smtClean="0"/>
              <a:t>23/04/2025</a:t>
            </a:fld>
            <a:endParaRPr lang="en-GB"/>
          </a:p>
        </p:txBody>
      </p:sp>
      <p:sp>
        <p:nvSpPr>
          <p:cNvPr id="3" name="Footer Placeholder 2">
            <a:extLst>
              <a:ext uri="{FF2B5EF4-FFF2-40B4-BE49-F238E27FC236}">
                <a16:creationId xmlns:a16="http://schemas.microsoft.com/office/drawing/2014/main" id="{2A872248-9CCD-EE72-7B66-A8774694BC2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E5A7777-ADEB-6BB3-C911-B930E8E60BF9}"/>
              </a:ext>
            </a:extLst>
          </p:cNvPr>
          <p:cNvSpPr>
            <a:spLocks noGrp="1"/>
          </p:cNvSpPr>
          <p:nvPr>
            <p:ph type="sldNum" sz="quarter" idx="12"/>
          </p:nvPr>
        </p:nvSpPr>
        <p:spPr/>
        <p:txBody>
          <a:bodyPr/>
          <a:lstStyle/>
          <a:p>
            <a:fld id="{A1561F29-3FD2-4346-B742-46DEEEC07284}" type="slidenum">
              <a:rPr lang="en-GB" smtClean="0"/>
              <a:t>‹#›</a:t>
            </a:fld>
            <a:endParaRPr lang="en-GB"/>
          </a:p>
        </p:txBody>
      </p:sp>
    </p:spTree>
    <p:extLst>
      <p:ext uri="{BB962C8B-B14F-4D97-AF65-F5344CB8AC3E}">
        <p14:creationId xmlns:p14="http://schemas.microsoft.com/office/powerpoint/2010/main" val="2659941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1574B-F88E-B237-3831-27C1DB0D73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7E90C49-3C1C-6242-60B9-A58F2A6E13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3D62EA-ED76-8634-5019-21657EB107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969AC8-D71E-5A67-0686-2985256FFCE2}"/>
              </a:ext>
            </a:extLst>
          </p:cNvPr>
          <p:cNvSpPr>
            <a:spLocks noGrp="1"/>
          </p:cNvSpPr>
          <p:nvPr>
            <p:ph type="dt" sz="half" idx="10"/>
          </p:nvPr>
        </p:nvSpPr>
        <p:spPr/>
        <p:txBody>
          <a:bodyPr/>
          <a:lstStyle/>
          <a:p>
            <a:fld id="{55ADD1BD-17AE-40D4-9180-10D2A3579E0A}" type="datetimeFigureOut">
              <a:rPr lang="en-GB" smtClean="0"/>
              <a:t>23/04/2025</a:t>
            </a:fld>
            <a:endParaRPr lang="en-GB"/>
          </a:p>
        </p:txBody>
      </p:sp>
      <p:sp>
        <p:nvSpPr>
          <p:cNvPr id="6" name="Footer Placeholder 5">
            <a:extLst>
              <a:ext uri="{FF2B5EF4-FFF2-40B4-BE49-F238E27FC236}">
                <a16:creationId xmlns:a16="http://schemas.microsoft.com/office/drawing/2014/main" id="{69352AA1-0A20-1437-2EF3-E505121F39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C978D48-8089-A14A-F311-4A5C276D8354}"/>
              </a:ext>
            </a:extLst>
          </p:cNvPr>
          <p:cNvSpPr>
            <a:spLocks noGrp="1"/>
          </p:cNvSpPr>
          <p:nvPr>
            <p:ph type="sldNum" sz="quarter" idx="12"/>
          </p:nvPr>
        </p:nvSpPr>
        <p:spPr/>
        <p:txBody>
          <a:bodyPr/>
          <a:lstStyle/>
          <a:p>
            <a:fld id="{A1561F29-3FD2-4346-B742-46DEEEC07284}" type="slidenum">
              <a:rPr lang="en-GB" smtClean="0"/>
              <a:t>‹#›</a:t>
            </a:fld>
            <a:endParaRPr lang="en-GB"/>
          </a:p>
        </p:txBody>
      </p:sp>
    </p:spTree>
    <p:extLst>
      <p:ext uri="{BB962C8B-B14F-4D97-AF65-F5344CB8AC3E}">
        <p14:creationId xmlns:p14="http://schemas.microsoft.com/office/powerpoint/2010/main" val="2755711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083D6-A28A-D890-C801-56253190A1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FD176E7-594C-4D84-BD73-EBECDAA9D5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747D2E-FEBB-7680-B92E-CCE5069532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F42BD8-B74E-7FEF-9EBA-779D607A1D62}"/>
              </a:ext>
            </a:extLst>
          </p:cNvPr>
          <p:cNvSpPr>
            <a:spLocks noGrp="1"/>
          </p:cNvSpPr>
          <p:nvPr>
            <p:ph type="dt" sz="half" idx="10"/>
          </p:nvPr>
        </p:nvSpPr>
        <p:spPr/>
        <p:txBody>
          <a:bodyPr/>
          <a:lstStyle/>
          <a:p>
            <a:fld id="{55ADD1BD-17AE-40D4-9180-10D2A3579E0A}" type="datetimeFigureOut">
              <a:rPr lang="en-GB" smtClean="0"/>
              <a:t>23/04/2025</a:t>
            </a:fld>
            <a:endParaRPr lang="en-GB"/>
          </a:p>
        </p:txBody>
      </p:sp>
      <p:sp>
        <p:nvSpPr>
          <p:cNvPr id="6" name="Footer Placeholder 5">
            <a:extLst>
              <a:ext uri="{FF2B5EF4-FFF2-40B4-BE49-F238E27FC236}">
                <a16:creationId xmlns:a16="http://schemas.microsoft.com/office/drawing/2014/main" id="{5A1617F4-5922-243F-888C-910E74BC43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650A23-67B0-5EEC-9C76-0E9F5D73ABB0}"/>
              </a:ext>
            </a:extLst>
          </p:cNvPr>
          <p:cNvSpPr>
            <a:spLocks noGrp="1"/>
          </p:cNvSpPr>
          <p:nvPr>
            <p:ph type="sldNum" sz="quarter" idx="12"/>
          </p:nvPr>
        </p:nvSpPr>
        <p:spPr/>
        <p:txBody>
          <a:bodyPr/>
          <a:lstStyle/>
          <a:p>
            <a:fld id="{A1561F29-3FD2-4346-B742-46DEEEC07284}" type="slidenum">
              <a:rPr lang="en-GB" smtClean="0"/>
              <a:t>‹#›</a:t>
            </a:fld>
            <a:endParaRPr lang="en-GB"/>
          </a:p>
        </p:txBody>
      </p:sp>
    </p:spTree>
    <p:extLst>
      <p:ext uri="{BB962C8B-B14F-4D97-AF65-F5344CB8AC3E}">
        <p14:creationId xmlns:p14="http://schemas.microsoft.com/office/powerpoint/2010/main" val="2218986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6FF374-B9B8-ACED-93F9-1520A57188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239BCCF-3E76-07EB-C08F-891FFFEF17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460716-1804-0E59-659D-48D7424F5D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5ADD1BD-17AE-40D4-9180-10D2A3579E0A}" type="datetimeFigureOut">
              <a:rPr lang="en-GB" smtClean="0"/>
              <a:t>23/04/2025</a:t>
            </a:fld>
            <a:endParaRPr lang="en-GB"/>
          </a:p>
        </p:txBody>
      </p:sp>
      <p:sp>
        <p:nvSpPr>
          <p:cNvPr id="5" name="Footer Placeholder 4">
            <a:extLst>
              <a:ext uri="{FF2B5EF4-FFF2-40B4-BE49-F238E27FC236}">
                <a16:creationId xmlns:a16="http://schemas.microsoft.com/office/drawing/2014/main" id="{82A8EC08-EAE3-D6EA-B547-8A6824C8A7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D3F2208B-922D-3BA9-1F0A-54A8DCB8C8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1561F29-3FD2-4346-B742-46DEEEC07284}" type="slidenum">
              <a:rPr lang="en-GB" smtClean="0"/>
              <a:t>‹#›</a:t>
            </a:fld>
            <a:endParaRPr lang="en-GB"/>
          </a:p>
        </p:txBody>
      </p:sp>
    </p:spTree>
    <p:extLst>
      <p:ext uri="{BB962C8B-B14F-4D97-AF65-F5344CB8AC3E}">
        <p14:creationId xmlns:p14="http://schemas.microsoft.com/office/powerpoint/2010/main" val="9461503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686BCF-0807-8091-8246-B26D16B57976}"/>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91EE7240-8C2C-49CF-53DF-A10A9E6DC22F}"/>
              </a:ext>
            </a:extLst>
          </p:cNvPr>
          <p:cNvSpPr/>
          <p:nvPr/>
        </p:nvSpPr>
        <p:spPr>
          <a:xfrm>
            <a:off x="-27981" y="-9492"/>
            <a:ext cx="12191999" cy="6867492"/>
          </a:xfrm>
          <a:prstGeom prst="rect">
            <a:avLst/>
          </a:prstGeom>
          <a:solidFill>
            <a:srgbClr val="00095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17" name="Group 16">
            <a:extLst>
              <a:ext uri="{FF2B5EF4-FFF2-40B4-BE49-F238E27FC236}">
                <a16:creationId xmlns:a16="http://schemas.microsoft.com/office/drawing/2014/main" id="{961E81D9-9003-727D-BE45-A070DF564050}"/>
              </a:ext>
            </a:extLst>
          </p:cNvPr>
          <p:cNvGrpSpPr/>
          <p:nvPr/>
        </p:nvGrpSpPr>
        <p:grpSpPr>
          <a:xfrm>
            <a:off x="9969323" y="475333"/>
            <a:ext cx="2086688" cy="3272702"/>
            <a:chOff x="9969323" y="309307"/>
            <a:chExt cx="2086688" cy="3313889"/>
          </a:xfrm>
        </p:grpSpPr>
        <p:sp>
          <p:nvSpPr>
            <p:cNvPr id="22" name="Rectangle: Rounded Corners 21">
              <a:extLst>
                <a:ext uri="{FF2B5EF4-FFF2-40B4-BE49-F238E27FC236}">
                  <a16:creationId xmlns:a16="http://schemas.microsoft.com/office/drawing/2014/main" id="{CA272DAE-E6B2-AF99-99AE-61FB10AAD9F7}"/>
                </a:ext>
              </a:extLst>
            </p:cNvPr>
            <p:cNvSpPr/>
            <p:nvPr/>
          </p:nvSpPr>
          <p:spPr>
            <a:xfrm>
              <a:off x="9969323" y="309307"/>
              <a:ext cx="2086688" cy="3313889"/>
            </a:xfrm>
            <a:prstGeom prst="roundRect">
              <a:avLst>
                <a:gd name="adj" fmla="val 848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20" name="Picture 2" descr="Scotland map on white background 8461745 Vector Art at Vecteezy">
              <a:extLst>
                <a:ext uri="{FF2B5EF4-FFF2-40B4-BE49-F238E27FC236}">
                  <a16:creationId xmlns:a16="http://schemas.microsoft.com/office/drawing/2014/main" id="{9073BD7A-9759-823A-2299-32067AAFF2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817" t="7203" r="16555" b="7217"/>
            <a:stretch/>
          </p:blipFill>
          <p:spPr bwMode="auto">
            <a:xfrm>
              <a:off x="9969323" y="758656"/>
              <a:ext cx="2086688" cy="2721081"/>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4" name="Table 3">
            <a:extLst>
              <a:ext uri="{FF2B5EF4-FFF2-40B4-BE49-F238E27FC236}">
                <a16:creationId xmlns:a16="http://schemas.microsoft.com/office/drawing/2014/main" id="{E3BA8B47-35EF-9BB3-8533-AB14F2066E6B}"/>
              </a:ext>
            </a:extLst>
          </p:cNvPr>
          <p:cNvGraphicFramePr>
            <a:graphicFrameLocks noGrp="1"/>
          </p:cNvGraphicFramePr>
          <p:nvPr>
            <p:extLst>
              <p:ext uri="{D42A27DB-BD31-4B8C-83A1-F6EECF244321}">
                <p14:modId xmlns:p14="http://schemas.microsoft.com/office/powerpoint/2010/main" val="1155651297"/>
              </p:ext>
            </p:extLst>
          </p:nvPr>
        </p:nvGraphicFramePr>
        <p:xfrm>
          <a:off x="235940" y="4123912"/>
          <a:ext cx="6085338" cy="2547471"/>
        </p:xfrm>
        <a:graphic>
          <a:graphicData uri="http://schemas.openxmlformats.org/drawingml/2006/table">
            <a:tbl>
              <a:tblPr firstRow="1" bandRow="1">
                <a:tableStyleId>{F2DE63D5-997A-4646-A377-4702673A728D}</a:tableStyleId>
              </a:tblPr>
              <a:tblGrid>
                <a:gridCol w="1039863">
                  <a:extLst>
                    <a:ext uri="{9D8B030D-6E8A-4147-A177-3AD203B41FA5}">
                      <a16:colId xmlns:a16="http://schemas.microsoft.com/office/drawing/2014/main" val="2910879073"/>
                    </a:ext>
                  </a:extLst>
                </a:gridCol>
                <a:gridCol w="811414">
                  <a:extLst>
                    <a:ext uri="{9D8B030D-6E8A-4147-A177-3AD203B41FA5}">
                      <a16:colId xmlns:a16="http://schemas.microsoft.com/office/drawing/2014/main" val="3628906438"/>
                    </a:ext>
                  </a:extLst>
                </a:gridCol>
                <a:gridCol w="1114472">
                  <a:extLst>
                    <a:ext uri="{9D8B030D-6E8A-4147-A177-3AD203B41FA5}">
                      <a16:colId xmlns:a16="http://schemas.microsoft.com/office/drawing/2014/main" val="370257947"/>
                    </a:ext>
                  </a:extLst>
                </a:gridCol>
                <a:gridCol w="962943">
                  <a:extLst>
                    <a:ext uri="{9D8B030D-6E8A-4147-A177-3AD203B41FA5}">
                      <a16:colId xmlns:a16="http://schemas.microsoft.com/office/drawing/2014/main" val="3702549827"/>
                    </a:ext>
                  </a:extLst>
                </a:gridCol>
                <a:gridCol w="1152803">
                  <a:extLst>
                    <a:ext uri="{9D8B030D-6E8A-4147-A177-3AD203B41FA5}">
                      <a16:colId xmlns:a16="http://schemas.microsoft.com/office/drawing/2014/main" val="1571770775"/>
                    </a:ext>
                  </a:extLst>
                </a:gridCol>
                <a:gridCol w="1003843">
                  <a:extLst>
                    <a:ext uri="{9D8B030D-6E8A-4147-A177-3AD203B41FA5}">
                      <a16:colId xmlns:a16="http://schemas.microsoft.com/office/drawing/2014/main" val="1962022468"/>
                    </a:ext>
                  </a:extLst>
                </a:gridCol>
              </a:tblGrid>
              <a:tr h="602129">
                <a:tc>
                  <a:txBody>
                    <a:bodyPr/>
                    <a:lstStyle/>
                    <a:p>
                      <a:pPr algn="ctr"/>
                      <a:r>
                        <a:rPr lang="en-GB" sz="1050" dirty="0"/>
                        <a:t>Value Chain Areas</a:t>
                      </a:r>
                    </a:p>
                  </a:txBody>
                  <a:tcPr anchor="ctr">
                    <a:lnB w="6350" cap="flat" cmpd="sng" algn="ctr">
                      <a:noFill/>
                      <a:prstDash val="solid"/>
                      <a:miter lim="800000"/>
                    </a:lnB>
                    <a:solidFill>
                      <a:srgbClr val="00A082"/>
                    </a:solidFill>
                  </a:tcPr>
                </a:tc>
                <a:tc>
                  <a:txBody>
                    <a:bodyPr/>
                    <a:lstStyle/>
                    <a:p>
                      <a:pPr algn="ctr"/>
                      <a:r>
                        <a:rPr lang="en-GB" sz="1050" dirty="0"/>
                        <a:t>Testing &amp; validation</a:t>
                      </a:r>
                    </a:p>
                  </a:txBody>
                  <a:tcPr anchor="ctr">
                    <a:lnB w="6350" cap="flat" cmpd="sng" algn="ctr">
                      <a:noFill/>
                      <a:prstDash val="solid"/>
                      <a:miter lim="800000"/>
                    </a:lnB>
                    <a:solidFill>
                      <a:srgbClr val="00A082"/>
                    </a:solidFill>
                  </a:tcPr>
                </a:tc>
                <a:tc>
                  <a:txBody>
                    <a:bodyPr/>
                    <a:lstStyle/>
                    <a:p>
                      <a:pPr algn="ctr"/>
                      <a:r>
                        <a:rPr lang="en-GB" sz="1050" dirty="0"/>
                        <a:t>Pilot manufacturing</a:t>
                      </a:r>
                    </a:p>
                  </a:txBody>
                  <a:tcPr anchor="ctr">
                    <a:lnB w="6350" cap="flat" cmpd="sng" algn="ctr">
                      <a:noFill/>
                      <a:prstDash val="solid"/>
                      <a:miter lim="800000"/>
                    </a:lnB>
                    <a:solidFill>
                      <a:srgbClr val="00A082"/>
                    </a:solidFill>
                  </a:tcPr>
                </a:tc>
                <a:tc>
                  <a:txBody>
                    <a:bodyPr/>
                    <a:lstStyle/>
                    <a:p>
                      <a:pPr algn="ctr"/>
                      <a:r>
                        <a:rPr lang="en-GB" sz="1050" dirty="0"/>
                        <a:t>Digital tools and simulation</a:t>
                      </a:r>
                    </a:p>
                  </a:txBody>
                  <a:tcPr anchor="ctr">
                    <a:lnB w="6350" cap="flat" cmpd="sng" algn="ctr">
                      <a:noFill/>
                      <a:prstDash val="solid"/>
                      <a:miter lim="800000"/>
                    </a:lnB>
                    <a:solidFill>
                      <a:srgbClr val="00A082"/>
                    </a:solidFill>
                  </a:tcPr>
                </a:tc>
                <a:tc>
                  <a:txBody>
                    <a:bodyPr/>
                    <a:lstStyle/>
                    <a:p>
                      <a:pPr algn="ctr"/>
                      <a:r>
                        <a:rPr lang="en-GB" sz="1050" dirty="0"/>
                        <a:t>Open innovation spaces </a:t>
                      </a:r>
                    </a:p>
                  </a:txBody>
                  <a:tcPr anchor="ctr">
                    <a:lnB w="6350" cap="flat" cmpd="sng" algn="ctr">
                      <a:noFill/>
                      <a:prstDash val="solid"/>
                      <a:miter lim="800000"/>
                    </a:lnB>
                    <a:solidFill>
                      <a:srgbClr val="00A082"/>
                    </a:solidFill>
                  </a:tcPr>
                </a:tc>
                <a:tc>
                  <a:txBody>
                    <a:bodyPr/>
                    <a:lstStyle/>
                    <a:p>
                      <a:pPr algn="ctr"/>
                      <a:r>
                        <a:rPr lang="en-GB" sz="1050" dirty="0"/>
                        <a:t>Skills development</a:t>
                      </a:r>
                    </a:p>
                  </a:txBody>
                  <a:tcPr anchor="ctr">
                    <a:lnB w="6350" cap="flat" cmpd="sng" algn="ctr">
                      <a:noFill/>
                      <a:prstDash val="solid"/>
                      <a:miter lim="800000"/>
                    </a:lnB>
                    <a:solidFill>
                      <a:srgbClr val="00A082"/>
                    </a:solidFill>
                  </a:tcPr>
                </a:tc>
                <a:extLst>
                  <a:ext uri="{0D108BD9-81ED-4DB2-BD59-A6C34878D82A}">
                    <a16:rowId xmlns:a16="http://schemas.microsoft.com/office/drawing/2014/main" val="2069676953"/>
                  </a:ext>
                </a:extLst>
              </a:tr>
              <a:tr h="277906">
                <a:tc>
                  <a:txBody>
                    <a:bodyPr/>
                    <a:lstStyle/>
                    <a:p>
                      <a:pPr algn="ctr"/>
                      <a:r>
                        <a:rPr lang="en-GB" sz="1100" b="1">
                          <a:solidFill>
                            <a:schemeClr val="tx1"/>
                          </a:solidFill>
                        </a:rPr>
                        <a:t>Production </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rPr>
                        <a:t>X</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rPr>
                        <a:t>X</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47430452"/>
                  </a:ext>
                </a:extLst>
              </a:tr>
              <a:tr h="277906">
                <a:tc>
                  <a:txBody>
                    <a:bodyPr/>
                    <a:lstStyle/>
                    <a:p>
                      <a:pPr algn="ctr"/>
                      <a:r>
                        <a:rPr lang="en-GB" sz="1100" b="1">
                          <a:solidFill>
                            <a:schemeClr val="tx1"/>
                          </a:solidFill>
                        </a:rPr>
                        <a:t>Networks </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X</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rPr>
                        <a:t>X</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403778"/>
                  </a:ext>
                </a:extLst>
              </a:tr>
              <a:tr h="277906">
                <a:tc>
                  <a:txBody>
                    <a:bodyPr/>
                    <a:lstStyle/>
                    <a:p>
                      <a:pPr algn="ctr"/>
                      <a:r>
                        <a:rPr lang="en-GB" sz="1100" b="1">
                          <a:solidFill>
                            <a:schemeClr val="tx1"/>
                          </a:solidFill>
                        </a:rPr>
                        <a:t>Storage</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X</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rPr>
                        <a:t>X</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77488074"/>
                  </a:ext>
                </a:extLst>
              </a:tr>
              <a:tr h="277906">
                <a:tc>
                  <a:txBody>
                    <a:bodyPr/>
                    <a:lstStyle/>
                    <a:p>
                      <a:pPr algn="ctr"/>
                      <a:r>
                        <a:rPr lang="en-GB" sz="1100" b="1">
                          <a:solidFill>
                            <a:schemeClr val="tx1"/>
                          </a:solidFill>
                        </a:rPr>
                        <a:t>Transport</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X</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rPr>
                        <a:t>X</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19218086"/>
                  </a:ext>
                </a:extLst>
              </a:tr>
              <a:tr h="277906">
                <a:tc>
                  <a:txBody>
                    <a:bodyPr/>
                    <a:lstStyle/>
                    <a:p>
                      <a:pPr algn="ctr"/>
                      <a:r>
                        <a:rPr lang="en-GB" sz="1100" b="1">
                          <a:solidFill>
                            <a:schemeClr val="tx1"/>
                          </a:solidFill>
                        </a:rPr>
                        <a:t>Industry</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rPr>
                        <a:t>X</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rPr>
                        <a:t>X</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491887"/>
                  </a:ext>
                </a:extLst>
              </a:tr>
              <a:tr h="277906">
                <a:tc>
                  <a:txBody>
                    <a:bodyPr/>
                    <a:lstStyle/>
                    <a:p>
                      <a:pPr algn="ctr"/>
                      <a:r>
                        <a:rPr lang="en-GB" sz="1100" b="1">
                          <a:solidFill>
                            <a:schemeClr val="tx1"/>
                          </a:solidFill>
                        </a:rPr>
                        <a:t>Power</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rPr>
                        <a:t>X</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rPr>
                        <a:t>X</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57501732"/>
                  </a:ext>
                </a:extLst>
              </a:tr>
              <a:tr h="277906">
                <a:tc>
                  <a:txBody>
                    <a:bodyPr/>
                    <a:lstStyle/>
                    <a:p>
                      <a:pPr algn="ctr"/>
                      <a:r>
                        <a:rPr lang="en-GB" sz="1100" b="1">
                          <a:solidFill>
                            <a:schemeClr val="tx1"/>
                          </a:solidFill>
                        </a:rPr>
                        <a:t>Heat</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rPr>
                        <a:t>X</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Calibri" panose="020F0502020204030204"/>
                          <a:ea typeface="+mn-ea"/>
                          <a:cs typeface="+mn-cs"/>
                        </a:rPr>
                        <a:t>X</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sym typeface="Wingdings" panose="05000000000000000000" pitchFamily="2" charset="2"/>
                        </a:rPr>
                        <a:t></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75846398"/>
                  </a:ext>
                </a:extLst>
              </a:tr>
            </a:tbl>
          </a:graphicData>
        </a:graphic>
      </p:graphicFrame>
      <p:sp>
        <p:nvSpPr>
          <p:cNvPr id="7" name="Right Triangle 6">
            <a:extLst>
              <a:ext uri="{FF2B5EF4-FFF2-40B4-BE49-F238E27FC236}">
                <a16:creationId xmlns:a16="http://schemas.microsoft.com/office/drawing/2014/main" id="{0CF25450-0B64-D044-84FA-C1F3D93F3A95}"/>
              </a:ext>
            </a:extLst>
          </p:cNvPr>
          <p:cNvSpPr/>
          <p:nvPr/>
        </p:nvSpPr>
        <p:spPr>
          <a:xfrm rot="16200000">
            <a:off x="10374532" y="5046590"/>
            <a:ext cx="1585559" cy="204937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1028" name="Picture 4" descr="Scottish Enterprise Logo PNG Transparent &amp; SVG Vector ...">
            <a:extLst>
              <a:ext uri="{FF2B5EF4-FFF2-40B4-BE49-F238E27FC236}">
                <a16:creationId xmlns:a16="http://schemas.microsoft.com/office/drawing/2014/main" id="{E2ACB4DC-D045-1706-FF24-8473AE6EB98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7405" b="39710"/>
          <a:stretch/>
        </p:blipFill>
        <p:spPr bwMode="auto">
          <a:xfrm>
            <a:off x="10703678" y="6442326"/>
            <a:ext cx="1428583" cy="326918"/>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Rounded Corners 8">
            <a:extLst>
              <a:ext uri="{FF2B5EF4-FFF2-40B4-BE49-F238E27FC236}">
                <a16:creationId xmlns:a16="http://schemas.microsoft.com/office/drawing/2014/main" id="{2A59E370-9981-3C97-E9A6-F291EDD50B20}"/>
              </a:ext>
            </a:extLst>
          </p:cNvPr>
          <p:cNvSpPr/>
          <p:nvPr/>
        </p:nvSpPr>
        <p:spPr>
          <a:xfrm>
            <a:off x="235941" y="78065"/>
            <a:ext cx="6984521" cy="1603665"/>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46C86629-F0CF-9E73-D831-2CB4471CBE2D}"/>
              </a:ext>
            </a:extLst>
          </p:cNvPr>
          <p:cNvSpPr/>
          <p:nvPr/>
        </p:nvSpPr>
        <p:spPr>
          <a:xfrm>
            <a:off x="10387287" y="4120098"/>
            <a:ext cx="1664977" cy="2059694"/>
          </a:xfrm>
          <a:prstGeom prst="rect">
            <a:avLst/>
          </a:prstGeom>
          <a:solidFill>
            <a:srgbClr val="00A0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prstClr val="white"/>
                </a:solidFill>
                <a:effectLst/>
                <a:uLnTx/>
                <a:uFillTx/>
                <a:ea typeface="Calibri" panose="020F0502020204030204" pitchFamily="34" charset="0"/>
                <a:cs typeface="Calibri" panose="020F0502020204030204" pitchFamily="34" charset="0"/>
              </a:rPr>
              <a:t>Key hydrogen contact: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a:ln>
                <a:noFill/>
              </a:ln>
              <a:solidFill>
                <a:prstClr val="white"/>
              </a:solidFill>
              <a:effectLst/>
              <a:uLnTx/>
              <a:uFillTx/>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prstClr val="white"/>
                </a:solidFill>
                <a:effectLst/>
                <a:uLnTx/>
                <a:uFillTx/>
                <a:ea typeface="Calibri" panose="020F0502020204030204" pitchFamily="34" charset="0"/>
                <a:cs typeface="Calibri" panose="020F0502020204030204" pitchFamily="34" charset="0"/>
              </a:rPr>
              <a:t>Paul Young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0" i="0">
                <a:solidFill>
                  <a:schemeClr val="bg1"/>
                </a:solidFill>
                <a:effectLst/>
                <a:latin typeface="PT Sans" panose="020B0503020203020204" pitchFamily="34" charset="0"/>
              </a:rPr>
              <a:t>Head of Sales and Business Development</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0" i="0">
                <a:solidFill>
                  <a:schemeClr val="bg1"/>
                </a:solidFill>
                <a:effectLst/>
                <a:latin typeface="PT Sans" panose="020B0503020203020204" pitchFamily="34" charset="0"/>
              </a:rPr>
              <a:t>Green Energy &amp; Sustainability at </a:t>
            </a:r>
            <a:r>
              <a:rPr lang="en-GB" sz="1100"/>
              <a:t>TÜV SÜD Northern Europe.</a:t>
            </a:r>
            <a:r>
              <a:rPr lang="en-GB" sz="1100" b="0" i="0">
                <a:solidFill>
                  <a:schemeClr val="bg1"/>
                </a:solidFill>
                <a:effectLst/>
                <a:latin typeface="PT Sans" panose="020B0503020203020204" pitchFamily="34" charset="0"/>
              </a:rPr>
              <a:t> </a:t>
            </a:r>
            <a:endParaRPr kumimoji="0" lang="en-GB" sz="1100" b="1" i="0" u="none" strike="noStrike" kern="1200" cap="none" spc="0" normalizeH="0" baseline="0" noProof="0">
              <a:ln>
                <a:noFill/>
              </a:ln>
              <a:solidFill>
                <a:schemeClr val="bg1"/>
              </a:solidFill>
              <a:effectLst/>
              <a:uLnTx/>
              <a:uFillTx/>
              <a:ea typeface="Calibri" panose="020F0502020204030204" pitchFamily="34" charset="0"/>
              <a:cs typeface="Calibri" panose="020F0502020204030204" pitchFamily="34" charset="0"/>
            </a:endParaRPr>
          </a:p>
        </p:txBody>
      </p:sp>
      <p:sp>
        <p:nvSpPr>
          <p:cNvPr id="18" name="TextBox 17">
            <a:extLst>
              <a:ext uri="{FF2B5EF4-FFF2-40B4-BE49-F238E27FC236}">
                <a16:creationId xmlns:a16="http://schemas.microsoft.com/office/drawing/2014/main" id="{42166E73-3767-2B32-CF34-1E8DB4A13EAD}"/>
              </a:ext>
            </a:extLst>
          </p:cNvPr>
          <p:cNvSpPr txBox="1"/>
          <p:nvPr/>
        </p:nvSpPr>
        <p:spPr>
          <a:xfrm>
            <a:off x="1960643" y="83535"/>
            <a:ext cx="5240483" cy="16466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ea typeface="+mn-ea"/>
                <a:cs typeface="+mn-cs"/>
              </a:rPr>
              <a:t>TÜV SÜD </a:t>
            </a:r>
          </a:p>
          <a:p>
            <a:r>
              <a:rPr lang="en-GB" sz="1000" dirty="0"/>
              <a:t>TÜV SÜD offers testing, inspection, certification, technical due diligence and advisory services to the entire hydrogen supply chain, from production through transport to storage and use. These services are provided by our UK wide team, and ISO 17025 accredited test labs, to ensure compliant, safe and efficient operation of hydrogen-based systems.</a:t>
            </a:r>
          </a:p>
          <a:p>
            <a:r>
              <a:rPr kumimoji="0" lang="en-GB" sz="1000" b="0" i="0" u="none" strike="noStrike" kern="1200" cap="none" spc="0" normalizeH="0" baseline="0" noProof="0" dirty="0">
                <a:ln>
                  <a:noFill/>
                </a:ln>
                <a:solidFill>
                  <a:prstClr val="black"/>
                </a:solidFill>
                <a:effectLst/>
                <a:uLnTx/>
                <a:uFillTx/>
                <a:ea typeface="Calibri" panose="020F0502020204030204" pitchFamily="34" charset="0"/>
                <a:cs typeface="Calibri" panose="020F0502020204030204" pitchFamily="34" charset="0"/>
              </a:rPr>
              <a:t>TÜV SÜD National Engineering Laboratory in East Kilbride is the UK’s Designated Institute for Flow Measurement, part of the National Measurement System funded by </a:t>
            </a:r>
            <a:r>
              <a:rPr kumimoji="0" lang="en-GB" sz="1000" b="0" i="0" u="none" strike="noStrike" kern="1200" cap="none" spc="0" normalizeH="0" baseline="0" noProof="0" dirty="0" err="1">
                <a:ln>
                  <a:noFill/>
                </a:ln>
                <a:solidFill>
                  <a:prstClr val="black"/>
                </a:solidFill>
                <a:effectLst/>
                <a:uLnTx/>
                <a:uFillTx/>
                <a:ea typeface="Calibri" panose="020F0502020204030204" pitchFamily="34" charset="0"/>
                <a:cs typeface="Calibri" panose="020F0502020204030204" pitchFamily="34" charset="0"/>
              </a:rPr>
              <a:t>DSIT</a:t>
            </a:r>
            <a:r>
              <a:rPr lang="en-GB" sz="1000" dirty="0">
                <a:solidFill>
                  <a:prstClr val="black"/>
                </a:solidFill>
                <a:ea typeface="Calibri" panose="020F0502020204030204" pitchFamily="34" charset="0"/>
                <a:cs typeface="Calibri" panose="020F0502020204030204" pitchFamily="34" charset="0"/>
              </a:rPr>
              <a:t>, and the holds the UK’s Physical National Reference Standards, which includes flow standards for hydrogen and CCUS. They recently entered a collaboration agreement </a:t>
            </a:r>
            <a:r>
              <a:rPr lang="en-GB" sz="1000">
                <a:solidFill>
                  <a:prstClr val="black"/>
                </a:solidFill>
                <a:ea typeface="Calibri" panose="020F0502020204030204" pitchFamily="34" charset="0"/>
                <a:cs typeface="Calibri" panose="020F0502020204030204" pitchFamily="34" charset="0"/>
              </a:rPr>
              <a:t>with ETZ </a:t>
            </a:r>
            <a:r>
              <a:rPr lang="en-GB" sz="1000" dirty="0">
                <a:solidFill>
                  <a:prstClr val="black"/>
                </a:solidFill>
                <a:ea typeface="Calibri" panose="020F0502020204030204" pitchFamily="34" charset="0"/>
                <a:cs typeface="Calibri" panose="020F0502020204030204" pitchFamily="34" charset="0"/>
              </a:rPr>
              <a:t>to become operator of the Green Hydrogen Test and Demonstration Facilities in Aberdeen.</a:t>
            </a:r>
            <a:endParaRPr kumimoji="0" lang="en-GB" sz="1000" b="0" i="0" u="none" strike="noStrike" kern="1200" cap="none" spc="0" normalizeH="0" baseline="0" noProof="0" dirty="0">
              <a:ln>
                <a:noFill/>
              </a:ln>
              <a:solidFill>
                <a:prstClr val="black"/>
              </a:solidFill>
              <a:effectLst/>
              <a:uLnTx/>
              <a:uFillTx/>
              <a:ea typeface="Calibri" panose="020F0502020204030204" pitchFamily="34" charset="0"/>
              <a:cs typeface="Calibri" panose="020F0502020204030204" pitchFamily="34" charset="0"/>
            </a:endParaRPr>
          </a:p>
        </p:txBody>
      </p:sp>
      <p:sp>
        <p:nvSpPr>
          <p:cNvPr id="19" name="TextBox 18">
            <a:extLst>
              <a:ext uri="{FF2B5EF4-FFF2-40B4-BE49-F238E27FC236}">
                <a16:creationId xmlns:a16="http://schemas.microsoft.com/office/drawing/2014/main" id="{5DB060E3-CE37-AD76-D06A-CC503B9B4CBC}"/>
              </a:ext>
            </a:extLst>
          </p:cNvPr>
          <p:cNvSpPr txBox="1"/>
          <p:nvPr/>
        </p:nvSpPr>
        <p:spPr>
          <a:xfrm>
            <a:off x="7740413" y="791440"/>
            <a:ext cx="4164040" cy="261610"/>
          </a:xfrm>
          <a:prstGeom prst="rect">
            <a:avLst/>
          </a:prstGeom>
          <a:noFill/>
        </p:spPr>
        <p:txBody>
          <a:bodyPr wrap="square" rtlCol="0">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applications).</a:t>
            </a:r>
            <a:r>
              <a:rPr kumimoji="0" lang="en-GB" sz="1100" b="0" i="0" u="none" strike="noStrike" kern="1200" cap="none" spc="0" normalizeH="0" baseline="0" noProof="0">
                <a:ln>
                  <a:noFill/>
                </a:ln>
                <a:solidFill>
                  <a:prstClr val="black"/>
                </a:solidFill>
                <a:effectLst/>
                <a:uLnTx/>
                <a:uFillTx/>
                <a:latin typeface="Aptos" panose="02110004020202020204"/>
                <a:ea typeface="+mn-ea"/>
                <a:cs typeface="+mn-cs"/>
              </a:rPr>
              <a:t> </a:t>
            </a:r>
          </a:p>
        </p:txBody>
      </p:sp>
      <p:graphicFrame>
        <p:nvGraphicFramePr>
          <p:cNvPr id="21" name="Table 20">
            <a:extLst>
              <a:ext uri="{FF2B5EF4-FFF2-40B4-BE49-F238E27FC236}">
                <a16:creationId xmlns:a16="http://schemas.microsoft.com/office/drawing/2014/main" id="{7E3A3E2B-BC92-81E5-A8F7-A8D23AC2A694}"/>
              </a:ext>
            </a:extLst>
          </p:cNvPr>
          <p:cNvGraphicFramePr>
            <a:graphicFrameLocks noGrp="1"/>
          </p:cNvGraphicFramePr>
          <p:nvPr>
            <p:extLst>
              <p:ext uri="{D42A27DB-BD31-4B8C-83A1-F6EECF244321}">
                <p14:modId xmlns:p14="http://schemas.microsoft.com/office/powerpoint/2010/main" val="1897198825"/>
              </p:ext>
            </p:extLst>
          </p:nvPr>
        </p:nvGraphicFramePr>
        <p:xfrm>
          <a:off x="250010" y="1726995"/>
          <a:ext cx="6970452" cy="2296626"/>
        </p:xfrm>
        <a:graphic>
          <a:graphicData uri="http://schemas.openxmlformats.org/drawingml/2006/table">
            <a:tbl>
              <a:tblPr firstRow="1" bandRow="1">
                <a:tableStyleId>{F2DE63D5-997A-4646-A377-4702673A728D}</a:tableStyleId>
              </a:tblPr>
              <a:tblGrid>
                <a:gridCol w="1696518">
                  <a:extLst>
                    <a:ext uri="{9D8B030D-6E8A-4147-A177-3AD203B41FA5}">
                      <a16:colId xmlns:a16="http://schemas.microsoft.com/office/drawing/2014/main" val="2910879073"/>
                    </a:ext>
                  </a:extLst>
                </a:gridCol>
                <a:gridCol w="5273934">
                  <a:extLst>
                    <a:ext uri="{9D8B030D-6E8A-4147-A177-3AD203B41FA5}">
                      <a16:colId xmlns:a16="http://schemas.microsoft.com/office/drawing/2014/main" val="3628906438"/>
                    </a:ext>
                  </a:extLst>
                </a:gridCol>
              </a:tblGrid>
              <a:tr h="405686">
                <a:tc>
                  <a:txBody>
                    <a:bodyPr/>
                    <a:lstStyle/>
                    <a:p>
                      <a:pPr algn="ctr"/>
                      <a:r>
                        <a:rPr lang="en-GB" sz="1100"/>
                        <a:t>Key Capabilities / Centres </a:t>
                      </a:r>
                    </a:p>
                  </a:txBody>
                  <a:tcPr anchor="ctr">
                    <a:lnB w="6350" cap="flat" cmpd="sng" algn="ctr">
                      <a:noFill/>
                      <a:prstDash val="solid"/>
                      <a:miter lim="800000"/>
                    </a:lnB>
                    <a:solidFill>
                      <a:srgbClr val="00A082"/>
                    </a:solidFill>
                  </a:tcPr>
                </a:tc>
                <a:tc>
                  <a:txBody>
                    <a:bodyPr/>
                    <a:lstStyle/>
                    <a:p>
                      <a:pPr algn="ctr"/>
                      <a:r>
                        <a:rPr lang="en-GB" sz="1100" dirty="0"/>
                        <a:t>Descriptions</a:t>
                      </a:r>
                    </a:p>
                  </a:txBody>
                  <a:tcPr anchor="ctr">
                    <a:lnB w="6350" cap="flat" cmpd="sng" algn="ctr">
                      <a:noFill/>
                      <a:prstDash val="solid"/>
                      <a:miter lim="800000"/>
                    </a:lnB>
                    <a:solidFill>
                      <a:srgbClr val="00A082"/>
                    </a:solidFill>
                  </a:tcPr>
                </a:tc>
                <a:extLst>
                  <a:ext uri="{0D108BD9-81ED-4DB2-BD59-A6C34878D82A}">
                    <a16:rowId xmlns:a16="http://schemas.microsoft.com/office/drawing/2014/main" val="2069676953"/>
                  </a:ext>
                </a:extLst>
              </a:tr>
              <a:tr h="186990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100" b="1" i="0" u="none" strike="noStrike">
                          <a:solidFill>
                            <a:srgbClr val="000000"/>
                          </a:solidFill>
                          <a:effectLst/>
                          <a:latin typeface="Calibri" panose="020F0502020204030204" pitchFamily="34" charset="0"/>
                        </a:rPr>
                        <a:t>Hydrogen-related Advisory, Inspection and Testing &amp; Certification services.</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n-GB" sz="1100" b="1" i="0" u="none" strike="noStrike">
                        <a:solidFill>
                          <a:srgbClr val="000000"/>
                        </a:solidFill>
                        <a:effectLst/>
                        <a:latin typeface="Calibri" panose="020F0502020204030204" pitchFamily="34" charset="0"/>
                      </a:endParaRP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tc>
                  <a:txBody>
                    <a:bodyPr/>
                    <a:lstStyle/>
                    <a:p>
                      <a:r>
                        <a:rPr lang="en-GB" sz="1000" dirty="0"/>
                        <a:t>TÜV SÜD offers flow meter testing with hydrogen as live fluid for both the transport and heat / industrial sectors. In East Kilbride you will find a world-first facility for testing and calibration of domestic gas meters for hydrogen service, both pure hydrogen and blends with natural gas, in accordance with </a:t>
                      </a:r>
                      <a:r>
                        <a:rPr lang="en-GB" sz="1000" dirty="0" err="1"/>
                        <a:t>OIML</a:t>
                      </a:r>
                      <a:r>
                        <a:rPr lang="en-GB" sz="1000" dirty="0"/>
                        <a:t> R-137.  In addition, a portable primary standard for testing hydrogen refuelling stations for dispensed quantity at the nozzle in accordance with </a:t>
                      </a:r>
                      <a:r>
                        <a:rPr lang="en-GB" sz="1000" dirty="0" err="1"/>
                        <a:t>OIML</a:t>
                      </a:r>
                      <a:r>
                        <a:rPr lang="en-GB" sz="1000" dirty="0"/>
                        <a:t> R-139 is nearing completion.</a:t>
                      </a:r>
                    </a:p>
                    <a:p>
                      <a:r>
                        <a:rPr lang="en-US" sz="1000" b="0" i="0" u="none" strike="noStrike" dirty="0">
                          <a:solidFill>
                            <a:srgbClr val="000000"/>
                          </a:solidFill>
                          <a:effectLst/>
                          <a:latin typeface="+mn-lt"/>
                        </a:rPr>
                        <a:t>The team can also assist with “hydrogen readiness” assessments and certification of gas turbines and other equipment, </a:t>
                      </a:r>
                      <a:r>
                        <a:rPr lang="en-US" sz="1000" b="0" i="0" u="none" strike="noStrike" dirty="0" err="1">
                          <a:solidFill>
                            <a:srgbClr val="000000"/>
                          </a:solidFill>
                          <a:effectLst/>
                          <a:latin typeface="+mn-lt"/>
                        </a:rPr>
                        <a:t>electrolyser</a:t>
                      </a:r>
                      <a:r>
                        <a:rPr lang="en-US" sz="1000" b="0" i="0" u="none" strike="noStrike" dirty="0">
                          <a:solidFill>
                            <a:srgbClr val="000000"/>
                          </a:solidFill>
                          <a:effectLst/>
                          <a:latin typeface="+mn-lt"/>
                        </a:rPr>
                        <a:t> certification, pipeline and process safety assessment, fuel cell certification, component and material testing (e.g. permeability, degradation, </a:t>
                      </a:r>
                      <a:r>
                        <a:rPr lang="en-US" sz="1000" b="0" i="0" u="none" strike="noStrike" dirty="0" err="1">
                          <a:solidFill>
                            <a:srgbClr val="000000"/>
                          </a:solidFill>
                          <a:effectLst/>
                          <a:latin typeface="+mn-lt"/>
                        </a:rPr>
                        <a:t>etc</a:t>
                      </a:r>
                      <a:r>
                        <a:rPr lang="en-US" sz="1000" b="0" i="0" u="none" strike="noStrike" dirty="0">
                          <a:solidFill>
                            <a:srgbClr val="000000"/>
                          </a:solidFill>
                          <a:effectLst/>
                          <a:latin typeface="+mn-lt"/>
                        </a:rPr>
                        <a:t>), carbon footprint and life cycle assessments, and green/blue/low carbon hydrogen certification to demonstrate the sustainable nature of hydrogen.</a:t>
                      </a:r>
                    </a:p>
                  </a:txBody>
                  <a:tcPr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403778"/>
                  </a:ext>
                </a:extLst>
              </a:tr>
            </a:tbl>
          </a:graphicData>
        </a:graphic>
      </p:graphicFrame>
      <p:sp>
        <p:nvSpPr>
          <p:cNvPr id="3" name="TextBox 2">
            <a:extLst>
              <a:ext uri="{FF2B5EF4-FFF2-40B4-BE49-F238E27FC236}">
                <a16:creationId xmlns:a16="http://schemas.microsoft.com/office/drawing/2014/main" id="{A6C2EF0A-B4A7-1917-F109-547A55CE3ECF}"/>
              </a:ext>
            </a:extLst>
          </p:cNvPr>
          <p:cNvSpPr txBox="1"/>
          <p:nvPr/>
        </p:nvSpPr>
        <p:spPr>
          <a:xfrm>
            <a:off x="292100" y="6649289"/>
            <a:ext cx="3869267" cy="21544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solidFill>
                <a:effectLst/>
                <a:uLnTx/>
                <a:uFillTx/>
                <a:latin typeface="Aptos" panose="02110004020202020204"/>
                <a:ea typeface="+mn-ea"/>
                <a:cs typeface="+mn-cs"/>
              </a:rPr>
              <a:t>*Tick = yes, O = potential, X = no</a:t>
            </a:r>
            <a:endParaRPr lang="en-GB" sz="800" b="0" i="0" u="none" strike="noStrike" kern="1200" cap="none" spc="0" normalizeH="0" baseline="0" noProof="0">
              <a:ln>
                <a:noFill/>
              </a:ln>
              <a:solidFill>
                <a:prstClr val="white"/>
              </a:solidFill>
              <a:effectLst/>
              <a:uLnTx/>
              <a:uFillTx/>
              <a:latin typeface="Aptos" panose="02110004020202020204"/>
            </a:endParaRPr>
          </a:p>
        </p:txBody>
      </p:sp>
      <p:sp>
        <p:nvSpPr>
          <p:cNvPr id="10" name="Rectangle: Rounded Corners 9">
            <a:extLst>
              <a:ext uri="{FF2B5EF4-FFF2-40B4-BE49-F238E27FC236}">
                <a16:creationId xmlns:a16="http://schemas.microsoft.com/office/drawing/2014/main" id="{961F00E3-7889-0C71-1C90-AF42FD87408A}"/>
              </a:ext>
            </a:extLst>
          </p:cNvPr>
          <p:cNvSpPr/>
          <p:nvPr/>
        </p:nvSpPr>
        <p:spPr>
          <a:xfrm>
            <a:off x="7295103" y="168662"/>
            <a:ext cx="2582443" cy="3854959"/>
          </a:xfrm>
          <a:prstGeom prst="roundRect">
            <a:avLst>
              <a:gd name="adj" fmla="val 9963"/>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1" name="Rectangle: Diagonal Corners Rounded 10">
            <a:extLst>
              <a:ext uri="{FF2B5EF4-FFF2-40B4-BE49-F238E27FC236}">
                <a16:creationId xmlns:a16="http://schemas.microsoft.com/office/drawing/2014/main" id="{B2F32CCD-8B05-EC12-F14D-DFB555C619D2}"/>
              </a:ext>
            </a:extLst>
          </p:cNvPr>
          <p:cNvSpPr/>
          <p:nvPr/>
        </p:nvSpPr>
        <p:spPr>
          <a:xfrm>
            <a:off x="7289199" y="168663"/>
            <a:ext cx="2029368" cy="418346"/>
          </a:xfrm>
          <a:prstGeom prst="round2DiagRect">
            <a:avLst/>
          </a:prstGeom>
          <a:solidFill>
            <a:srgbClr val="00A0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prstClr val="white"/>
                </a:solidFill>
                <a:effectLst/>
                <a:uLnTx/>
                <a:uFillTx/>
                <a:latin typeface="Aptos" panose="02110004020202020204"/>
                <a:ea typeface="+mn-ea"/>
                <a:cs typeface="+mn-cs"/>
              </a:rPr>
              <a:t>Collaboration opportunities</a:t>
            </a:r>
          </a:p>
        </p:txBody>
      </p:sp>
      <p:sp>
        <p:nvSpPr>
          <p:cNvPr id="13" name="TextBox 12">
            <a:extLst>
              <a:ext uri="{FF2B5EF4-FFF2-40B4-BE49-F238E27FC236}">
                <a16:creationId xmlns:a16="http://schemas.microsoft.com/office/drawing/2014/main" id="{75C427BC-A9D3-F79F-8903-DCE6B5228337}"/>
              </a:ext>
            </a:extLst>
          </p:cNvPr>
          <p:cNvSpPr txBox="1"/>
          <p:nvPr/>
        </p:nvSpPr>
        <p:spPr>
          <a:xfrm>
            <a:off x="7314439" y="587009"/>
            <a:ext cx="2563107" cy="3477875"/>
          </a:xfrm>
          <a:prstGeom prst="rect">
            <a:avLst/>
          </a:prstGeom>
          <a:noFill/>
        </p:spPr>
        <p:txBody>
          <a:bodyPr wrap="square" rtlCol="0">
            <a:spAutoFit/>
          </a:bodyPr>
          <a:lstStyle/>
          <a:p>
            <a:r>
              <a:rPr lang="en-GB" sz="1000" dirty="0"/>
              <a:t>TÜV SÜD National Engineering Laboratory offers collaboration opportunities, in the following key areas:</a:t>
            </a:r>
          </a:p>
          <a:p>
            <a:pPr>
              <a:buFont typeface="Arial" panose="020B0604020202020204" pitchFamily="34" charset="0"/>
              <a:buChar char="•"/>
            </a:pPr>
            <a:r>
              <a:rPr lang="en-GB" sz="1000" b="1" dirty="0"/>
              <a:t>Partnerships with Academic Institutions</a:t>
            </a:r>
            <a:r>
              <a:rPr lang="en-GB" sz="1000" dirty="0"/>
              <a:t>: The centre collaborates with universities, such as the University of Glasgow. </a:t>
            </a:r>
          </a:p>
          <a:p>
            <a:pPr>
              <a:buFont typeface="Arial" panose="020B0604020202020204" pitchFamily="34" charset="0"/>
              <a:buChar char="•"/>
            </a:pPr>
            <a:r>
              <a:rPr lang="en-GB" sz="1000" b="1" dirty="0"/>
              <a:t>Industry Collaboration</a:t>
            </a:r>
            <a:r>
              <a:rPr lang="en-GB" sz="1000" dirty="0"/>
              <a:t>: Companies can work with TÜV SÜD to test and validate hydrogen technologies, ensuring safety and performance. </a:t>
            </a:r>
          </a:p>
          <a:p>
            <a:pPr>
              <a:buFont typeface="Arial" panose="020B0604020202020204" pitchFamily="34" charset="0"/>
              <a:buChar char="•"/>
            </a:pPr>
            <a:r>
              <a:rPr lang="en-GB" sz="1000" b="1" dirty="0"/>
              <a:t>Access to Facilities</a:t>
            </a:r>
            <a:r>
              <a:rPr lang="en-GB" sz="1000" dirty="0"/>
              <a:t>: Partners can utilize the centre's state-of-the-art testing and calibration facilities.</a:t>
            </a:r>
          </a:p>
          <a:p>
            <a:pPr>
              <a:buFont typeface="Arial" panose="020B0604020202020204" pitchFamily="34" charset="0"/>
              <a:buChar char="•"/>
            </a:pPr>
            <a:r>
              <a:rPr lang="en-GB" sz="1000" b="1" dirty="0"/>
              <a:t>Support for Hydrogen Projects</a:t>
            </a:r>
            <a:r>
              <a:rPr lang="en-GB" sz="1000" dirty="0"/>
              <a:t>: Leverage their expertise for the development of a local hydrogen supply chain creating opportunities for businesses. </a:t>
            </a:r>
          </a:p>
          <a:p>
            <a:pPr>
              <a:buFont typeface="Arial" panose="020B0604020202020204" pitchFamily="34" charset="0"/>
              <a:buChar char="•"/>
            </a:pPr>
            <a:r>
              <a:rPr lang="en-GB" sz="1000" b="1" dirty="0"/>
              <a:t>Training and Knowledge Sharing</a:t>
            </a:r>
            <a:r>
              <a:rPr lang="en-GB" sz="1000" dirty="0"/>
              <a:t>: TÜV SÜD offers training programs and workshops on hydrogen safety and technology.</a:t>
            </a:r>
          </a:p>
        </p:txBody>
      </p:sp>
      <p:sp>
        <p:nvSpPr>
          <p:cNvPr id="24" name="Oval 23">
            <a:extLst>
              <a:ext uri="{FF2B5EF4-FFF2-40B4-BE49-F238E27FC236}">
                <a16:creationId xmlns:a16="http://schemas.microsoft.com/office/drawing/2014/main" id="{A345B4EC-CD05-CB01-85F8-196367D7332A}"/>
              </a:ext>
            </a:extLst>
          </p:cNvPr>
          <p:cNvSpPr/>
          <p:nvPr/>
        </p:nvSpPr>
        <p:spPr>
          <a:xfrm>
            <a:off x="11063118" y="2782517"/>
            <a:ext cx="108000" cy="108000"/>
          </a:xfrm>
          <a:prstGeom prst="ellipse">
            <a:avLst/>
          </a:prstGeom>
          <a:solidFill>
            <a:srgbClr val="00A0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8" name="TextBox 7">
            <a:extLst>
              <a:ext uri="{FF2B5EF4-FFF2-40B4-BE49-F238E27FC236}">
                <a16:creationId xmlns:a16="http://schemas.microsoft.com/office/drawing/2014/main" id="{A7CF8F23-920E-ED49-D576-A1A300A33639}"/>
              </a:ext>
            </a:extLst>
          </p:cNvPr>
          <p:cNvSpPr txBox="1"/>
          <p:nvPr/>
        </p:nvSpPr>
        <p:spPr>
          <a:xfrm>
            <a:off x="10444955" y="5604895"/>
            <a:ext cx="1511105"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b="1" dirty="0">
                <a:solidFill>
                  <a:schemeClr val="bg1"/>
                </a:solidFill>
                <a:ea typeface="Calibri" panose="020F0502020204030204" pitchFamily="34" charset="0"/>
                <a:cs typeface="Calibri" panose="020F0502020204030204" pitchFamily="34" charset="0"/>
              </a:rPr>
              <a:t>Paul.Young@tuvsud.com</a:t>
            </a:r>
            <a:endParaRPr kumimoji="0" lang="en-GB" sz="1200" b="1" i="0" u="none" strike="noStrike" kern="1200" cap="none" spc="0" normalizeH="0" baseline="0" noProof="0" dirty="0">
              <a:ln>
                <a:noFill/>
              </a:ln>
              <a:solidFill>
                <a:schemeClr val="bg1"/>
              </a:solidFill>
              <a:effectLst/>
              <a:uLnTx/>
              <a:uFillTx/>
              <a:ea typeface="Calibri" panose="020F0502020204030204" pitchFamily="34" charset="0"/>
              <a:cs typeface="Calibri" panose="020F0502020204030204" pitchFamily="34" charset="0"/>
            </a:endParaRPr>
          </a:p>
        </p:txBody>
      </p:sp>
      <p:sp>
        <p:nvSpPr>
          <p:cNvPr id="14" name="Rectangle: Diagonal Corners Rounded 13">
            <a:extLst>
              <a:ext uri="{FF2B5EF4-FFF2-40B4-BE49-F238E27FC236}">
                <a16:creationId xmlns:a16="http://schemas.microsoft.com/office/drawing/2014/main" id="{449CB832-0ABB-8B8A-DED5-9BF7683092DA}"/>
              </a:ext>
            </a:extLst>
          </p:cNvPr>
          <p:cNvSpPr/>
          <p:nvPr/>
        </p:nvSpPr>
        <p:spPr>
          <a:xfrm>
            <a:off x="9966862" y="473455"/>
            <a:ext cx="1443041" cy="418346"/>
          </a:xfrm>
          <a:prstGeom prst="round2DiagRect">
            <a:avLst/>
          </a:prstGeom>
          <a:solidFill>
            <a:srgbClr val="00A0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prstClr val="white"/>
                </a:solidFill>
                <a:effectLst/>
                <a:uLnTx/>
                <a:uFillTx/>
                <a:latin typeface="Aptos" panose="02110004020202020204"/>
                <a:ea typeface="+mn-ea"/>
                <a:cs typeface="+mn-cs"/>
              </a:rPr>
              <a:t>Centre Location</a:t>
            </a:r>
          </a:p>
        </p:txBody>
      </p:sp>
      <p:sp>
        <p:nvSpPr>
          <p:cNvPr id="28" name="Rectangle: Rounded Corners 27">
            <a:extLst>
              <a:ext uri="{FF2B5EF4-FFF2-40B4-BE49-F238E27FC236}">
                <a16:creationId xmlns:a16="http://schemas.microsoft.com/office/drawing/2014/main" id="{21281E87-9CAD-F69E-31A7-EAA3770DAFEE}"/>
              </a:ext>
            </a:extLst>
          </p:cNvPr>
          <p:cNvSpPr/>
          <p:nvPr/>
        </p:nvSpPr>
        <p:spPr>
          <a:xfrm>
            <a:off x="6438685" y="4120098"/>
            <a:ext cx="3888863" cy="2551282"/>
          </a:xfrm>
          <a:prstGeom prst="roundRect">
            <a:avLst>
              <a:gd name="adj" fmla="val 1025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1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1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pic>
        <p:nvPicPr>
          <p:cNvPr id="23" name="Picture 22">
            <a:extLst>
              <a:ext uri="{FF2B5EF4-FFF2-40B4-BE49-F238E27FC236}">
                <a16:creationId xmlns:a16="http://schemas.microsoft.com/office/drawing/2014/main" id="{442E9AE1-34F1-F4C6-FB1E-78B04781BC8D}"/>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56950" y="258403"/>
            <a:ext cx="1236783" cy="1236783"/>
          </a:xfrm>
          <a:prstGeom prst="rect">
            <a:avLst/>
          </a:prstGeom>
        </p:spPr>
      </p:pic>
      <p:sp>
        <p:nvSpPr>
          <p:cNvPr id="26" name="Rectangle: Diagonal Corners Rounded 25">
            <a:extLst>
              <a:ext uri="{FF2B5EF4-FFF2-40B4-BE49-F238E27FC236}">
                <a16:creationId xmlns:a16="http://schemas.microsoft.com/office/drawing/2014/main" id="{8A6C5349-AB1F-07AD-2BE4-9E3693BD75DD}"/>
              </a:ext>
            </a:extLst>
          </p:cNvPr>
          <p:cNvSpPr/>
          <p:nvPr/>
        </p:nvSpPr>
        <p:spPr>
          <a:xfrm>
            <a:off x="6443080" y="4120098"/>
            <a:ext cx="2302166" cy="393390"/>
          </a:xfrm>
          <a:prstGeom prst="round2DiagRect">
            <a:avLst/>
          </a:prstGeom>
          <a:solidFill>
            <a:srgbClr val="00A0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prstClr val="white"/>
                </a:solidFill>
                <a:effectLst/>
                <a:uLnTx/>
                <a:uFillTx/>
                <a:latin typeface="Aptos" panose="02110004020202020204"/>
                <a:ea typeface="+mn-ea"/>
                <a:cs typeface="+mn-cs"/>
              </a:rPr>
              <a:t>Hydrogen case studies </a:t>
            </a:r>
          </a:p>
        </p:txBody>
      </p:sp>
      <p:sp>
        <p:nvSpPr>
          <p:cNvPr id="27" name="TextBox 26">
            <a:extLst>
              <a:ext uri="{FF2B5EF4-FFF2-40B4-BE49-F238E27FC236}">
                <a16:creationId xmlns:a16="http://schemas.microsoft.com/office/drawing/2014/main" id="{E899FA81-679A-328F-B64E-6D546E51E4E7}"/>
              </a:ext>
            </a:extLst>
          </p:cNvPr>
          <p:cNvSpPr txBox="1"/>
          <p:nvPr/>
        </p:nvSpPr>
        <p:spPr>
          <a:xfrm>
            <a:off x="6433031" y="4518032"/>
            <a:ext cx="3937987" cy="1938992"/>
          </a:xfrm>
          <a:prstGeom prst="rect">
            <a:avLst/>
          </a:prstGeom>
          <a:noFill/>
        </p:spPr>
        <p:txBody>
          <a:bodyPr wrap="square" rtlCol="0">
            <a:spAutoFit/>
          </a:bodyPr>
          <a:lstStyle/>
          <a:p>
            <a:pPr algn="l"/>
            <a:r>
              <a:rPr lang="en-GB" sz="1100" b="1" dirty="0">
                <a:latin typeface="Arial" panose="020B0604020202020204" pitchFamily="34" charset="0"/>
              </a:rPr>
              <a:t>We have conducted the following kinds of projects for customers:</a:t>
            </a:r>
          </a:p>
          <a:p>
            <a:pPr marL="171450" indent="-171450" algn="l">
              <a:spcAft>
                <a:spcPts val="300"/>
              </a:spcAft>
              <a:buFont typeface="Arial" panose="020B0604020202020204" pitchFamily="34" charset="0"/>
              <a:buChar char="•"/>
            </a:pPr>
            <a:r>
              <a:rPr lang="en-GB" sz="1100" b="0" i="0" dirty="0">
                <a:effectLst/>
                <a:latin typeface="Arial" panose="020B0604020202020204" pitchFamily="34" charset="0"/>
              </a:rPr>
              <a:t>H</a:t>
            </a:r>
            <a:r>
              <a:rPr lang="en-GB" sz="1100" b="0" i="0" baseline="-25000" dirty="0">
                <a:effectLst/>
                <a:latin typeface="Arial" panose="020B0604020202020204" pitchFamily="34" charset="0"/>
              </a:rPr>
              <a:t>2</a:t>
            </a:r>
            <a:r>
              <a:rPr lang="en-GB" sz="1100" b="0" i="0" dirty="0">
                <a:effectLst/>
                <a:latin typeface="Arial" panose="020B0604020202020204" pitchFamily="34" charset="0"/>
              </a:rPr>
              <a:t> certification – critical reviews of projects vs requirements of schemes and standards</a:t>
            </a:r>
          </a:p>
          <a:p>
            <a:pPr marL="171450" indent="-171450" algn="l">
              <a:spcAft>
                <a:spcPts val="300"/>
              </a:spcAft>
              <a:buFont typeface="Arial" panose="020B0604020202020204" pitchFamily="34" charset="0"/>
              <a:buChar char="•"/>
            </a:pPr>
            <a:r>
              <a:rPr lang="en-GB" sz="1100" dirty="0">
                <a:latin typeface="Arial" panose="020B0604020202020204" pitchFamily="34" charset="0"/>
              </a:rPr>
              <a:t>H2 certification – assessment of new production pathways for inclusion into schemes and standards</a:t>
            </a:r>
          </a:p>
          <a:p>
            <a:pPr marL="171450" indent="-171450" algn="l">
              <a:spcAft>
                <a:spcPts val="300"/>
              </a:spcAft>
              <a:buFont typeface="Arial" panose="020B0604020202020204" pitchFamily="34" charset="0"/>
              <a:buChar char="•"/>
            </a:pPr>
            <a:r>
              <a:rPr lang="en-GB" sz="1100" b="0" i="0" dirty="0">
                <a:effectLst/>
                <a:latin typeface="Arial" panose="020B0604020202020204" pitchFamily="34" charset="0"/>
              </a:rPr>
              <a:t>Electrolyser Technical Due Diligence and certification</a:t>
            </a:r>
          </a:p>
          <a:p>
            <a:pPr marL="171450" indent="-171450" algn="l">
              <a:spcAft>
                <a:spcPts val="300"/>
              </a:spcAft>
              <a:buFont typeface="Arial" panose="020B0604020202020204" pitchFamily="34" charset="0"/>
              <a:buChar char="•"/>
            </a:pPr>
            <a:r>
              <a:rPr lang="en-GB" sz="1100" b="0" i="0" dirty="0">
                <a:effectLst/>
                <a:latin typeface="Arial" panose="020B0604020202020204" pitchFamily="34" charset="0"/>
              </a:rPr>
              <a:t>Process safety and pressure equipment certification</a:t>
            </a:r>
          </a:p>
          <a:p>
            <a:pPr marL="171450" indent="-171450" algn="l">
              <a:spcAft>
                <a:spcPts val="300"/>
              </a:spcAft>
              <a:buFont typeface="Arial" panose="020B0604020202020204" pitchFamily="34" charset="0"/>
              <a:buChar char="•"/>
            </a:pPr>
            <a:r>
              <a:rPr lang="en-GB" sz="1100" b="0" i="0" dirty="0">
                <a:effectLst/>
                <a:latin typeface="Arial" panose="020B0604020202020204" pitchFamily="34" charset="0"/>
              </a:rPr>
              <a:t>Testing and calibration of hydrogen flow meters, including programmes of contract R&amp;D</a:t>
            </a:r>
          </a:p>
        </p:txBody>
      </p:sp>
    </p:spTree>
    <p:extLst>
      <p:ext uri="{BB962C8B-B14F-4D97-AF65-F5344CB8AC3E}">
        <p14:creationId xmlns:p14="http://schemas.microsoft.com/office/powerpoint/2010/main" val="351443230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4A374B5105B54DB55A1BF5EBE06D48" ma:contentTypeVersion="12" ma:contentTypeDescription="Create a new document." ma:contentTypeScope="" ma:versionID="d79fac49bd7465f04c8fe8e92b4b99de">
  <xsd:schema xmlns:xsd="http://www.w3.org/2001/XMLSchema" xmlns:xs="http://www.w3.org/2001/XMLSchema" xmlns:p="http://schemas.microsoft.com/office/2006/metadata/properties" xmlns:ns2="1a6c7dbc-de40-4997-a7db-cd7e68b550cc" xmlns:ns3="00fd5a59-c7a5-4a04-b8fb-4589926ce216" targetNamespace="http://schemas.microsoft.com/office/2006/metadata/properties" ma:root="true" ma:fieldsID="abe03bc2e856a78d2d6cda6e54bf2558" ns2:_="" ns3:_="">
    <xsd:import namespace="1a6c7dbc-de40-4997-a7db-cd7e68b550cc"/>
    <xsd:import namespace="00fd5a59-c7a5-4a04-b8fb-4589926ce21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6c7dbc-de40-4997-a7db-cd7e68b550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5e11d1ff-3de3-40aa-b1cb-720a3f5ef5fd"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0fd5a59-c7a5-4a04-b8fb-4589926ce21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a6c7dbc-de40-4997-a7db-cd7e68b550c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5D955B4-3A84-435B-A157-F8B958D5D51A}">
  <ds:schemaRefs>
    <ds:schemaRef ds:uri="00fd5a59-c7a5-4a04-b8fb-4589926ce216"/>
    <ds:schemaRef ds:uri="1a6c7dbc-de40-4997-a7db-cd7e68b550c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9DB2E92-5899-426B-B3B6-158BE5289ED5}">
  <ds:schemaRefs>
    <ds:schemaRef ds:uri="http://schemas.microsoft.com/sharepoint/v3/contenttype/forms"/>
  </ds:schemaRefs>
</ds:datastoreItem>
</file>

<file path=customXml/itemProps3.xml><?xml version="1.0" encoding="utf-8"?>
<ds:datastoreItem xmlns:ds="http://schemas.openxmlformats.org/officeDocument/2006/customXml" ds:itemID="{40B40346-E816-434E-9279-0E9C18401964}">
  <ds:schemaRefs>
    <ds:schemaRef ds:uri="http://purl.org/dc/terms/"/>
    <ds:schemaRef ds:uri="http://www.w3.org/XML/1998/namespace"/>
    <ds:schemaRef ds:uri="1a6c7dbc-de40-4997-a7db-cd7e68b550cc"/>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00fd5a59-c7a5-4a04-b8fb-4589926ce216"/>
    <ds:schemaRef ds:uri="http://schemas.microsoft.com/office/2006/metadata/properties"/>
    <ds:schemaRef ds:uri="http://purl.org/dc/dcmitype/"/>
  </ds:schemaRefs>
</ds:datastoreItem>
</file>

<file path=docMetadata/LabelInfo.xml><?xml version="1.0" encoding="utf-8"?>
<clbl:labelList xmlns:clbl="http://schemas.microsoft.com/office/2020/mipLabelMetadata">
  <clbl:label id="{948094c8-480e-400b-91c4-c984b7e20814}" enabled="1" method="Standard" siteId="{a1109567-0815-4e1f-88af-e23555482aaa}" removed="0"/>
</clbl:labelList>
</file>

<file path=docProps/app.xml><?xml version="1.0" encoding="utf-8"?>
<Properties xmlns="http://schemas.openxmlformats.org/officeDocument/2006/extended-properties" xmlns:vt="http://schemas.openxmlformats.org/officeDocument/2006/docPropsVTypes">
  <TotalTime>1437</TotalTime>
  <Words>584</Words>
  <Application>Microsoft Office PowerPoint</Application>
  <PresentationFormat>Widescreen</PresentationFormat>
  <Paragraphs>85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Calibri</vt:lpstr>
      <vt:lpstr>PT Sans</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Wilson</dc:creator>
  <cp:lastModifiedBy>Hanton, Martin</cp:lastModifiedBy>
  <cp:revision>41</cp:revision>
  <dcterms:created xsi:type="dcterms:W3CDTF">2024-03-11T14:26:17Z</dcterms:created>
  <dcterms:modified xsi:type="dcterms:W3CDTF">2025-04-23T12:51:35Z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d7f055f-5347-41d4-8cbe-c035e83f4f3c_Enabled">
    <vt:lpwstr>true</vt:lpwstr>
  </property>
  <property fmtid="{D5CDD505-2E9C-101B-9397-08002B2CF9AE}" pid="3" name="MSIP_Label_2d7f055f-5347-41d4-8cbe-c035e83f4f3c_SetDate">
    <vt:lpwstr>2024-03-11T14:29:32Z</vt:lpwstr>
  </property>
  <property fmtid="{D5CDD505-2E9C-101B-9397-08002B2CF9AE}" pid="4" name="MSIP_Label_2d7f055f-5347-41d4-8cbe-c035e83f4f3c_Method">
    <vt:lpwstr>Standard</vt:lpwstr>
  </property>
  <property fmtid="{D5CDD505-2E9C-101B-9397-08002B2CF9AE}" pid="5" name="MSIP_Label_2d7f055f-5347-41d4-8cbe-c035e83f4f3c_Name">
    <vt:lpwstr>defa4170-0d19-0005-0004-bc88714345d2</vt:lpwstr>
  </property>
  <property fmtid="{D5CDD505-2E9C-101B-9397-08002B2CF9AE}" pid="6" name="MSIP_Label_2d7f055f-5347-41d4-8cbe-c035e83f4f3c_SiteId">
    <vt:lpwstr>883dbbc0-a334-4b54-87cf-04fa94aeafb8</vt:lpwstr>
  </property>
  <property fmtid="{D5CDD505-2E9C-101B-9397-08002B2CF9AE}" pid="7" name="MSIP_Label_2d7f055f-5347-41d4-8cbe-c035e83f4f3c_ActionId">
    <vt:lpwstr>1ab819a8-f55b-4f77-93da-f526b1c62c85</vt:lpwstr>
  </property>
  <property fmtid="{D5CDD505-2E9C-101B-9397-08002B2CF9AE}" pid="8" name="MSIP_Label_2d7f055f-5347-41d4-8cbe-c035e83f4f3c_ContentBits">
    <vt:lpwstr>0</vt:lpwstr>
  </property>
  <property fmtid="{D5CDD505-2E9C-101B-9397-08002B2CF9AE}" pid="9" name="ContentTypeId">
    <vt:lpwstr>0x010100BA4A374B5105B54DB55A1BF5EBE06D48</vt:lpwstr>
  </property>
  <property fmtid="{D5CDD505-2E9C-101B-9397-08002B2CF9AE}" pid="10" name="MediaServiceImageTags">
    <vt:lpwstr/>
  </property>
</Properties>
</file>