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75" r:id="rId2"/>
    <p:sldMasterId id="2147483747" r:id="rId3"/>
  </p:sldMasterIdLst>
  <p:notesMasterIdLst>
    <p:notesMasterId r:id="rId53"/>
  </p:notesMasterIdLst>
  <p:sldIdLst>
    <p:sldId id="267" r:id="rId4"/>
    <p:sldId id="315" r:id="rId5"/>
    <p:sldId id="399" r:id="rId6"/>
    <p:sldId id="400" r:id="rId7"/>
    <p:sldId id="401" r:id="rId8"/>
    <p:sldId id="396" r:id="rId9"/>
    <p:sldId id="318" r:id="rId10"/>
    <p:sldId id="319" r:id="rId11"/>
    <p:sldId id="343" r:id="rId12"/>
    <p:sldId id="402" r:id="rId13"/>
    <p:sldId id="403" r:id="rId14"/>
    <p:sldId id="404" r:id="rId15"/>
    <p:sldId id="390" r:id="rId16"/>
    <p:sldId id="385" r:id="rId17"/>
    <p:sldId id="384" r:id="rId18"/>
    <p:sldId id="386" r:id="rId19"/>
    <p:sldId id="383" r:id="rId20"/>
    <p:sldId id="389" r:id="rId21"/>
    <p:sldId id="324" r:id="rId22"/>
    <p:sldId id="325" r:id="rId23"/>
    <p:sldId id="371" r:id="rId24"/>
    <p:sldId id="405" r:id="rId25"/>
    <p:sldId id="367" r:id="rId26"/>
    <p:sldId id="368" r:id="rId27"/>
    <p:sldId id="365" r:id="rId28"/>
    <p:sldId id="406" r:id="rId29"/>
    <p:sldId id="387" r:id="rId30"/>
    <p:sldId id="388" r:id="rId31"/>
    <p:sldId id="379" r:id="rId32"/>
    <p:sldId id="407" r:id="rId33"/>
    <p:sldId id="375" r:id="rId34"/>
    <p:sldId id="376" r:id="rId35"/>
    <p:sldId id="377" r:id="rId36"/>
    <p:sldId id="357" r:id="rId37"/>
    <p:sldId id="382" r:id="rId38"/>
    <p:sldId id="415" r:id="rId39"/>
    <p:sldId id="328" r:id="rId40"/>
    <p:sldId id="408" r:id="rId41"/>
    <p:sldId id="330" r:id="rId42"/>
    <p:sldId id="344" r:id="rId43"/>
    <p:sldId id="345" r:id="rId44"/>
    <p:sldId id="416" r:id="rId45"/>
    <p:sldId id="410" r:id="rId46"/>
    <p:sldId id="411" r:id="rId47"/>
    <p:sldId id="412" r:id="rId48"/>
    <p:sldId id="413" r:id="rId49"/>
    <p:sldId id="351" r:id="rId50"/>
    <p:sldId id="414" r:id="rId51"/>
    <p:sldId id="314" r:id="rId52"/>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Duddy" initials="SD" lastIdx="10" clrIdx="0">
    <p:extLst>
      <p:ext uri="{19B8F6BF-5375-455C-9EA6-DF929625EA0E}">
        <p15:presenceInfo xmlns:p15="http://schemas.microsoft.com/office/powerpoint/2012/main" userId="S-1-5-21-3728831631-4171013256-3671754991-1275" providerId="AD"/>
      </p:ext>
    </p:extLst>
  </p:cmAuthor>
  <p:cmAuthor id="2" name="Michael Brown" initials="MB" lastIdx="16" clrIdx="1">
    <p:extLst>
      <p:ext uri="{19B8F6BF-5375-455C-9EA6-DF929625EA0E}">
        <p15:presenceInfo xmlns:p15="http://schemas.microsoft.com/office/powerpoint/2012/main" userId="S-1-5-21-3728831631-4171013256-3671754991-1268" providerId="AD"/>
      </p:ext>
    </p:extLst>
  </p:cmAuthor>
  <p:cmAuthor id="3" name="John McGinnes" initials="JM" lastIdx="26" clrIdx="2"/>
  <p:cmAuthor id="4" name="mcdoni" initials="m"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00"/>
    <a:srgbClr val="FC7404"/>
    <a:srgbClr val="EC7702"/>
    <a:srgbClr val="FFFFFF"/>
    <a:srgbClr val="FFC431"/>
    <a:srgbClr val="F0D740"/>
    <a:srgbClr val="D9F937"/>
    <a:srgbClr val="FBD535"/>
    <a:srgbClr val="339966"/>
    <a:srgbClr val="A4A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94660"/>
  </p:normalViewPr>
  <p:slideViewPr>
    <p:cSldViewPr snapToGrid="0">
      <p:cViewPr varScale="1">
        <p:scale>
          <a:sx n="98" d="100"/>
          <a:sy n="98" d="100"/>
        </p:scale>
        <p:origin x="78" y="366"/>
      </p:cViewPr>
      <p:guideLst>
        <p:guide orient="horz" pos="2160"/>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717" cy="480598"/>
          </a:xfrm>
          <a:prstGeom prst="rect">
            <a:avLst/>
          </a:prstGeom>
        </p:spPr>
        <p:txBody>
          <a:bodyPr vert="horz" wrap="square" lIns="91577" tIns="45789" rIns="91577" bIns="45789" numCol="1" anchor="t" anchorCtr="0" compatLnSpc="1">
            <a:prstTxWarp prst="textNoShape">
              <a:avLst/>
            </a:prstTxWarp>
          </a:bodyPr>
          <a:lstStyle>
            <a:lvl1pPr>
              <a:defRPr sz="1200">
                <a:latin typeface="Arial" pitchFamily="34" charset="0"/>
              </a:defRPr>
            </a:lvl1pPr>
          </a:lstStyle>
          <a:p>
            <a:pPr>
              <a:defRPr/>
            </a:pPr>
            <a:endParaRPr lang="en-GB" dirty="0"/>
          </a:p>
        </p:txBody>
      </p:sp>
      <p:sp>
        <p:nvSpPr>
          <p:cNvPr id="3" name="Date Placeholder 2"/>
          <p:cNvSpPr>
            <a:spLocks noGrp="1"/>
          </p:cNvSpPr>
          <p:nvPr>
            <p:ph type="dt" idx="1"/>
          </p:nvPr>
        </p:nvSpPr>
        <p:spPr>
          <a:xfrm>
            <a:off x="4142775" y="0"/>
            <a:ext cx="3170717" cy="480598"/>
          </a:xfrm>
          <a:prstGeom prst="rect">
            <a:avLst/>
          </a:prstGeom>
        </p:spPr>
        <p:txBody>
          <a:bodyPr vert="horz" wrap="square" lIns="91577" tIns="45789" rIns="91577" bIns="45789" numCol="1" anchor="t" anchorCtr="0" compatLnSpc="1">
            <a:prstTxWarp prst="textNoShape">
              <a:avLst/>
            </a:prstTxWarp>
          </a:bodyPr>
          <a:lstStyle>
            <a:lvl1pPr algn="r">
              <a:defRPr sz="1200">
                <a:latin typeface="Arial" pitchFamily="34" charset="0"/>
              </a:defRPr>
            </a:lvl1pPr>
          </a:lstStyle>
          <a:p>
            <a:pPr>
              <a:defRPr/>
            </a:pPr>
            <a:fld id="{9C93CC62-B301-4894-86D0-310011FBC715}" type="datetime1">
              <a:rPr lang="en-US"/>
              <a:pPr>
                <a:defRPr/>
              </a:pPr>
              <a:t>7/21/2016</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1577" tIns="45789" rIns="91577" bIns="45789"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731180" y="4560302"/>
            <a:ext cx="5852843" cy="4320770"/>
          </a:xfrm>
          <a:prstGeom prst="rect">
            <a:avLst/>
          </a:prstGeom>
        </p:spPr>
        <p:txBody>
          <a:bodyPr vert="horz" wrap="square" lIns="91577" tIns="45789" rIns="91577" bIns="457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119067"/>
            <a:ext cx="3170717" cy="480597"/>
          </a:xfrm>
          <a:prstGeom prst="rect">
            <a:avLst/>
          </a:prstGeom>
        </p:spPr>
        <p:txBody>
          <a:bodyPr vert="horz" wrap="square" lIns="91577" tIns="45789" rIns="91577" bIns="45789" numCol="1" anchor="b" anchorCtr="0" compatLnSpc="1">
            <a:prstTxWarp prst="textNoShape">
              <a:avLst/>
            </a:prstTxWarp>
          </a:bodyPr>
          <a:lstStyle>
            <a:lvl1pPr>
              <a:defRPr sz="1200">
                <a:latin typeface="Arial" pitchFamily="34" charset="0"/>
              </a:defRPr>
            </a:lvl1pPr>
          </a:lstStyle>
          <a:p>
            <a:pPr>
              <a:defRPr/>
            </a:pPr>
            <a:endParaRPr lang="en-GB" dirty="0"/>
          </a:p>
        </p:txBody>
      </p:sp>
      <p:sp>
        <p:nvSpPr>
          <p:cNvPr id="7" name="Slide Number Placeholder 6"/>
          <p:cNvSpPr>
            <a:spLocks noGrp="1"/>
          </p:cNvSpPr>
          <p:nvPr>
            <p:ph type="sldNum" sz="quarter" idx="5"/>
          </p:nvPr>
        </p:nvSpPr>
        <p:spPr>
          <a:xfrm>
            <a:off x="4142775" y="9119067"/>
            <a:ext cx="3170717" cy="480597"/>
          </a:xfrm>
          <a:prstGeom prst="rect">
            <a:avLst/>
          </a:prstGeom>
        </p:spPr>
        <p:txBody>
          <a:bodyPr vert="horz" wrap="square" lIns="91577" tIns="45789" rIns="91577" bIns="45789" numCol="1" anchor="b" anchorCtr="0" compatLnSpc="1">
            <a:prstTxWarp prst="textNoShape">
              <a:avLst/>
            </a:prstTxWarp>
          </a:bodyPr>
          <a:lstStyle>
            <a:lvl1pPr algn="r">
              <a:defRPr sz="1200">
                <a:latin typeface="Arial" pitchFamily="34" charset="0"/>
              </a:defRPr>
            </a:lvl1pPr>
          </a:lstStyle>
          <a:p>
            <a:pPr>
              <a:defRPr/>
            </a:pPr>
            <a:fld id="{234123F4-310B-4BDC-85AD-421A73E89CB1}" type="slidenum">
              <a:rPr lang="en-GB"/>
              <a:pPr>
                <a:defRPr/>
              </a:pPr>
              <a:t>‹#›</a:t>
            </a:fld>
            <a:endParaRPr lang="en-GB" dirty="0"/>
          </a:p>
        </p:txBody>
      </p:sp>
    </p:spTree>
    <p:extLst>
      <p:ext uri="{BB962C8B-B14F-4D97-AF65-F5344CB8AC3E}">
        <p14:creationId xmlns:p14="http://schemas.microsoft.com/office/powerpoint/2010/main" val="1325253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endParaRPr lang="en-GB" dirty="0">
              <a:ea typeface="ＭＳ Ｐゴシック" pitchFamily="34" charset="-128"/>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3F3F4309-A9A9-48E5-BFA8-8C2E8A75B9F0}" type="slidenum">
              <a:rPr lang="en-GB" smtClean="0">
                <a:latin typeface="Arial" charset="0"/>
              </a:rPr>
              <a:pPr/>
              <a:t>1</a:t>
            </a:fld>
            <a:endParaRPr lang="en-GB" dirty="0">
              <a:latin typeface="Arial" charset="0"/>
            </a:endParaRPr>
          </a:p>
        </p:txBody>
      </p:sp>
    </p:spTree>
    <p:extLst>
      <p:ext uri="{BB962C8B-B14F-4D97-AF65-F5344CB8AC3E}">
        <p14:creationId xmlns:p14="http://schemas.microsoft.com/office/powerpoint/2010/main" val="162370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34123F4-310B-4BDC-85AD-421A73E89CB1}" type="slidenum">
              <a:rPr lang="en-GB" smtClean="0">
                <a:solidFill>
                  <a:prstClr val="black"/>
                </a:solidFill>
              </a:rPr>
              <a:pPr>
                <a:defRPr/>
              </a:pPr>
              <a:t>36</a:t>
            </a:fld>
            <a:endParaRPr lang="en-GB" dirty="0">
              <a:solidFill>
                <a:prstClr val="black"/>
              </a:solidFill>
            </a:endParaRPr>
          </a:p>
        </p:txBody>
      </p:sp>
    </p:spTree>
    <p:extLst>
      <p:ext uri="{BB962C8B-B14F-4D97-AF65-F5344CB8AC3E}">
        <p14:creationId xmlns:p14="http://schemas.microsoft.com/office/powerpoint/2010/main" val="219929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533400" y="482600"/>
            <a:ext cx="5029200" cy="508000"/>
          </a:xfrm>
          <a:prstGeom prst="rect">
            <a:avLst/>
          </a:prstGeom>
          <a:noFill/>
          <a:ln w="9525">
            <a:noFill/>
            <a:miter lim="800000"/>
            <a:headEnd/>
            <a:tailEnd/>
          </a:ln>
        </p:spPr>
        <p:txBody>
          <a:bodyPr>
            <a:spAutoFit/>
          </a:bodyPr>
          <a:lstStyle/>
          <a:p>
            <a:pPr>
              <a:defRPr/>
            </a:pPr>
            <a:r>
              <a:rPr lang="en-US" sz="900" dirty="0">
                <a:solidFill>
                  <a:srgbClr val="A6A6A6"/>
                </a:solidFill>
                <a:latin typeface="Arial" pitchFamily="34" charset="0"/>
              </a:rPr>
              <a:t>Delta Energy &amp; Environment Ltd </a:t>
            </a:r>
          </a:p>
          <a:p>
            <a:pPr>
              <a:defRPr/>
            </a:pPr>
            <a:r>
              <a:rPr lang="en-US" sz="900" dirty="0">
                <a:solidFill>
                  <a:srgbClr val="A6A6A6"/>
                </a:solidFill>
                <a:latin typeface="Arial" pitchFamily="34" charset="0"/>
              </a:rPr>
              <a:t>Registered in Scotland: No SC259964</a:t>
            </a:r>
          </a:p>
          <a:p>
            <a:pPr>
              <a:defRPr/>
            </a:pPr>
            <a:r>
              <a:rPr lang="en-US" sz="900" dirty="0">
                <a:solidFill>
                  <a:srgbClr val="A6A6A6"/>
                </a:solidFill>
                <a:latin typeface="Arial" pitchFamily="34" charset="0"/>
              </a:rPr>
              <a:t>Registered Office: </a:t>
            </a:r>
            <a:r>
              <a:rPr lang="en-GB" sz="900" dirty="0">
                <a:solidFill>
                  <a:srgbClr val="A6A6A6"/>
                </a:solidFill>
                <a:latin typeface="Arial" pitchFamily="34" charset="0"/>
              </a:rPr>
              <a:t>Floor F, Argyle House, 3 Lady Lawson Street, Edinburgh, EH3 9DR, UK</a:t>
            </a:r>
          </a:p>
        </p:txBody>
      </p:sp>
      <p:sp>
        <p:nvSpPr>
          <p:cNvPr id="4" name="Title 3"/>
          <p:cNvSpPr>
            <a:spLocks noGrp="1"/>
          </p:cNvSpPr>
          <p:nvPr>
            <p:ph type="title"/>
          </p:nvPr>
        </p:nvSpPr>
        <p:spPr>
          <a:xfrm>
            <a:off x="525582" y="2033102"/>
            <a:ext cx="5775571" cy="839052"/>
          </a:xfrm>
          <a:prstGeom prst="rect">
            <a:avLst/>
          </a:prstGeom>
        </p:spPr>
        <p:txBody>
          <a:bodyPr vert="horz"/>
          <a:lstStyle>
            <a:lvl1pPr algn="l">
              <a:defRPr sz="3200" b="0" i="0">
                <a:solidFill>
                  <a:schemeClr val="accent1"/>
                </a:solidFill>
                <a:latin typeface="Arial"/>
                <a:cs typeface="Arial"/>
              </a:defRPr>
            </a:lvl1pPr>
          </a:lstStyle>
          <a:p>
            <a:r>
              <a:rPr lang="en-US"/>
              <a:t>Click to edit Master title style</a:t>
            </a:r>
            <a:endParaRPr lang="en-US" dirty="0"/>
          </a:p>
        </p:txBody>
      </p:sp>
      <p:sp>
        <p:nvSpPr>
          <p:cNvPr id="10" name="Content Placeholder 9"/>
          <p:cNvSpPr>
            <a:spLocks noGrp="1"/>
          </p:cNvSpPr>
          <p:nvPr>
            <p:ph sz="quarter" idx="10"/>
          </p:nvPr>
        </p:nvSpPr>
        <p:spPr>
          <a:xfrm>
            <a:off x="527050" y="3009168"/>
            <a:ext cx="5745163" cy="458909"/>
          </a:xfrm>
          <a:prstGeom prst="rect">
            <a:avLst/>
          </a:prstGeom>
        </p:spPr>
        <p:txBody>
          <a:bodyPr vert="horz"/>
          <a:lstStyle>
            <a:lvl1pPr>
              <a:buNone/>
              <a:defRPr sz="2000" b="1">
                <a:solidFill>
                  <a:schemeClr val="tx2"/>
                </a:solidFill>
              </a:defRPr>
            </a:lvl1pPr>
            <a:lvl2pPr>
              <a:buNone/>
              <a:defRPr/>
            </a:lvl2pPr>
          </a:lstStyle>
          <a:p>
            <a:pPr lvl="0"/>
            <a:r>
              <a:rPr lang="en-US" dirty="0"/>
              <a:t>Click to edit Master text styles</a:t>
            </a:r>
          </a:p>
        </p:txBody>
      </p:sp>
      <p:sp>
        <p:nvSpPr>
          <p:cNvPr id="6" name="Content Placeholder 9"/>
          <p:cNvSpPr>
            <a:spLocks noGrp="1"/>
          </p:cNvSpPr>
          <p:nvPr>
            <p:ph sz="quarter" idx="11"/>
          </p:nvPr>
        </p:nvSpPr>
        <p:spPr>
          <a:xfrm>
            <a:off x="528529" y="3578818"/>
            <a:ext cx="5745163" cy="458909"/>
          </a:xfrm>
          <a:prstGeom prst="rect">
            <a:avLst/>
          </a:prstGeom>
        </p:spPr>
        <p:txBody>
          <a:bodyPr vert="horz"/>
          <a:lstStyle>
            <a:lvl1pPr>
              <a:buNone/>
              <a:defRPr sz="1800">
                <a:solidFill>
                  <a:schemeClr val="tx1">
                    <a:lumMod val="50000"/>
                    <a:lumOff val="50000"/>
                  </a:schemeClr>
                </a:solidFill>
              </a:defRPr>
            </a:lvl1pPr>
            <a:lvl2pPr>
              <a:buNone/>
              <a:defRPr/>
            </a:lvl2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8692" y="381000"/>
            <a:ext cx="6389077" cy="498231"/>
          </a:xfrm>
          <a:prstGeom prst="rect">
            <a:avLst/>
          </a:prstGeom>
        </p:spPr>
        <p:txBody>
          <a:bodyPr vert="horz" anchor="ctr"/>
          <a:lstStyle>
            <a:lvl1pPr algn="l">
              <a:defRPr sz="1600" b="1" baseline="0">
                <a:solidFill>
                  <a:schemeClr val="bg1"/>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69800" y="1181883"/>
            <a:ext cx="8204400" cy="4978800"/>
          </a:xfrm>
          <a:prstGeom prst="rect">
            <a:avLst/>
          </a:prstGeom>
        </p:spPr>
        <p:txBody>
          <a:bodyPr vert="horz"/>
          <a:lstStyle>
            <a:lvl1pPr>
              <a:buClr>
                <a:schemeClr val="accent4"/>
              </a:buClr>
              <a:buFont typeface="Arial" pitchFamily="34" charset="0"/>
              <a:buChar char="•"/>
              <a:defRPr sz="1600" baseline="0"/>
            </a:lvl1pPr>
            <a:lvl2pPr>
              <a:buClrTx/>
              <a:buSzPct val="65000"/>
              <a:buFontTx/>
              <a:buBlip>
                <a:blip r:embed="rId2"/>
              </a:buBlip>
              <a:defRPr sz="1400" baseline="0"/>
            </a:lvl2pPr>
            <a:lvl3pPr>
              <a:buClr>
                <a:schemeClr val="accent4"/>
              </a:buClr>
              <a:buSzPct val="100000"/>
              <a:buFont typeface="Arial" pitchFamily="34" charset="0"/>
              <a:buChar char="•"/>
              <a:defRPr sz="1400" baseline="0">
                <a:solidFill>
                  <a:schemeClr val="tx1">
                    <a:lumMod val="65000"/>
                    <a:lumOff val="35000"/>
                  </a:schemeClr>
                </a:solidFill>
              </a:defRPr>
            </a:lvl3pPr>
            <a:lvl4pPr>
              <a:buClr>
                <a:schemeClr val="accent4"/>
              </a:buClr>
              <a:buSzPct val="100000"/>
              <a:buFont typeface="Arial" pitchFamily="34" charset="0"/>
              <a:buChar char="›"/>
              <a:defRPr sz="1200" baseline="0">
                <a:solidFill>
                  <a:schemeClr val="tx1">
                    <a:lumMod val="65000"/>
                    <a:lumOff val="35000"/>
                  </a:schemeClr>
                </a:solidFill>
              </a:defRPr>
            </a:lvl4pPr>
            <a:lvl5pPr>
              <a:buClr>
                <a:schemeClr val="accent4"/>
              </a:buClr>
              <a:buFont typeface="Arial" pitchFamily="34" charset="0"/>
              <a:buChar char="-"/>
              <a:defRPr sz="1000" baseline="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8692" y="381000"/>
            <a:ext cx="6389077" cy="498231"/>
          </a:xfrm>
          <a:prstGeom prst="rect">
            <a:avLst/>
          </a:prstGeom>
        </p:spPr>
        <p:txBody>
          <a:bodyPr vert="horz" anchor="ctr"/>
          <a:lstStyle>
            <a:lvl1pPr algn="l">
              <a:defRPr sz="1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7351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8692" y="381000"/>
            <a:ext cx="6389077" cy="498231"/>
          </a:xfrm>
          <a:prstGeom prst="rect">
            <a:avLst/>
          </a:prstGeom>
        </p:spPr>
        <p:txBody>
          <a:bodyPr vert="horz" anchor="ctr"/>
          <a:lstStyle>
            <a:lvl1pPr algn="l">
              <a:defRPr sz="1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815404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3"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026" name="Picture 5" descr="delta_pp_bar.gif"/>
          <p:cNvPicPr>
            <a:picLocks/>
          </p:cNvPicPr>
          <p:nvPr/>
        </p:nvPicPr>
        <p:blipFill>
          <a:blip r:embed="rId5"/>
          <a:srcRect/>
          <a:stretch>
            <a:fillRect/>
          </a:stretch>
        </p:blipFill>
        <p:spPr bwMode="auto">
          <a:xfrm>
            <a:off x="457200" y="323850"/>
            <a:ext cx="6772275" cy="647700"/>
          </a:xfrm>
          <a:prstGeom prst="rect">
            <a:avLst/>
          </a:prstGeom>
          <a:noFill/>
          <a:ln w="9525">
            <a:noFill/>
            <a:miter lim="800000"/>
            <a:headEnd/>
            <a:tailEnd/>
          </a:ln>
        </p:spPr>
      </p:pic>
      <p:pic>
        <p:nvPicPr>
          <p:cNvPr id="1027" name="Picture 7" descr="delta_pp_bar_2.gif"/>
          <p:cNvPicPr>
            <a:picLocks noChangeAspect="1"/>
          </p:cNvPicPr>
          <p:nvPr/>
        </p:nvPicPr>
        <p:blipFill>
          <a:blip r:embed="rId6"/>
          <a:srcRect/>
          <a:stretch>
            <a:fillRect/>
          </a:stretch>
        </p:blipFill>
        <p:spPr bwMode="auto">
          <a:xfrm>
            <a:off x="468313" y="6367463"/>
            <a:ext cx="8318500" cy="317500"/>
          </a:xfrm>
          <a:prstGeom prst="rect">
            <a:avLst/>
          </a:prstGeom>
          <a:noFill/>
          <a:ln w="9525">
            <a:noFill/>
            <a:miter lim="800000"/>
            <a:headEnd/>
            <a:tailEnd/>
          </a:ln>
        </p:spPr>
      </p:pic>
      <p:sp>
        <p:nvSpPr>
          <p:cNvPr id="9" name="Title 6"/>
          <p:cNvSpPr txBox="1">
            <a:spLocks/>
          </p:cNvSpPr>
          <p:nvPr/>
        </p:nvSpPr>
        <p:spPr bwMode="auto">
          <a:xfrm>
            <a:off x="575640" y="6400800"/>
            <a:ext cx="3398831" cy="228600"/>
          </a:xfrm>
          <a:prstGeom prst="rect">
            <a:avLst/>
          </a:prstGeom>
          <a:noFill/>
          <a:ln w="9525">
            <a:noFill/>
            <a:miter lim="800000"/>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ormAutofit/>
          </a:bodyPr>
          <a:lstStyle/>
          <a:p>
            <a:pPr>
              <a:lnSpc>
                <a:spcPct val="90000"/>
              </a:lnSpc>
              <a:defRPr/>
            </a:pPr>
            <a:r>
              <a:rPr lang="en-US" sz="900" dirty="0">
                <a:solidFill>
                  <a:srgbClr val="7F7F7F"/>
                </a:solidFill>
                <a:ea typeface="ＭＳ Ｐゴシック" pitchFamily="34" charset="-128"/>
                <a:cs typeface="Arial" pitchFamily="34" charset="0"/>
              </a:rPr>
              <a:t>Experts in</a:t>
            </a:r>
            <a:r>
              <a:rPr lang="en-US" sz="900" baseline="0" dirty="0">
                <a:solidFill>
                  <a:srgbClr val="7F7F7F"/>
                </a:solidFill>
                <a:ea typeface="ＭＳ Ｐゴシック" pitchFamily="34" charset="-128"/>
                <a:cs typeface="Arial" pitchFamily="34" charset="0"/>
              </a:rPr>
              <a:t> heat and distributed energy</a:t>
            </a:r>
            <a:endParaRPr lang="en-US" sz="900" dirty="0">
              <a:solidFill>
                <a:srgbClr val="7F7F7F"/>
              </a:solidFill>
              <a:ea typeface="ＭＳ Ｐゴシック" pitchFamily="34" charset="-128"/>
              <a:cs typeface="Arial" pitchFamily="34" charset="0"/>
            </a:endParaRPr>
          </a:p>
        </p:txBody>
      </p:sp>
      <p:sp>
        <p:nvSpPr>
          <p:cNvPr id="5" name="Slide Number Placeholder 4"/>
          <p:cNvSpPr txBox="1">
            <a:spLocks/>
          </p:cNvSpPr>
          <p:nvPr/>
        </p:nvSpPr>
        <p:spPr>
          <a:xfrm>
            <a:off x="8312726" y="6391564"/>
            <a:ext cx="401781" cy="221671"/>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FB02FD-1336-434E-AA3F-BE369D4F9ABC}" type="slidenum">
              <a:rPr kumimoji="0" lang="en-GB" sz="900" b="0" i="0" u="none" strike="noStrike" kern="1200" cap="none" spc="0" normalizeH="0" baseline="0" noProof="0" smtClean="0">
                <a:ln>
                  <a:noFill/>
                </a:ln>
                <a:solidFill>
                  <a:schemeClr val="tx1">
                    <a:lumMod val="65000"/>
                    <a:lumOff val="35000"/>
                  </a:schemeClr>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GB" sz="900" b="0" i="0" u="none" strike="noStrike" kern="1200" cap="none" spc="0" normalizeH="0" baseline="0" noProof="0" dirty="0">
              <a:ln>
                <a:noFill/>
              </a:ln>
              <a:solidFill>
                <a:schemeClr val="tx1">
                  <a:lumMod val="65000"/>
                  <a:lumOff val="35000"/>
                </a:schemeClr>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5" descr="delta_pp_bar.gif"/>
          <p:cNvPicPr>
            <a:picLocks/>
          </p:cNvPicPr>
          <p:nvPr/>
        </p:nvPicPr>
        <p:blipFill>
          <a:blip r:embed="rId4"/>
          <a:srcRect/>
          <a:stretch>
            <a:fillRect/>
          </a:stretch>
        </p:blipFill>
        <p:spPr bwMode="auto">
          <a:xfrm>
            <a:off x="457200" y="323850"/>
            <a:ext cx="6772275" cy="647700"/>
          </a:xfrm>
          <a:prstGeom prst="rect">
            <a:avLst/>
          </a:prstGeom>
          <a:noFill/>
          <a:ln w="9525">
            <a:noFill/>
            <a:miter lim="800000"/>
            <a:headEnd/>
            <a:tailEnd/>
          </a:ln>
        </p:spPr>
      </p:pic>
      <p:pic>
        <p:nvPicPr>
          <p:cNvPr id="1027" name="Picture 7" descr="delta_pp_bar_2.gif"/>
          <p:cNvPicPr>
            <a:picLocks noChangeAspect="1"/>
          </p:cNvPicPr>
          <p:nvPr/>
        </p:nvPicPr>
        <p:blipFill>
          <a:blip r:embed="rId5"/>
          <a:srcRect/>
          <a:stretch>
            <a:fillRect/>
          </a:stretch>
        </p:blipFill>
        <p:spPr bwMode="auto">
          <a:xfrm>
            <a:off x="468313" y="6367463"/>
            <a:ext cx="8318500" cy="317500"/>
          </a:xfrm>
          <a:prstGeom prst="rect">
            <a:avLst/>
          </a:prstGeom>
          <a:noFill/>
          <a:ln w="9525">
            <a:noFill/>
            <a:miter lim="800000"/>
            <a:headEnd/>
            <a:tailEnd/>
          </a:ln>
        </p:spPr>
      </p:pic>
      <p:sp>
        <p:nvSpPr>
          <p:cNvPr id="9" name="Title 6"/>
          <p:cNvSpPr txBox="1">
            <a:spLocks/>
          </p:cNvSpPr>
          <p:nvPr/>
        </p:nvSpPr>
        <p:spPr bwMode="auto">
          <a:xfrm>
            <a:off x="575640" y="6400800"/>
            <a:ext cx="7263191" cy="228600"/>
          </a:xfrm>
          <a:prstGeom prst="rect">
            <a:avLst/>
          </a:prstGeom>
          <a:noFill/>
          <a:ln w="9525">
            <a:noFill/>
            <a:miter lim="800000"/>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ormAutofit/>
          </a:bodyPr>
          <a:lstStyle/>
          <a:p>
            <a:pPr>
              <a:lnSpc>
                <a:spcPct val="90000"/>
              </a:lnSpc>
              <a:defRPr/>
            </a:pPr>
            <a:r>
              <a:rPr lang="en-US" sz="900" dirty="0">
                <a:solidFill>
                  <a:srgbClr val="7F7F7F"/>
                </a:solidFill>
                <a:ea typeface="ＭＳ Ｐゴシック" pitchFamily="34" charset="-128"/>
                <a:cs typeface="Arial" pitchFamily="34" charset="0"/>
              </a:rPr>
              <a:t>Experts in Heat &amp; Distributed Energy				</a:t>
            </a:r>
          </a:p>
        </p:txBody>
      </p:sp>
      <p:sp>
        <p:nvSpPr>
          <p:cNvPr id="5" name="Slide Number Placeholder 4"/>
          <p:cNvSpPr txBox="1">
            <a:spLocks/>
          </p:cNvSpPr>
          <p:nvPr/>
        </p:nvSpPr>
        <p:spPr>
          <a:xfrm>
            <a:off x="8312726" y="6391564"/>
            <a:ext cx="401781" cy="221671"/>
          </a:xfrm>
          <a:prstGeom prst="rect">
            <a:avLst/>
          </a:prstGeom>
        </p:spPr>
        <p:txBody>
          <a:bodyPr/>
          <a:lstStyle/>
          <a:p>
            <a:pPr algn="r">
              <a:defRPr/>
            </a:pPr>
            <a:fld id="{2AFB02FD-1336-434E-AA3F-BE369D4F9ABC}" type="slidenum">
              <a:rPr lang="en-GB" sz="900" smtClean="0">
                <a:solidFill>
                  <a:prstClr val="black">
                    <a:lumMod val="65000"/>
                    <a:lumOff val="35000"/>
                  </a:prstClr>
                </a:solidFill>
              </a:rPr>
              <a:pPr algn="r">
                <a:defRPr/>
              </a:pPr>
              <a:t>‹#›</a:t>
            </a:fld>
            <a:endParaRPr lang="en-GB" sz="900" dirty="0">
              <a:solidFill>
                <a:prstClr val="black">
                  <a:lumMod val="65000"/>
                  <a:lumOff val="35000"/>
                </a:prstClr>
              </a:solidFill>
            </a:endParaRPr>
          </a:p>
        </p:txBody>
      </p:sp>
    </p:spTree>
    <p:extLst>
      <p:ext uri="{BB962C8B-B14F-4D97-AF65-F5344CB8AC3E}">
        <p14:creationId xmlns:p14="http://schemas.microsoft.com/office/powerpoint/2010/main" val="584988203"/>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me@delta-e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ean.duddy@delta-ee.com" TargetMode="External"/><Relationship Id="rId4" Type="http://schemas.openxmlformats.org/officeDocument/2006/relationships/hyperlink" Target="mailto:andrew.turton@delta-e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stadtwerke-hall.de/" TargetMode="External"/><Relationship Id="rId7" Type="http://schemas.openxmlformats.org/officeDocument/2006/relationships/image" Target="../media/image28.png"/><Relationship Id="rId12"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hyperlink" Target="http://stadtwerke-konferenz.eurosolar.de/" TargetMode="External"/><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32.png"/><Relationship Id="rId5" Type="http://schemas.openxmlformats.org/officeDocument/2006/relationships/image" Target="../media/image38.png"/><Relationship Id="rId10"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28.png"/><Relationship Id="rId1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42.emf"/><Relationship Id="rId4" Type="http://schemas.openxmlformats.org/officeDocument/2006/relationships/image" Target="../media/image41.emf"/></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3.emf"/><Relationship Id="rId4" Type="http://schemas.openxmlformats.org/officeDocument/2006/relationships/image" Target="../media/image12.emf"/></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58850" y="2546350"/>
            <a:ext cx="7086600" cy="649432"/>
          </a:xfrm>
        </p:spPr>
        <p:txBody>
          <a:bodyPr anchor="t"/>
          <a:lstStyle/>
          <a:p>
            <a:pPr eaLnBrk="1" hangingPunct="1">
              <a:defRPr/>
            </a:pPr>
            <a:r>
              <a:rPr lang="en-GB" sz="2000" b="1" dirty="0">
                <a:latin typeface="+mj-lt"/>
                <a:cs typeface="Arial" pitchFamily="34" charset="0"/>
              </a:rPr>
              <a:t>A study of Scotland’s international competitiveness in the energy systems sector</a:t>
            </a:r>
            <a:br>
              <a:rPr lang="en-GB" sz="2000" dirty="0">
                <a:solidFill>
                  <a:schemeClr val="accent4"/>
                </a:solidFill>
                <a:latin typeface="Arial" pitchFamily="34" charset="0"/>
                <a:cs typeface="Arial" pitchFamily="34" charset="0"/>
              </a:rPr>
            </a:br>
            <a:br>
              <a:rPr lang="en-GB" sz="2000" dirty="0">
                <a:solidFill>
                  <a:schemeClr val="accent4"/>
                </a:solidFill>
                <a:latin typeface="Arial" pitchFamily="34" charset="0"/>
                <a:cs typeface="Arial" pitchFamily="34" charset="0"/>
              </a:rPr>
            </a:br>
            <a:br>
              <a:rPr lang="en-GB" sz="2000" dirty="0">
                <a:solidFill>
                  <a:schemeClr val="accent4"/>
                </a:solidFill>
                <a:latin typeface="Arial" pitchFamily="34" charset="0"/>
                <a:cs typeface="Arial" pitchFamily="34" charset="0"/>
              </a:rPr>
            </a:br>
            <a:br>
              <a:rPr lang="en-GB" sz="2000" dirty="0">
                <a:solidFill>
                  <a:schemeClr val="accent4"/>
                </a:solidFill>
                <a:latin typeface="Arial" pitchFamily="34" charset="0"/>
                <a:cs typeface="Arial" pitchFamily="34" charset="0"/>
              </a:rPr>
            </a:br>
            <a:br>
              <a:rPr lang="en-GB" sz="2000" dirty="0">
                <a:solidFill>
                  <a:schemeClr val="accent4"/>
                </a:solidFill>
                <a:latin typeface="Arial" pitchFamily="34" charset="0"/>
                <a:cs typeface="Arial" pitchFamily="34" charset="0"/>
              </a:rPr>
            </a:br>
            <a:br>
              <a:rPr lang="en-GB" sz="2000" dirty="0">
                <a:solidFill>
                  <a:schemeClr val="accent4"/>
                </a:solidFill>
                <a:latin typeface="Arial" pitchFamily="34" charset="0"/>
                <a:cs typeface="Arial" pitchFamily="34" charset="0"/>
              </a:rPr>
            </a:br>
            <a:br>
              <a:rPr lang="en-GB" sz="2000" dirty="0">
                <a:solidFill>
                  <a:schemeClr val="accent4"/>
                </a:solidFill>
                <a:latin typeface="Arial" pitchFamily="34" charset="0"/>
                <a:cs typeface="Arial" pitchFamily="34" charset="0"/>
              </a:rPr>
            </a:br>
            <a:endParaRPr lang="en-US" sz="2000" dirty="0">
              <a:solidFill>
                <a:schemeClr val="accent4"/>
              </a:solidFill>
              <a:latin typeface="Arial" pitchFamily="34" charset="0"/>
              <a:cs typeface="Arial" pitchFamily="34" charset="0"/>
            </a:endParaRPr>
          </a:p>
        </p:txBody>
      </p:sp>
      <p:sp>
        <p:nvSpPr>
          <p:cNvPr id="4" name="TextBox 3"/>
          <p:cNvSpPr txBox="1"/>
          <p:nvPr/>
        </p:nvSpPr>
        <p:spPr>
          <a:xfrm>
            <a:off x="969817" y="3245253"/>
            <a:ext cx="1454244" cy="369332"/>
          </a:xfrm>
          <a:prstGeom prst="rect">
            <a:avLst/>
          </a:prstGeom>
          <a:noFill/>
        </p:spPr>
        <p:txBody>
          <a:bodyPr wrap="none" rtlCol="0">
            <a:spAutoFit/>
          </a:bodyPr>
          <a:lstStyle/>
          <a:p>
            <a:r>
              <a:rPr lang="en-GB" sz="1800" b="1" dirty="0">
                <a:solidFill>
                  <a:schemeClr val="accent2"/>
                </a:solidFill>
                <a:latin typeface="Arial" pitchFamily="34" charset="0"/>
                <a:cs typeface="Arial" pitchFamily="34" charset="0"/>
              </a:rPr>
              <a:t>Final report</a:t>
            </a:r>
            <a:endParaRPr lang="en-GB" sz="1800" b="1" dirty="0">
              <a:solidFill>
                <a:schemeClr val="accent2"/>
              </a:solidFill>
            </a:endParaRPr>
          </a:p>
        </p:txBody>
      </p:sp>
      <p:sp>
        <p:nvSpPr>
          <p:cNvPr id="5" name="TextBox 4"/>
          <p:cNvSpPr txBox="1"/>
          <p:nvPr/>
        </p:nvSpPr>
        <p:spPr>
          <a:xfrm>
            <a:off x="1002147" y="3865419"/>
            <a:ext cx="950901" cy="307777"/>
          </a:xfrm>
          <a:prstGeom prst="rect">
            <a:avLst/>
          </a:prstGeom>
          <a:noFill/>
        </p:spPr>
        <p:txBody>
          <a:bodyPr wrap="none" rtlCol="0">
            <a:spAutoFit/>
          </a:bodyPr>
          <a:lstStyle/>
          <a:p>
            <a:r>
              <a:rPr lang="en-GB" sz="1400" dirty="0">
                <a:solidFill>
                  <a:schemeClr val="tx1">
                    <a:lumMod val="50000"/>
                    <a:lumOff val="50000"/>
                  </a:schemeClr>
                </a:solidFill>
                <a:latin typeface="Arial" pitchFamily="34" charset="0"/>
                <a:cs typeface="Arial" pitchFamily="34" charset="0"/>
              </a:rPr>
              <a:t>July 2016</a:t>
            </a:r>
            <a:endParaRPr lang="en-GB" sz="1400" dirty="0">
              <a:solidFill>
                <a:schemeClr val="tx1">
                  <a:lumMod val="50000"/>
                  <a:lumOff val="50000"/>
                </a:schemeClr>
              </a:solidFill>
            </a:endParaRPr>
          </a:p>
        </p:txBody>
      </p:sp>
      <p:sp>
        <p:nvSpPr>
          <p:cNvPr id="6" name="TextBox 5"/>
          <p:cNvSpPr txBox="1"/>
          <p:nvPr/>
        </p:nvSpPr>
        <p:spPr>
          <a:xfrm>
            <a:off x="1002147" y="4905236"/>
            <a:ext cx="5464754" cy="1015663"/>
          </a:xfrm>
          <a:prstGeom prst="rect">
            <a:avLst/>
          </a:prstGeom>
          <a:noFill/>
        </p:spPr>
        <p:txBody>
          <a:bodyPr wrap="square" rtlCol="0">
            <a:spAutoFit/>
          </a:bodyPr>
          <a:lstStyle/>
          <a:p>
            <a:pPr defTabSz="457200" fontAlgn="base">
              <a:spcBef>
                <a:spcPct val="0"/>
              </a:spcBef>
              <a:spcAft>
                <a:spcPct val="0"/>
              </a:spcAft>
            </a:pPr>
            <a:r>
              <a:rPr lang="en-GB" sz="1200" dirty="0">
                <a:solidFill>
                  <a:prstClr val="black">
                    <a:lumMod val="50000"/>
                    <a:lumOff val="50000"/>
                  </a:prstClr>
                </a:solidFill>
                <a:ea typeface="ＭＳ Ｐゴシック" pitchFamily="34" charset="-128"/>
                <a:cs typeface="Arial" pitchFamily="34" charset="0"/>
              </a:rPr>
              <a:t>Contact: </a:t>
            </a:r>
          </a:p>
          <a:p>
            <a:pPr defTabSz="457200" fontAlgn="base">
              <a:spcBef>
                <a:spcPct val="0"/>
              </a:spcBef>
              <a:spcAft>
                <a:spcPct val="0"/>
              </a:spcAft>
            </a:pPr>
            <a:r>
              <a:rPr lang="en-GB" sz="1200" dirty="0">
                <a:solidFill>
                  <a:prstClr val="black">
                    <a:lumMod val="50000"/>
                    <a:lumOff val="50000"/>
                  </a:prstClr>
                </a:solidFill>
                <a:cs typeface="Arial" pitchFamily="34" charset="0"/>
                <a:hlinkClick r:id="rId3"/>
              </a:rPr>
              <a:t>michael.brown@delta-ee.com</a:t>
            </a:r>
          </a:p>
          <a:p>
            <a:pPr defTabSz="457200" fontAlgn="base">
              <a:spcBef>
                <a:spcPct val="0"/>
              </a:spcBef>
              <a:spcAft>
                <a:spcPct val="0"/>
              </a:spcAft>
            </a:pPr>
            <a:r>
              <a:rPr lang="en-GB" sz="1200" dirty="0">
                <a:solidFill>
                  <a:prstClr val="black">
                    <a:lumMod val="50000"/>
                    <a:lumOff val="50000"/>
                  </a:prstClr>
                </a:solidFill>
                <a:cs typeface="Arial" pitchFamily="34" charset="0"/>
                <a:hlinkClick r:id="rId4"/>
              </a:rPr>
              <a:t>andrew.turton@delta-ee.com</a:t>
            </a:r>
            <a:endParaRPr lang="en-GB" sz="1200" dirty="0">
              <a:solidFill>
                <a:prstClr val="black">
                  <a:lumMod val="50000"/>
                  <a:lumOff val="50000"/>
                </a:prstClr>
              </a:solidFill>
              <a:cs typeface="Arial" pitchFamily="34" charset="0"/>
            </a:endParaRPr>
          </a:p>
          <a:p>
            <a:pPr defTabSz="457200" fontAlgn="base">
              <a:spcBef>
                <a:spcPct val="0"/>
              </a:spcBef>
              <a:spcAft>
                <a:spcPct val="0"/>
              </a:spcAft>
            </a:pPr>
            <a:r>
              <a:rPr lang="en-GB" sz="1200" dirty="0">
                <a:solidFill>
                  <a:prstClr val="black">
                    <a:lumMod val="50000"/>
                    <a:lumOff val="50000"/>
                  </a:prstClr>
                </a:solidFill>
                <a:cs typeface="Arial" pitchFamily="34" charset="0"/>
                <a:hlinkClick r:id="rId5"/>
              </a:rPr>
              <a:t>sean.duddy@delta-ee.com</a:t>
            </a:r>
            <a:endParaRPr lang="en-GB" sz="1200" dirty="0">
              <a:solidFill>
                <a:prstClr val="black">
                  <a:lumMod val="50000"/>
                  <a:lumOff val="50000"/>
                </a:prstClr>
              </a:solidFill>
              <a:cs typeface="Arial" pitchFamily="34" charset="0"/>
            </a:endParaRPr>
          </a:p>
          <a:p>
            <a:pPr defTabSz="457200" fontAlgn="base">
              <a:spcBef>
                <a:spcPct val="0"/>
              </a:spcBef>
              <a:spcAft>
                <a:spcPct val="0"/>
              </a:spcAft>
            </a:pPr>
            <a:endParaRPr lang="en-GB" sz="1200" dirty="0">
              <a:solidFill>
                <a:prstClr val="black">
                  <a:lumMod val="50000"/>
                  <a:lumOff val="50000"/>
                </a:prstClr>
              </a:solidFill>
              <a:ea typeface="ＭＳ Ｐゴシック" pitchFamily="34" charset="-128"/>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92" y="381000"/>
            <a:ext cx="6884216" cy="498231"/>
          </a:xfrm>
        </p:spPr>
        <p:txBody>
          <a:bodyPr/>
          <a:lstStyle/>
          <a:p>
            <a:r>
              <a:rPr lang="en-GB" sz="1400" b="1" dirty="0"/>
              <a:t>Profiling Scottish expertise in Energy Systems (1)</a:t>
            </a:r>
            <a:endParaRPr lang="en-US" sz="1400" b="1" dirty="0"/>
          </a:p>
        </p:txBody>
      </p:sp>
      <p:sp>
        <p:nvSpPr>
          <p:cNvPr id="12" name="TextBox 11"/>
          <p:cNvSpPr txBox="1"/>
          <p:nvPr/>
        </p:nvSpPr>
        <p:spPr>
          <a:xfrm>
            <a:off x="545170" y="933835"/>
            <a:ext cx="8157281" cy="1038746"/>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900" b="1" dirty="0">
                <a:solidFill>
                  <a:srgbClr val="0083A9"/>
                </a:solidFill>
              </a:rPr>
              <a:t>Profiling of over 170 companies identified by Delta-ee, using in-house resources and research provided by Scottish Enterprise used to allocate energy systems expertise to one or more sub sectors</a:t>
            </a:r>
          </a:p>
          <a:p>
            <a:pPr marL="285750" indent="-285750" fontAlgn="auto">
              <a:spcBef>
                <a:spcPts val="0"/>
              </a:spcBef>
              <a:spcAft>
                <a:spcPts val="300"/>
              </a:spcAft>
              <a:buFontTx/>
              <a:buBlip>
                <a:blip r:embed="rId2"/>
              </a:buBlip>
              <a:defRPr/>
            </a:pPr>
            <a:r>
              <a:rPr lang="en-GB" sz="900" dirty="0">
                <a:solidFill>
                  <a:prstClr val="black"/>
                </a:solidFill>
              </a:rPr>
              <a:t>128 companies were shortlisted with others removed due to no clear energy systems activity, or being supply or demand side.  </a:t>
            </a:r>
          </a:p>
          <a:p>
            <a:pPr marL="285750" indent="-285750" fontAlgn="auto">
              <a:spcBef>
                <a:spcPts val="0"/>
              </a:spcBef>
              <a:spcAft>
                <a:spcPts val="300"/>
              </a:spcAft>
              <a:buFontTx/>
              <a:buBlip>
                <a:blip r:embed="rId2"/>
              </a:buBlip>
              <a:defRPr/>
            </a:pPr>
            <a:r>
              <a:rPr lang="en-GB" sz="900" dirty="0">
                <a:solidFill>
                  <a:prstClr val="black"/>
                </a:solidFill>
              </a:rPr>
              <a:t>The sector activity of the remaining companies was counted and profiled using a capability map (below) with green representing high levels of activity and red low levels of activity. Many companies are active across multiple sub sectors. </a:t>
            </a:r>
          </a:p>
          <a:p>
            <a:pPr marL="285750" indent="-285750" fontAlgn="auto">
              <a:spcBef>
                <a:spcPts val="0"/>
              </a:spcBef>
              <a:spcAft>
                <a:spcPts val="300"/>
              </a:spcAft>
              <a:buFontTx/>
              <a:buBlip>
                <a:blip r:embed="rId2"/>
              </a:buBlip>
              <a:defRPr/>
            </a:pPr>
            <a:r>
              <a:rPr lang="en-GB" sz="900" dirty="0">
                <a:solidFill>
                  <a:prstClr val="black"/>
                </a:solidFill>
              </a:rPr>
              <a:t>The profiling database allows characterisation against a range of variables (further details provided in the Annex). </a:t>
            </a:r>
          </a:p>
        </p:txBody>
      </p:sp>
      <p:sp>
        <p:nvSpPr>
          <p:cNvPr id="13" name="TextBox 12"/>
          <p:cNvSpPr txBox="1"/>
          <p:nvPr/>
        </p:nvSpPr>
        <p:spPr>
          <a:xfrm>
            <a:off x="4626622" y="2052307"/>
            <a:ext cx="4075829" cy="22852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Key sub sectors</a:t>
            </a:r>
          </a:p>
          <a:p>
            <a:pPr marL="285750" indent="-285750" fontAlgn="auto">
              <a:spcBef>
                <a:spcPts val="0"/>
              </a:spcBef>
              <a:spcAft>
                <a:spcPts val="300"/>
              </a:spcAft>
              <a:buFontTx/>
              <a:buBlip>
                <a:blip r:embed="rId2"/>
              </a:buBlip>
              <a:defRPr/>
            </a:pPr>
            <a:r>
              <a:rPr lang="en-GB" sz="900" dirty="0">
                <a:solidFill>
                  <a:prstClr val="black"/>
                </a:solidFill>
              </a:rPr>
              <a:t>Consultancy is the most common activity, suggesting that a large parts of Scottish capability is in providing knowledge which can support the development of energy systems.  This consultancy could be active over a number of other sub-sectors, but highlights the nature of the activity.  </a:t>
            </a:r>
          </a:p>
          <a:p>
            <a:pPr marL="285750" indent="-285750" fontAlgn="auto">
              <a:spcBef>
                <a:spcPts val="0"/>
              </a:spcBef>
              <a:spcAft>
                <a:spcPts val="300"/>
              </a:spcAft>
              <a:buFontTx/>
              <a:buBlip>
                <a:blip r:embed="rId2"/>
              </a:buBlip>
              <a:defRPr/>
            </a:pPr>
            <a:r>
              <a:rPr lang="en-GB" sz="900" dirty="0">
                <a:solidFill>
                  <a:prstClr val="black"/>
                </a:solidFill>
              </a:rPr>
              <a:t>Product design, development and manufacture is the second most common activity.  As for consultancy, this could be activity across a number of other sectors, but demonstrates that there is a strong capability in developing products which can support the delivery of energy systems. </a:t>
            </a:r>
          </a:p>
          <a:p>
            <a:pPr marL="285750" indent="-285750" fontAlgn="auto">
              <a:spcBef>
                <a:spcPts val="0"/>
              </a:spcBef>
              <a:spcAft>
                <a:spcPts val="300"/>
              </a:spcAft>
              <a:buFontTx/>
              <a:buBlip>
                <a:blip r:embed="rId2"/>
              </a:buBlip>
              <a:defRPr/>
            </a:pPr>
            <a:r>
              <a:rPr lang="en-GB" sz="900" dirty="0">
                <a:solidFill>
                  <a:prstClr val="black"/>
                </a:solidFill>
              </a:rPr>
              <a:t>The next defined sub sectors (ICT, digital platforms, and sensors, control, and security) suggest that the main focus areas of activity are in the area of controls and communications.  These are products which are central to the development of smart and integrated energy systems.</a:t>
            </a:r>
          </a:p>
        </p:txBody>
      </p:sp>
      <p:sp>
        <p:nvSpPr>
          <p:cNvPr id="15" name="TextBox 14"/>
          <p:cNvSpPr txBox="1"/>
          <p:nvPr/>
        </p:nvSpPr>
        <p:spPr>
          <a:xfrm>
            <a:off x="545170" y="4435948"/>
            <a:ext cx="8157281" cy="19082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Key energy systems</a:t>
            </a:r>
          </a:p>
          <a:p>
            <a:pPr marL="285750" indent="-285750" fontAlgn="auto">
              <a:spcBef>
                <a:spcPts val="0"/>
              </a:spcBef>
              <a:spcAft>
                <a:spcPts val="300"/>
              </a:spcAft>
              <a:buFontTx/>
              <a:buBlip>
                <a:blip r:embed="rId2"/>
              </a:buBlip>
              <a:defRPr/>
            </a:pPr>
            <a:r>
              <a:rPr lang="en-GB" sz="900" dirty="0">
                <a:solidFill>
                  <a:schemeClr val="tx1"/>
                </a:solidFill>
              </a:rPr>
              <a:t>Electricity is the dominant energy system with 95% of companies identified being active in this area.  Much of the current commercial activity is focussed on development of the electricity system, driven by the significant activity within the electricity sector associated with the transition from centralised to decentralised generation, issues around capacity and supply, and opportunities for smart operation, including storage. </a:t>
            </a:r>
          </a:p>
          <a:p>
            <a:pPr marL="285750" indent="-285750" fontAlgn="auto">
              <a:spcBef>
                <a:spcPts val="0"/>
              </a:spcBef>
              <a:spcAft>
                <a:spcPts val="300"/>
              </a:spcAft>
              <a:buFontTx/>
              <a:buBlip>
                <a:blip r:embed="rId2"/>
              </a:buBlip>
              <a:defRPr/>
            </a:pPr>
            <a:r>
              <a:rPr lang="en-GB" sz="900" dirty="0">
                <a:solidFill>
                  <a:prstClr val="black"/>
                </a:solidFill>
              </a:rPr>
              <a:t>Gas is the second most common sector with 60% of companies providing services. Consultancy, and engineering services are the strongest sub-sectors, and build in the basis of Scotland's expertise in gas an oil exploration and associated services.  The focus appears to be more conventional and around infrastructure development and delivery. </a:t>
            </a:r>
          </a:p>
          <a:p>
            <a:pPr marL="285750" indent="-285750" fontAlgn="auto">
              <a:spcBef>
                <a:spcPts val="0"/>
              </a:spcBef>
              <a:spcAft>
                <a:spcPts val="300"/>
              </a:spcAft>
              <a:buFontTx/>
              <a:buBlip>
                <a:blip r:embed="rId2"/>
              </a:buBlip>
              <a:defRPr/>
            </a:pPr>
            <a:r>
              <a:rPr lang="en-GB" sz="900" dirty="0">
                <a:solidFill>
                  <a:prstClr val="black"/>
                </a:solidFill>
              </a:rPr>
              <a:t>Heat has the lowest level of activity at 36% of companies, with most activity in consultancy and some in project development.  There is no clear evidence that Scotland has particular strengths in the heat infrastructure energy system, and the majority of companies associated with heat are also active in the gas and electricity energy systems.</a:t>
            </a:r>
          </a:p>
          <a:p>
            <a:pPr marL="285750" indent="-285750" fontAlgn="auto">
              <a:spcBef>
                <a:spcPts val="0"/>
              </a:spcBef>
              <a:spcAft>
                <a:spcPts val="300"/>
              </a:spcAft>
              <a:buFontTx/>
              <a:buBlip>
                <a:blip r:embed="rId2"/>
              </a:buBlip>
              <a:defRPr/>
            </a:pPr>
            <a:r>
              <a:rPr lang="en-GB" sz="900" dirty="0">
                <a:solidFill>
                  <a:prstClr val="black"/>
                </a:solidFill>
              </a:rPr>
              <a:t>Only three companies were identified with electric vehicle infrastructure  activity with a focus on storage as part of a wider sector offering. No commercial activity was identified within the hydrogen infrastructure energy system although many of the sub sectors could potentially be applied.</a:t>
            </a:r>
          </a:p>
        </p:txBody>
      </p:sp>
      <p:sp>
        <p:nvSpPr>
          <p:cNvPr id="5" name="Right Brace 4"/>
          <p:cNvSpPr/>
          <p:nvPr/>
        </p:nvSpPr>
        <p:spPr>
          <a:xfrm>
            <a:off x="4388497" y="2386755"/>
            <a:ext cx="238125" cy="1814010"/>
          </a:xfrm>
          <a:prstGeom prst="rightBrace">
            <a:avLst>
              <a:gd name="adj1" fmla="val 60333"/>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17" name="Right Brace 16"/>
          <p:cNvSpPr/>
          <p:nvPr/>
        </p:nvSpPr>
        <p:spPr>
          <a:xfrm rot="5400000">
            <a:off x="3139881" y="3209186"/>
            <a:ext cx="238125" cy="2259106"/>
          </a:xfrm>
          <a:prstGeom prst="rightBrace">
            <a:avLst>
              <a:gd name="adj1" fmla="val 60333"/>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545170" y="2052307"/>
            <a:ext cx="3843327" cy="2209678"/>
          </a:xfrm>
          <a:prstGeom prst="rect">
            <a:avLst/>
          </a:prstGeom>
        </p:spPr>
      </p:pic>
      <p:pic>
        <p:nvPicPr>
          <p:cNvPr id="4" name="Picture 3"/>
          <p:cNvPicPr>
            <a:picLocks noChangeAspect="1"/>
          </p:cNvPicPr>
          <p:nvPr/>
        </p:nvPicPr>
        <p:blipFill>
          <a:blip r:embed="rId4"/>
          <a:stretch>
            <a:fillRect/>
          </a:stretch>
        </p:blipFill>
        <p:spPr>
          <a:xfrm>
            <a:off x="1622184" y="4121278"/>
            <a:ext cx="216141" cy="107922"/>
          </a:xfrm>
          <a:prstGeom prst="rect">
            <a:avLst/>
          </a:prstGeom>
        </p:spPr>
      </p:pic>
    </p:spTree>
    <p:extLst>
      <p:ext uri="{BB962C8B-B14F-4D97-AF65-F5344CB8AC3E}">
        <p14:creationId xmlns:p14="http://schemas.microsoft.com/office/powerpoint/2010/main" val="397859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8692" y="934134"/>
            <a:ext cx="1515208" cy="338554"/>
          </a:xfrm>
          <a:prstGeom prst="rect">
            <a:avLst/>
          </a:prstGeom>
          <a:solidFill>
            <a:schemeClr val="bg1">
              <a:lumMod val="85000"/>
            </a:schemeClr>
          </a:solidFill>
        </p:spPr>
        <p:txBody>
          <a:bodyPr wrap="square" rtlCol="0">
            <a:spAutoFit/>
          </a:bodyPr>
          <a:lstStyle/>
          <a:p>
            <a:r>
              <a:rPr lang="en-GB" sz="800" dirty="0"/>
              <a:t>Level of activity</a:t>
            </a:r>
          </a:p>
          <a:p>
            <a:r>
              <a:rPr lang="en-GB" sz="800" dirty="0"/>
              <a:t>High - 	Med - 	Low  - </a:t>
            </a:r>
          </a:p>
        </p:txBody>
      </p:sp>
      <p:sp>
        <p:nvSpPr>
          <p:cNvPr id="28" name="Rounded Rectangle 27"/>
          <p:cNvSpPr/>
          <p:nvPr/>
        </p:nvSpPr>
        <p:spPr>
          <a:xfrm>
            <a:off x="639440" y="5065710"/>
            <a:ext cx="4206880" cy="1230821"/>
          </a:xfrm>
          <a:prstGeom prst="roundRect">
            <a:avLst>
              <a:gd name="adj" fmla="val 833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6" name="Rounded Rectangle 25"/>
          <p:cNvSpPr/>
          <p:nvPr/>
        </p:nvSpPr>
        <p:spPr>
          <a:xfrm>
            <a:off x="5067300" y="5074565"/>
            <a:ext cx="3701796" cy="1230821"/>
          </a:xfrm>
          <a:prstGeom prst="roundRect">
            <a:avLst>
              <a:gd name="adj" fmla="val 833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 name="Title 1"/>
          <p:cNvSpPr>
            <a:spLocks noGrp="1"/>
          </p:cNvSpPr>
          <p:nvPr>
            <p:ph type="title"/>
          </p:nvPr>
        </p:nvSpPr>
        <p:spPr/>
        <p:txBody>
          <a:bodyPr/>
          <a:lstStyle/>
          <a:p>
            <a:r>
              <a:rPr lang="en-GB" sz="1400" b="1" dirty="0"/>
              <a:t>Profiling Scottish expertise in Energy Systems – types of activity (2)</a:t>
            </a:r>
            <a:endParaRPr lang="en-US" sz="1400" b="1" dirty="0"/>
          </a:p>
        </p:txBody>
      </p:sp>
      <p:graphicFrame>
        <p:nvGraphicFramePr>
          <p:cNvPr id="3" name="Table 2"/>
          <p:cNvGraphicFramePr>
            <a:graphicFrameLocks noGrp="1"/>
          </p:cNvGraphicFramePr>
          <p:nvPr>
            <p:extLst/>
          </p:nvPr>
        </p:nvGraphicFramePr>
        <p:xfrm>
          <a:off x="552038" y="1327591"/>
          <a:ext cx="8217058" cy="3625053"/>
        </p:xfrm>
        <a:graphic>
          <a:graphicData uri="http://schemas.openxmlformats.org/drawingml/2006/table">
            <a:tbl>
              <a:tblPr firstRow="1" bandRow="1">
                <a:tableStyleId>{5C22544A-7EE6-4342-B048-85BDC9FD1C3A}</a:tableStyleId>
              </a:tblPr>
              <a:tblGrid>
                <a:gridCol w="362362">
                  <a:extLst>
                    <a:ext uri="{9D8B030D-6E8A-4147-A177-3AD203B41FA5}">
                      <a16:colId xmlns:a16="http://schemas.microsoft.com/office/drawing/2014/main" val="2155880853"/>
                    </a:ext>
                  </a:extLst>
                </a:gridCol>
                <a:gridCol w="1963674">
                  <a:extLst>
                    <a:ext uri="{9D8B030D-6E8A-4147-A177-3AD203B41FA5}">
                      <a16:colId xmlns:a16="http://schemas.microsoft.com/office/drawing/2014/main" val="3458514885"/>
                    </a:ext>
                  </a:extLst>
                </a:gridCol>
                <a:gridCol w="1963674">
                  <a:extLst>
                    <a:ext uri="{9D8B030D-6E8A-4147-A177-3AD203B41FA5}">
                      <a16:colId xmlns:a16="http://schemas.microsoft.com/office/drawing/2014/main" val="4097193547"/>
                    </a:ext>
                  </a:extLst>
                </a:gridCol>
                <a:gridCol w="1963674">
                  <a:extLst>
                    <a:ext uri="{9D8B030D-6E8A-4147-A177-3AD203B41FA5}">
                      <a16:colId xmlns:a16="http://schemas.microsoft.com/office/drawing/2014/main" val="1279361874"/>
                    </a:ext>
                  </a:extLst>
                </a:gridCol>
                <a:gridCol w="1963674">
                  <a:extLst>
                    <a:ext uri="{9D8B030D-6E8A-4147-A177-3AD203B41FA5}">
                      <a16:colId xmlns:a16="http://schemas.microsoft.com/office/drawing/2014/main" val="3850206169"/>
                    </a:ext>
                  </a:extLst>
                </a:gridCol>
              </a:tblGrid>
              <a:tr h="302733">
                <a:tc>
                  <a:txBody>
                    <a:bodyPr/>
                    <a:lstStyle/>
                    <a:p>
                      <a:pPr algn="ctr"/>
                      <a:endParaRPr lang="en-US" sz="1000" dirty="0"/>
                    </a:p>
                  </a:txBody>
                  <a:tcPr>
                    <a:noFill/>
                  </a:tcPr>
                </a:tc>
                <a:tc>
                  <a:txBody>
                    <a:bodyPr/>
                    <a:lstStyle/>
                    <a:p>
                      <a:pPr algn="ctr"/>
                      <a:r>
                        <a:rPr lang="en-GB" sz="1000" dirty="0"/>
                        <a:t>Research</a:t>
                      </a:r>
                      <a:r>
                        <a:rPr lang="en-GB" sz="1000" baseline="0" dirty="0"/>
                        <a:t> (academic)</a:t>
                      </a:r>
                      <a:endParaRPr lang="en-US" sz="1000" dirty="0"/>
                    </a:p>
                  </a:txBody>
                  <a:tcPr anchor="ctr"/>
                </a:tc>
                <a:tc>
                  <a:txBody>
                    <a:bodyPr/>
                    <a:lstStyle/>
                    <a:p>
                      <a:pPr algn="ctr"/>
                      <a:r>
                        <a:rPr lang="en-GB" sz="1000" dirty="0"/>
                        <a:t>Product development</a:t>
                      </a:r>
                      <a:endParaRPr lang="en-US" sz="1000" dirty="0"/>
                    </a:p>
                  </a:txBody>
                  <a:tcPr anchor="ctr"/>
                </a:tc>
                <a:tc>
                  <a:txBody>
                    <a:bodyPr/>
                    <a:lstStyle/>
                    <a:p>
                      <a:pPr algn="ctr"/>
                      <a:r>
                        <a:rPr lang="en-GB" sz="1000" dirty="0"/>
                        <a:t>Projects</a:t>
                      </a:r>
                      <a:endParaRPr lang="en-US" sz="1000" dirty="0"/>
                    </a:p>
                  </a:txBody>
                  <a:tcPr anchor="ctr"/>
                </a:tc>
                <a:tc>
                  <a:txBody>
                    <a:bodyPr/>
                    <a:lstStyle/>
                    <a:p>
                      <a:pPr algn="ctr"/>
                      <a:r>
                        <a:rPr lang="en-GB" sz="1000" dirty="0"/>
                        <a:t>Consultancy</a:t>
                      </a:r>
                      <a:endParaRPr lang="en-US" sz="1000" dirty="0"/>
                    </a:p>
                  </a:txBody>
                  <a:tcPr anchor="ctr"/>
                </a:tc>
                <a:extLst>
                  <a:ext uri="{0D108BD9-81ED-4DB2-BD59-A6C34878D82A}">
                    <a16:rowId xmlns:a16="http://schemas.microsoft.com/office/drawing/2014/main" val="1559840857"/>
                  </a:ext>
                </a:extLst>
              </a:tr>
              <a:tr h="788423">
                <a:tc>
                  <a:txBody>
                    <a:bodyPr/>
                    <a:lstStyle/>
                    <a:p>
                      <a:pPr algn="ctr"/>
                      <a:r>
                        <a:rPr lang="en-US" dirty="0">
                          <a:solidFill>
                            <a:schemeClr val="bg1"/>
                          </a:solidFill>
                        </a:rPr>
                        <a:t>Heat</a:t>
                      </a:r>
                    </a:p>
                  </a:txBody>
                  <a:tcPr vert="vert270" anchor="ctr">
                    <a:solidFill>
                      <a:schemeClr val="accent1"/>
                    </a:solidFill>
                  </a:tcPr>
                </a:tc>
                <a:tc>
                  <a:txBody>
                    <a:bodyPr/>
                    <a:lstStyle/>
                    <a:p>
                      <a:r>
                        <a:rPr lang="en-US" sz="800" kern="1200" baseline="0" dirty="0">
                          <a:solidFill>
                            <a:schemeClr val="tx1"/>
                          </a:solidFill>
                          <a:latin typeface="+mn-lt"/>
                          <a:ea typeface="+mn-ea"/>
                          <a:cs typeface="+mn-cs"/>
                        </a:rPr>
                        <a:t>No activity was identified in the field of heat for academic research.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solidFill>
                            <a:schemeClr val="tx1"/>
                          </a:solidFill>
                        </a:rPr>
                        <a:t>All companies</a:t>
                      </a:r>
                      <a:r>
                        <a:rPr lang="en-GB" sz="800" baseline="0" dirty="0">
                          <a:solidFill>
                            <a:schemeClr val="tx1"/>
                          </a:solidFill>
                        </a:rPr>
                        <a:t> developing products in the heat sector are active in all three energy systems.  Activity is mostly in . The strongest capability lies in ICT, sensors, controls and security, and digital platforms. No evidence of specific heat systems strength. </a:t>
                      </a:r>
                      <a:endParaRPr lang="en-US" sz="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solidFill>
                            <a:schemeClr val="tx1"/>
                          </a:solidFill>
                        </a:rPr>
                        <a:t>All companies</a:t>
                      </a:r>
                      <a:r>
                        <a:rPr lang="en-GB" sz="800" baseline="0" dirty="0">
                          <a:solidFill>
                            <a:schemeClr val="tx1"/>
                          </a:solidFill>
                        </a:rPr>
                        <a:t> are Tier 3, active in other energy systems, and provide project support as part of a wider set of skills. No evidence of specific heat systems strength. </a:t>
                      </a:r>
                      <a:endParaRPr lang="en-US" sz="800" dirty="0">
                        <a:solidFill>
                          <a:schemeClr val="tx1"/>
                        </a:solidFill>
                      </a:endParaRPr>
                    </a:p>
                  </a:txBody>
                  <a:tcPr/>
                </a:tc>
                <a:tc>
                  <a:txBody>
                    <a:bodyPr/>
                    <a:lstStyle/>
                    <a:p>
                      <a:r>
                        <a:rPr lang="en-GB" sz="800" b="0" baseline="0" dirty="0">
                          <a:solidFill>
                            <a:schemeClr val="tx1"/>
                          </a:solidFill>
                        </a:rPr>
                        <a:t>Consultancy represents the main sector of activity in the heat sector, but is overall a small part of Scottish capability. Companies offering consultancy also provide project development, engineering services, data analytics and ICT.</a:t>
                      </a:r>
                      <a:endParaRPr lang="en-US" sz="800" b="0" dirty="0">
                        <a:solidFill>
                          <a:schemeClr val="tx1"/>
                        </a:solidFill>
                      </a:endParaRPr>
                    </a:p>
                  </a:txBody>
                  <a:tcPr/>
                </a:tc>
                <a:extLst>
                  <a:ext uri="{0D108BD9-81ED-4DB2-BD59-A6C34878D82A}">
                    <a16:rowId xmlns:a16="http://schemas.microsoft.com/office/drawing/2014/main" val="595226452"/>
                  </a:ext>
                </a:extLst>
              </a:tr>
              <a:tr h="7884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Gas</a:t>
                      </a:r>
                    </a:p>
                  </a:txBody>
                  <a:tcPr vert="vert270" anchor="ctr">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latin typeface="+mn-lt"/>
                          <a:ea typeface="+mn-ea"/>
                          <a:cs typeface="+mn-cs"/>
                        </a:rPr>
                        <a:t>Only two instances of activity were found in the academic research activities in the field of gas.  Both of these are focused on understanding how existing gas systems can be made more resilient and adapt to climate change.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solidFill>
                            <a:schemeClr val="tx1"/>
                          </a:solidFill>
                        </a:rPr>
                        <a:t>Capability</a:t>
                      </a:r>
                      <a:r>
                        <a:rPr lang="en-GB" sz="800" baseline="0" dirty="0">
                          <a:solidFill>
                            <a:schemeClr val="tx1"/>
                          </a:solidFill>
                        </a:rPr>
                        <a:t> within the gas vector is marginally stronger than heat with more companies operating. There is however, only one company </a:t>
                      </a:r>
                      <a:r>
                        <a:rPr lang="en-GB" sz="800" b="1" baseline="0" dirty="0">
                          <a:solidFill>
                            <a:schemeClr val="tx1"/>
                          </a:solidFill>
                        </a:rPr>
                        <a:t>(</a:t>
                      </a:r>
                      <a:r>
                        <a:rPr lang="en-GB" sz="800" b="1" i="1" baseline="0" dirty="0">
                          <a:solidFill>
                            <a:schemeClr val="tx1"/>
                          </a:solidFill>
                        </a:rPr>
                        <a:t>Online Electronics</a:t>
                      </a:r>
                      <a:r>
                        <a:rPr lang="en-GB" sz="800" b="1" baseline="0" dirty="0">
                          <a:solidFill>
                            <a:schemeClr val="tx1"/>
                          </a:solidFill>
                        </a:rPr>
                        <a:t>)</a:t>
                      </a:r>
                      <a:r>
                        <a:rPr lang="en-GB" sz="800" baseline="0" dirty="0">
                          <a:solidFill>
                            <a:schemeClr val="tx1"/>
                          </a:solidFill>
                        </a:rPr>
                        <a:t>  </a:t>
                      </a:r>
                      <a:r>
                        <a:rPr lang="en-GB" sz="800" b="0" i="0" baseline="0" dirty="0">
                          <a:solidFill>
                            <a:schemeClr val="tx1"/>
                          </a:solidFill>
                        </a:rPr>
                        <a:t>specialising in in gas, with all other companies also operating in the electricity, and sometimes vector.</a:t>
                      </a:r>
                      <a:r>
                        <a:rPr lang="en-GB" sz="800" b="1" i="1" baseline="0" dirty="0">
                          <a:solidFill>
                            <a:schemeClr val="tx1"/>
                          </a:solidFill>
                        </a:rPr>
                        <a:t> </a:t>
                      </a:r>
                      <a:endParaRPr lang="en-US" sz="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baseline="0" dirty="0">
                          <a:solidFill>
                            <a:schemeClr val="tx1"/>
                          </a:solidFill>
                        </a:rPr>
                        <a:t>Companies operating in the gas vector providing project development expertise also operate in the heat and electricity sectors.  Skills are typically based around engineering services, legal and finance, and project management.  </a:t>
                      </a:r>
                      <a:endParaRPr lang="en-US" sz="800" dirty="0">
                        <a:solidFill>
                          <a:schemeClr val="tx1"/>
                        </a:solidFill>
                      </a:endParaRPr>
                    </a:p>
                  </a:txBody>
                  <a:tcPr/>
                </a:tc>
                <a:tc>
                  <a:txBody>
                    <a:bodyPr/>
                    <a:lstStyle/>
                    <a:p>
                      <a:r>
                        <a:rPr lang="en-GB" sz="800" dirty="0">
                          <a:solidFill>
                            <a:schemeClr val="tx1"/>
                          </a:solidFill>
                        </a:rPr>
                        <a:t>Consultancy represents</a:t>
                      </a:r>
                      <a:r>
                        <a:rPr lang="en-GB" sz="800" baseline="0" dirty="0">
                          <a:solidFill>
                            <a:schemeClr val="tx1"/>
                          </a:solidFill>
                        </a:rPr>
                        <a:t> around 15% of overall capability in the gas sector, a significant proportion. Nearly half of all companies offering consultancy can advise on gas. Similar to heat </a:t>
                      </a:r>
                      <a:r>
                        <a:rPr lang="en-GB" sz="800" b="0" baseline="0" dirty="0">
                          <a:solidFill>
                            <a:schemeClr val="tx1"/>
                          </a:solidFill>
                        </a:rPr>
                        <a:t>Companies offering consultancy also provide project development, engineering services and ICT.</a:t>
                      </a:r>
                      <a:endParaRPr lang="en-US" sz="800" dirty="0">
                        <a:solidFill>
                          <a:schemeClr val="tx1"/>
                        </a:solidFill>
                      </a:endParaRPr>
                    </a:p>
                  </a:txBody>
                  <a:tcPr/>
                </a:tc>
                <a:extLst>
                  <a:ext uri="{0D108BD9-81ED-4DB2-BD59-A6C34878D82A}">
                    <a16:rowId xmlns:a16="http://schemas.microsoft.com/office/drawing/2014/main" val="3828646224"/>
                  </a:ext>
                </a:extLst>
              </a:tr>
              <a:tr h="788423">
                <a:tc>
                  <a:txBody>
                    <a:bodyPr/>
                    <a:lstStyle/>
                    <a:p>
                      <a:pPr algn="ctr"/>
                      <a:r>
                        <a:rPr lang="en-US" dirty="0">
                          <a:solidFill>
                            <a:schemeClr val="bg1"/>
                          </a:solidFill>
                        </a:rPr>
                        <a:t>Electricity</a:t>
                      </a:r>
                    </a:p>
                  </a:txBody>
                  <a:tcPr vert="vert270" anchor="ctr">
                    <a:solidFill>
                      <a:schemeClr val="accent1"/>
                    </a:solidFill>
                  </a:tcPr>
                </a:tc>
                <a:tc>
                  <a:txBody>
                    <a:bodyPr/>
                    <a:lstStyle/>
                    <a:p>
                      <a:r>
                        <a:rPr lang="en-US" sz="800" kern="1200" baseline="0" dirty="0">
                          <a:solidFill>
                            <a:schemeClr val="tx1"/>
                          </a:solidFill>
                          <a:latin typeface="+mn-lt"/>
                          <a:ea typeface="+mn-ea"/>
                          <a:cs typeface="+mn-cs"/>
                        </a:rPr>
                        <a:t>The vast majority of expertise in the academic research and development energy systems capability is in the electricity vector, with most activity focused on data analytics and modeling.  There is a small amount of activity also in digital platforms and power electronics.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solidFill>
                            <a:schemeClr val="tx1"/>
                          </a:solidFill>
                        </a:rPr>
                        <a:t>In</a:t>
                      </a:r>
                      <a:r>
                        <a:rPr lang="en-GB" sz="800" baseline="0" dirty="0">
                          <a:solidFill>
                            <a:schemeClr val="tx1"/>
                          </a:solidFill>
                        </a:rPr>
                        <a:t> the electricity vector </a:t>
                      </a:r>
                      <a:r>
                        <a:rPr lang="en-GB" sz="800" dirty="0">
                          <a:solidFill>
                            <a:schemeClr val="tx1"/>
                          </a:solidFill>
                        </a:rPr>
                        <a:t>Scotland</a:t>
                      </a:r>
                      <a:r>
                        <a:rPr lang="en-GB" sz="800" baseline="0" dirty="0">
                          <a:solidFill>
                            <a:schemeClr val="tx1"/>
                          </a:solidFill>
                        </a:rPr>
                        <a:t> has strengths across sensors/controls/security, power electronics, digital platforms, ICT and storage. The total count of capability for electricity is double that of both gas and heat and indicates this is a core strength for Scotland.</a:t>
                      </a:r>
                      <a:endParaRPr lang="en-US" sz="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solidFill>
                            <a:schemeClr val="tx1"/>
                          </a:solidFill>
                        </a:rPr>
                        <a:t>There are</a:t>
                      </a:r>
                      <a:r>
                        <a:rPr lang="en-GB" sz="800" baseline="0" dirty="0">
                          <a:solidFill>
                            <a:schemeClr val="tx1"/>
                          </a:solidFill>
                        </a:rPr>
                        <a:t> a small number of </a:t>
                      </a:r>
                      <a:r>
                        <a:rPr lang="en-GB" sz="800" dirty="0">
                          <a:solidFill>
                            <a:schemeClr val="tx1"/>
                          </a:solidFill>
                        </a:rPr>
                        <a:t>specialists working only</a:t>
                      </a:r>
                      <a:r>
                        <a:rPr lang="en-GB" sz="800" baseline="0" dirty="0">
                          <a:solidFill>
                            <a:schemeClr val="tx1"/>
                          </a:solidFill>
                        </a:rPr>
                        <a:t> within the electricity system alongside others who work across 2 and 3 systems. Skills are typically based around engineering services, legal and finance, and project management. </a:t>
                      </a:r>
                      <a:endParaRPr lang="en-US" dirty="0">
                        <a:solidFill>
                          <a:schemeClr val="tx1"/>
                        </a:solidFill>
                      </a:endParaRPr>
                    </a:p>
                  </a:txBody>
                  <a:tcPr/>
                </a:tc>
                <a:tc>
                  <a:txBody>
                    <a:bodyPr/>
                    <a:lstStyle/>
                    <a:p>
                      <a:r>
                        <a:rPr lang="en-GB" sz="800" dirty="0">
                          <a:solidFill>
                            <a:schemeClr val="tx1"/>
                          </a:solidFill>
                        </a:rPr>
                        <a:t>Consultancy is around 25% of activity in electricity</a:t>
                      </a:r>
                      <a:r>
                        <a:rPr lang="en-GB" sz="800" baseline="0" dirty="0">
                          <a:solidFill>
                            <a:schemeClr val="tx1"/>
                          </a:solidFill>
                        </a:rPr>
                        <a:t> systems with a</a:t>
                      </a:r>
                      <a:r>
                        <a:rPr lang="en-GB" sz="800" dirty="0">
                          <a:solidFill>
                            <a:schemeClr val="tx1"/>
                          </a:solidFill>
                        </a:rPr>
                        <a:t>lmost</a:t>
                      </a:r>
                      <a:r>
                        <a:rPr lang="en-GB" sz="800" baseline="0" dirty="0">
                          <a:solidFill>
                            <a:schemeClr val="tx1"/>
                          </a:solidFill>
                        </a:rPr>
                        <a:t> all consultancy companies having expertise in electricity systems.. Companies who offer consultancy also have significant capability in ICT, project development, engineering services, digital platforms, sensors/controls/security and network ancillary services.</a:t>
                      </a:r>
                      <a:endParaRPr lang="en-US" sz="800" dirty="0">
                        <a:solidFill>
                          <a:schemeClr val="tx1"/>
                        </a:solidFill>
                      </a:endParaRPr>
                    </a:p>
                  </a:txBody>
                  <a:tcPr/>
                </a:tc>
                <a:extLst>
                  <a:ext uri="{0D108BD9-81ED-4DB2-BD59-A6C34878D82A}">
                    <a16:rowId xmlns:a16="http://schemas.microsoft.com/office/drawing/2014/main" val="936148106"/>
                  </a:ext>
                </a:extLst>
              </a:tr>
            </a:tbl>
          </a:graphicData>
        </a:graphic>
      </p:graphicFrame>
      <p:sp>
        <p:nvSpPr>
          <p:cNvPr id="8" name="TextBox 7"/>
          <p:cNvSpPr txBox="1"/>
          <p:nvPr/>
        </p:nvSpPr>
        <p:spPr>
          <a:xfrm>
            <a:off x="639439" y="5084691"/>
            <a:ext cx="4304035" cy="1200329"/>
          </a:xfrm>
          <a:prstGeom prst="rect">
            <a:avLst/>
          </a:prstGeom>
          <a:noFill/>
        </p:spPr>
        <p:txBody>
          <a:bodyPr wrap="square" rtlCol="0">
            <a:spAutoFit/>
          </a:bodyPr>
          <a:lstStyle/>
          <a:p>
            <a:r>
              <a:rPr lang="en-GB" sz="800" dirty="0"/>
              <a:t>Product development is an important area of expertise.  Of the 5 companies operating across all vectors, </a:t>
            </a:r>
            <a:r>
              <a:rPr lang="en-GB" sz="800" b="1" i="1" dirty="0"/>
              <a:t>Helixion Ltd, Kyria Ltd and Laplace Electrical Limited</a:t>
            </a:r>
            <a:r>
              <a:rPr lang="en-GB" sz="800" dirty="0"/>
              <a:t> are all micro sized companies operating with their HQ in Scotland. </a:t>
            </a:r>
            <a:r>
              <a:rPr lang="en-GB" sz="800" b="1" i="1" dirty="0"/>
              <a:t>Che EVC Ltd, Internet for Business, High Voltage Design Ltd, </a:t>
            </a:r>
            <a:r>
              <a:rPr lang="en-GB" sz="800" dirty="0"/>
              <a:t>and </a:t>
            </a:r>
            <a:r>
              <a:rPr lang="en-US" sz="800" b="1" i="1" dirty="0"/>
              <a:t>Supply Design Ltd  </a:t>
            </a:r>
            <a:r>
              <a:rPr lang="en-US" sz="800" dirty="0"/>
              <a:t>are also small Scottish companies operating in the electricity vector and are at present, are considered priority companies by Scottish Enterprise. There are only four Tier 1* companies headquartered in Scotland </a:t>
            </a:r>
            <a:r>
              <a:rPr lang="en-US" sz="800" b="1" i="1" dirty="0"/>
              <a:t>(A2E ltd, Flexitricity, Soft Edge Technologies, and Tantallon) </a:t>
            </a:r>
            <a:r>
              <a:rPr lang="en-US" sz="800" dirty="0"/>
              <a:t>and the vast majority of companies working with products are considered to be tier 3 in their activity with no companies identified as being tier 2.   *</a:t>
            </a:r>
            <a:r>
              <a:rPr lang="en-US" sz="800" i="1" dirty="0"/>
              <a:t>(please see page 42 for an explanation of Tiers)</a:t>
            </a:r>
            <a:endParaRPr lang="en-US" sz="800" b="1" i="1" dirty="0"/>
          </a:p>
        </p:txBody>
      </p:sp>
      <p:sp>
        <p:nvSpPr>
          <p:cNvPr id="11" name="TextBox 10"/>
          <p:cNvSpPr txBox="1"/>
          <p:nvPr/>
        </p:nvSpPr>
        <p:spPr>
          <a:xfrm>
            <a:off x="5140651" y="5074565"/>
            <a:ext cx="3573580" cy="1200329"/>
          </a:xfrm>
          <a:prstGeom prst="rect">
            <a:avLst/>
          </a:prstGeom>
          <a:noFill/>
        </p:spPr>
        <p:txBody>
          <a:bodyPr wrap="square" rtlCol="0">
            <a:spAutoFit/>
          </a:bodyPr>
          <a:lstStyle/>
          <a:p>
            <a:r>
              <a:rPr lang="en-GB" sz="800" dirty="0"/>
              <a:t>Nearly half of all companies in the dataset were identified as providing consultancy, making this Scotland’s strongest capability. Nearly half of all companies operate in only one vector (almost always electricity), and many of these have their HQ in Scotland, implying that Scotland has a strong specialist strength. Most large companies </a:t>
            </a:r>
            <a:r>
              <a:rPr lang="en-GB" sz="800" b="1" i="1" dirty="0"/>
              <a:t>(e.g Parsons Brinckerhoff)</a:t>
            </a:r>
            <a:r>
              <a:rPr lang="en-GB" sz="800" dirty="0"/>
              <a:t> have their HQ located outside of Scotland, however smaller companies </a:t>
            </a:r>
            <a:r>
              <a:rPr lang="en-GB" sz="800" b="1" i="1" dirty="0"/>
              <a:t>(Elimpus Ltd, Environmental Energy Controls, Amber Programmable Design, Smarter Grid Solutions) </a:t>
            </a:r>
            <a:r>
              <a:rPr lang="en-GB" sz="800" dirty="0"/>
              <a:t>have strong capability in this sector and have their HQ located in Scotland.</a:t>
            </a:r>
            <a:endParaRPr lang="en-US" sz="800" b="1" i="1" dirty="0"/>
          </a:p>
        </p:txBody>
      </p:sp>
      <p:sp>
        <p:nvSpPr>
          <p:cNvPr id="13" name="Oval 12"/>
          <p:cNvSpPr/>
          <p:nvPr/>
        </p:nvSpPr>
        <p:spPr>
          <a:xfrm>
            <a:off x="4571920" y="3350441"/>
            <a:ext cx="236575" cy="255085"/>
          </a:xfrm>
          <a:prstGeom prst="ellipse">
            <a:avLst/>
          </a:prstGeom>
          <a:solidFill>
            <a:srgbClr val="FF9700"/>
          </a:solidFill>
          <a:ln>
            <a:solidFill>
              <a:srgbClr val="FF97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4" name="Oval 13"/>
          <p:cNvSpPr/>
          <p:nvPr/>
        </p:nvSpPr>
        <p:spPr>
          <a:xfrm>
            <a:off x="4571922" y="4619219"/>
            <a:ext cx="236575" cy="255085"/>
          </a:xfrm>
          <a:prstGeom prst="ellipse">
            <a:avLst/>
          </a:prstGeom>
          <a:solidFill>
            <a:srgbClr val="00B050"/>
          </a:solidFill>
          <a:ln>
            <a:solidFill>
              <a:srgbClr val="00B05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7" name="Oval 16"/>
          <p:cNvSpPr/>
          <p:nvPr/>
        </p:nvSpPr>
        <p:spPr>
          <a:xfrm>
            <a:off x="6524788" y="3346856"/>
            <a:ext cx="236575" cy="255085"/>
          </a:xfrm>
          <a:prstGeom prst="ellipse">
            <a:avLst/>
          </a:prstGeom>
          <a:solidFill>
            <a:srgbClr val="FF9700"/>
          </a:solidFill>
          <a:ln>
            <a:solidFill>
              <a:srgbClr val="FF97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0" name="Oval 19"/>
          <p:cNvSpPr/>
          <p:nvPr/>
        </p:nvSpPr>
        <p:spPr>
          <a:xfrm>
            <a:off x="8477656" y="3346856"/>
            <a:ext cx="236575" cy="255085"/>
          </a:xfrm>
          <a:prstGeom prst="ellipse">
            <a:avLst/>
          </a:prstGeom>
          <a:solidFill>
            <a:srgbClr val="FF9700"/>
          </a:solidFill>
          <a:ln>
            <a:solidFill>
              <a:srgbClr val="FF97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21" name="Oval 20"/>
          <p:cNvSpPr/>
          <p:nvPr/>
        </p:nvSpPr>
        <p:spPr>
          <a:xfrm>
            <a:off x="8477656" y="4367502"/>
            <a:ext cx="236575" cy="255085"/>
          </a:xfrm>
          <a:prstGeom prst="ellipse">
            <a:avLst/>
          </a:prstGeom>
          <a:solidFill>
            <a:srgbClr val="00B050"/>
          </a:solidFill>
          <a:ln>
            <a:solidFill>
              <a:srgbClr val="00B05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9" name="Left-Right Arrow 8"/>
          <p:cNvSpPr/>
          <p:nvPr/>
        </p:nvSpPr>
        <p:spPr>
          <a:xfrm>
            <a:off x="4846320" y="1084263"/>
            <a:ext cx="3922776" cy="243328"/>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Service orientated</a:t>
            </a:r>
          </a:p>
        </p:txBody>
      </p:sp>
      <p:sp>
        <p:nvSpPr>
          <p:cNvPr id="22" name="Left-Right Arrow 21"/>
          <p:cNvSpPr/>
          <p:nvPr/>
        </p:nvSpPr>
        <p:spPr>
          <a:xfrm>
            <a:off x="2884932" y="904851"/>
            <a:ext cx="3922776" cy="243328"/>
          </a:xfrm>
          <a:prstGeom prst="lef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t>Product orientated</a:t>
            </a:r>
          </a:p>
        </p:txBody>
      </p:sp>
      <p:sp>
        <p:nvSpPr>
          <p:cNvPr id="23" name="Oval 22"/>
          <p:cNvSpPr/>
          <p:nvPr/>
        </p:nvSpPr>
        <p:spPr>
          <a:xfrm>
            <a:off x="4571922" y="2258820"/>
            <a:ext cx="236575" cy="255085"/>
          </a:xfrm>
          <a:prstGeom prst="ellipse">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24" name="Oval 23"/>
          <p:cNvSpPr/>
          <p:nvPr/>
        </p:nvSpPr>
        <p:spPr>
          <a:xfrm>
            <a:off x="6524789" y="2258819"/>
            <a:ext cx="236575" cy="255085"/>
          </a:xfrm>
          <a:prstGeom prst="ellipse">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25" name="Oval 24"/>
          <p:cNvSpPr/>
          <p:nvPr/>
        </p:nvSpPr>
        <p:spPr>
          <a:xfrm>
            <a:off x="6524787" y="4619220"/>
            <a:ext cx="236575" cy="255085"/>
          </a:xfrm>
          <a:prstGeom prst="ellipse">
            <a:avLst/>
          </a:prstGeom>
          <a:solidFill>
            <a:srgbClr val="00B050"/>
          </a:solidFill>
          <a:ln>
            <a:solidFill>
              <a:srgbClr val="00B05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27" name="Pentagon 26"/>
          <p:cNvSpPr/>
          <p:nvPr/>
        </p:nvSpPr>
        <p:spPr>
          <a:xfrm rot="16200000">
            <a:off x="7700358" y="4863376"/>
            <a:ext cx="116573" cy="293110"/>
          </a:xfrm>
          <a:prstGeom prst="homePlate">
            <a:avLst>
              <a:gd name="adj" fmla="val 936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Pentagon 28"/>
          <p:cNvSpPr/>
          <p:nvPr/>
        </p:nvSpPr>
        <p:spPr>
          <a:xfrm rot="16200000">
            <a:off x="3761499" y="4851522"/>
            <a:ext cx="116573" cy="293110"/>
          </a:xfrm>
          <a:prstGeom prst="homePlate">
            <a:avLst>
              <a:gd name="adj" fmla="val 936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2524183" y="4617059"/>
            <a:ext cx="236575" cy="255085"/>
          </a:xfrm>
          <a:prstGeom prst="ellipse">
            <a:avLst/>
          </a:prstGeom>
          <a:solidFill>
            <a:srgbClr val="00B050"/>
          </a:solidFill>
          <a:ln>
            <a:solidFill>
              <a:srgbClr val="00B05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31" name="Oval 30"/>
          <p:cNvSpPr/>
          <p:nvPr/>
        </p:nvSpPr>
        <p:spPr>
          <a:xfrm>
            <a:off x="2524182" y="2258123"/>
            <a:ext cx="236575" cy="255085"/>
          </a:xfrm>
          <a:prstGeom prst="ellipse">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32" name="Oval 31"/>
          <p:cNvSpPr/>
          <p:nvPr/>
        </p:nvSpPr>
        <p:spPr>
          <a:xfrm>
            <a:off x="2522277" y="3354989"/>
            <a:ext cx="236575" cy="255085"/>
          </a:xfrm>
          <a:prstGeom prst="ellipse">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33" name="Oval 32"/>
          <p:cNvSpPr/>
          <p:nvPr/>
        </p:nvSpPr>
        <p:spPr>
          <a:xfrm>
            <a:off x="1791687" y="1103411"/>
            <a:ext cx="123978" cy="133678"/>
          </a:xfrm>
          <a:prstGeom prst="ellipse">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34" name="Oval 33"/>
          <p:cNvSpPr/>
          <p:nvPr/>
        </p:nvSpPr>
        <p:spPr>
          <a:xfrm>
            <a:off x="1312757" y="1104207"/>
            <a:ext cx="123978" cy="133678"/>
          </a:xfrm>
          <a:prstGeom prst="ellipse">
            <a:avLst/>
          </a:prstGeom>
          <a:solidFill>
            <a:schemeClr val="accent4"/>
          </a:solidFill>
          <a:ln>
            <a:solidFill>
              <a:schemeClr val="accent4"/>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35" name="Oval 34"/>
          <p:cNvSpPr/>
          <p:nvPr/>
        </p:nvSpPr>
        <p:spPr>
          <a:xfrm>
            <a:off x="867241" y="1103727"/>
            <a:ext cx="123978" cy="133678"/>
          </a:xfrm>
          <a:prstGeom prst="ellipse">
            <a:avLst/>
          </a:prstGeom>
          <a:solidFill>
            <a:srgbClr val="00B050"/>
          </a:solidFill>
          <a:ln>
            <a:solidFill>
              <a:srgbClr val="00B05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
        <p:nvSpPr>
          <p:cNvPr id="36" name="Oval 35"/>
          <p:cNvSpPr/>
          <p:nvPr/>
        </p:nvSpPr>
        <p:spPr>
          <a:xfrm>
            <a:off x="8483316" y="2258123"/>
            <a:ext cx="236575" cy="255085"/>
          </a:xfrm>
          <a:prstGeom prst="ellipse">
            <a:avLst/>
          </a:prstGeom>
          <a:solidFill>
            <a:srgbClr val="FF9700"/>
          </a:solidFill>
          <a:ln>
            <a:solidFill>
              <a:srgbClr val="FF97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i="1" dirty="0"/>
          </a:p>
        </p:txBody>
      </p:sp>
    </p:spTree>
    <p:extLst>
      <p:ext uri="{BB962C8B-B14F-4D97-AF65-F5344CB8AC3E}">
        <p14:creationId xmlns:p14="http://schemas.microsoft.com/office/powerpoint/2010/main" val="25933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b="1" dirty="0"/>
              <a:t>Profiling Scottish expertise in Energy Systems – types of activity (3)</a:t>
            </a:r>
            <a:endParaRPr lang="en-GB" sz="1400" dirty="0"/>
          </a:p>
        </p:txBody>
      </p:sp>
      <p:sp>
        <p:nvSpPr>
          <p:cNvPr id="12" name="TextBox 11"/>
          <p:cNvSpPr txBox="1"/>
          <p:nvPr/>
        </p:nvSpPr>
        <p:spPr>
          <a:xfrm>
            <a:off x="478691" y="1104730"/>
            <a:ext cx="4731484" cy="17697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Consultancy</a:t>
            </a:r>
          </a:p>
          <a:p>
            <a:pPr marL="285750" indent="-285750" fontAlgn="auto">
              <a:spcBef>
                <a:spcPts val="0"/>
              </a:spcBef>
              <a:spcAft>
                <a:spcPts val="300"/>
              </a:spcAft>
              <a:buFontTx/>
              <a:buBlip>
                <a:blip r:embed="rId2"/>
              </a:buBlip>
              <a:defRPr/>
            </a:pPr>
            <a:r>
              <a:rPr lang="en-GB" sz="900" dirty="0">
                <a:solidFill>
                  <a:prstClr val="black"/>
                </a:solidFill>
              </a:rPr>
              <a:t>Consultancy is the most common activity across the sample,  suggesting that a large parts of Scottish capability is in providing knowledge which can support the development of energy systems.</a:t>
            </a:r>
          </a:p>
          <a:p>
            <a:pPr marL="285750" indent="-285750" fontAlgn="auto">
              <a:spcBef>
                <a:spcPts val="0"/>
              </a:spcBef>
              <a:spcAft>
                <a:spcPts val="300"/>
              </a:spcAft>
              <a:buFontTx/>
              <a:buBlip>
                <a:blip r:embed="rId2"/>
              </a:buBlip>
              <a:defRPr/>
            </a:pPr>
            <a:r>
              <a:rPr lang="en-GB" sz="900" dirty="0">
                <a:solidFill>
                  <a:prstClr val="black"/>
                </a:solidFill>
              </a:rPr>
              <a:t>Consultancy is strongest in  engineering services, project development, ICT, digital platforms and sensors/controls/security.</a:t>
            </a:r>
          </a:p>
          <a:p>
            <a:pPr marL="285750" indent="-285750" fontAlgn="auto">
              <a:spcBef>
                <a:spcPts val="0"/>
              </a:spcBef>
              <a:spcAft>
                <a:spcPts val="300"/>
              </a:spcAft>
              <a:buFontTx/>
              <a:buBlip>
                <a:blip r:embed="rId2"/>
              </a:buBlip>
              <a:defRPr/>
            </a:pPr>
            <a:r>
              <a:rPr lang="en-GB" sz="900" dirty="0">
                <a:solidFill>
                  <a:prstClr val="black"/>
                </a:solidFill>
              </a:rPr>
              <a:t>Over half of consultancy companies have HQs located in Scotland, with engineering services and ICT being well represented.  </a:t>
            </a:r>
          </a:p>
          <a:p>
            <a:pPr marL="285750" indent="-285750" fontAlgn="auto">
              <a:spcBef>
                <a:spcPts val="0"/>
              </a:spcBef>
              <a:spcAft>
                <a:spcPts val="300"/>
              </a:spcAft>
              <a:buFontTx/>
              <a:buBlip>
                <a:blip r:embed="rId2"/>
              </a:buBlip>
              <a:defRPr/>
            </a:pPr>
            <a:r>
              <a:rPr lang="en-GB" sz="900" dirty="0">
                <a:solidFill>
                  <a:prstClr val="black"/>
                </a:solidFill>
              </a:rPr>
              <a:t>Most consultancy services are in the “small” category (some with a stronger / Tier1/2 focus) followed by the “large” category (predominantly large internationals, and often multidisciplinary).  The majority are classed Tier 3. </a:t>
            </a:r>
          </a:p>
        </p:txBody>
      </p:sp>
      <p:sp>
        <p:nvSpPr>
          <p:cNvPr id="17" name="TextBox 16"/>
          <p:cNvSpPr txBox="1"/>
          <p:nvPr/>
        </p:nvSpPr>
        <p:spPr>
          <a:xfrm>
            <a:off x="478691" y="3042795"/>
            <a:ext cx="4731484" cy="145424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Projects</a:t>
            </a:r>
          </a:p>
          <a:p>
            <a:pPr marL="285750" indent="-285750" fontAlgn="auto">
              <a:spcBef>
                <a:spcPts val="0"/>
              </a:spcBef>
              <a:spcAft>
                <a:spcPts val="300"/>
              </a:spcAft>
              <a:buFontTx/>
              <a:buBlip>
                <a:blip r:embed="rId2"/>
              </a:buBlip>
              <a:defRPr/>
            </a:pPr>
            <a:r>
              <a:rPr lang="en-GB" sz="900" dirty="0">
                <a:solidFill>
                  <a:prstClr val="black"/>
                </a:solidFill>
              </a:rPr>
              <a:t>Many companies are active in developing energy systems projects. This is through the provision of other supporting services such as consultancy, engineering services, etc.  </a:t>
            </a:r>
          </a:p>
          <a:p>
            <a:pPr marL="285750" indent="-285750" fontAlgn="auto">
              <a:spcBef>
                <a:spcPts val="0"/>
              </a:spcBef>
              <a:spcAft>
                <a:spcPts val="300"/>
              </a:spcAft>
              <a:buFontTx/>
              <a:buBlip>
                <a:blip r:embed="rId2"/>
              </a:buBlip>
              <a:defRPr/>
            </a:pPr>
            <a:r>
              <a:rPr lang="en-GB" sz="900" dirty="0">
                <a:solidFill>
                  <a:prstClr val="black"/>
                </a:solidFill>
              </a:rPr>
              <a:t>Just over half of companies active in project development have HQs based in Scotland.  </a:t>
            </a:r>
          </a:p>
          <a:p>
            <a:pPr marL="285750" indent="-285750" fontAlgn="auto">
              <a:spcBef>
                <a:spcPts val="0"/>
              </a:spcBef>
              <a:spcAft>
                <a:spcPts val="300"/>
              </a:spcAft>
              <a:buFontTx/>
              <a:buBlip>
                <a:blip r:embed="rId2"/>
              </a:buBlip>
              <a:defRPr/>
            </a:pPr>
            <a:r>
              <a:rPr lang="en-GB" sz="900" dirty="0">
                <a:solidFill>
                  <a:prstClr val="black"/>
                </a:solidFill>
              </a:rPr>
              <a:t>Profiling suggests that the companies are either very focussed, or fairly general with most being either in Tier 1 or Tier 3, and either micro / small, or large.  There is very little activity in Tier 2 or from medium sized companies </a:t>
            </a:r>
          </a:p>
        </p:txBody>
      </p:sp>
      <p:sp>
        <p:nvSpPr>
          <p:cNvPr id="18" name="TextBox 17"/>
          <p:cNvSpPr txBox="1"/>
          <p:nvPr/>
        </p:nvSpPr>
        <p:spPr>
          <a:xfrm>
            <a:off x="478691" y="4665006"/>
            <a:ext cx="4731484" cy="14157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Products</a:t>
            </a:r>
          </a:p>
          <a:p>
            <a:pPr marL="285750" indent="-285750" fontAlgn="auto">
              <a:spcBef>
                <a:spcPts val="0"/>
              </a:spcBef>
              <a:spcAft>
                <a:spcPts val="300"/>
              </a:spcAft>
              <a:buFontTx/>
              <a:buBlip>
                <a:blip r:embed="rId2"/>
              </a:buBlip>
              <a:defRPr/>
            </a:pPr>
            <a:r>
              <a:rPr lang="en-GB" sz="900" dirty="0">
                <a:solidFill>
                  <a:prstClr val="black"/>
                </a:solidFill>
              </a:rPr>
              <a:t>Many companies are active in developing specific products with most activity in sensors/controls/security, digital platforms, ICT, and power electronics.  This suggests that a large part of Scottish capability with producing products is in the hi-tech area providing the types of products which are well suited to providing systems to assist with the integration and interoperability of networks, and enabling smart grid capability.  </a:t>
            </a:r>
          </a:p>
          <a:p>
            <a:pPr marL="285750" indent="-285750" fontAlgn="auto">
              <a:spcBef>
                <a:spcPts val="0"/>
              </a:spcBef>
              <a:spcAft>
                <a:spcPts val="300"/>
              </a:spcAft>
              <a:buFontTx/>
              <a:buBlip>
                <a:blip r:embed="rId2"/>
              </a:buBlip>
              <a:defRPr/>
            </a:pPr>
            <a:r>
              <a:rPr lang="en-GB" sz="900" dirty="0">
                <a:solidFill>
                  <a:prstClr val="black"/>
                </a:solidFill>
              </a:rPr>
              <a:t>The majority of companies in this category are classed as small and around three quarters have HQs based in Scotland.  </a:t>
            </a:r>
          </a:p>
        </p:txBody>
      </p:sp>
      <p:pic>
        <p:nvPicPr>
          <p:cNvPr id="3" name="Picture 2"/>
          <p:cNvPicPr>
            <a:picLocks noChangeAspect="1"/>
          </p:cNvPicPr>
          <p:nvPr/>
        </p:nvPicPr>
        <p:blipFill>
          <a:blip r:embed="rId3"/>
          <a:stretch>
            <a:fillRect/>
          </a:stretch>
        </p:blipFill>
        <p:spPr>
          <a:xfrm>
            <a:off x="5318710" y="1179115"/>
            <a:ext cx="3421963" cy="1695330"/>
          </a:xfrm>
          <a:prstGeom prst="rect">
            <a:avLst/>
          </a:prstGeom>
        </p:spPr>
      </p:pic>
      <p:pic>
        <p:nvPicPr>
          <p:cNvPr id="4" name="Picture 3"/>
          <p:cNvPicPr>
            <a:picLocks noChangeAspect="1"/>
          </p:cNvPicPr>
          <p:nvPr/>
        </p:nvPicPr>
        <p:blipFill>
          <a:blip r:embed="rId4"/>
          <a:stretch>
            <a:fillRect/>
          </a:stretch>
        </p:blipFill>
        <p:spPr>
          <a:xfrm>
            <a:off x="5318710" y="3061785"/>
            <a:ext cx="3421963" cy="1416264"/>
          </a:xfrm>
          <a:prstGeom prst="rect">
            <a:avLst/>
          </a:prstGeom>
        </p:spPr>
      </p:pic>
      <p:pic>
        <p:nvPicPr>
          <p:cNvPr id="5" name="Picture 4"/>
          <p:cNvPicPr>
            <a:picLocks noChangeAspect="1"/>
          </p:cNvPicPr>
          <p:nvPr/>
        </p:nvPicPr>
        <p:blipFill>
          <a:blip r:embed="rId5"/>
          <a:stretch>
            <a:fillRect/>
          </a:stretch>
        </p:blipFill>
        <p:spPr>
          <a:xfrm>
            <a:off x="5318711" y="4665006"/>
            <a:ext cx="3421963" cy="1695330"/>
          </a:xfrm>
          <a:prstGeom prst="rect">
            <a:avLst/>
          </a:prstGeom>
        </p:spPr>
      </p:pic>
    </p:spTree>
    <p:extLst>
      <p:ext uri="{BB962C8B-B14F-4D97-AF65-F5344CB8AC3E}">
        <p14:creationId xmlns:p14="http://schemas.microsoft.com/office/powerpoint/2010/main" val="3613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b="1" dirty="0"/>
              <a:t>Four shortlisted clusters are identified</a:t>
            </a:r>
          </a:p>
        </p:txBody>
      </p:sp>
      <p:sp>
        <p:nvSpPr>
          <p:cNvPr id="4" name="TextBox 3"/>
          <p:cNvSpPr txBox="1"/>
          <p:nvPr/>
        </p:nvSpPr>
        <p:spPr>
          <a:xfrm>
            <a:off x="478692" y="933835"/>
            <a:ext cx="8223759" cy="5347618"/>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900" b="1" dirty="0">
                <a:solidFill>
                  <a:srgbClr val="0083A9"/>
                </a:solidFill>
              </a:rPr>
              <a:t>Four areas have been identified where there appears to be specific clustering of expertise in Scotland: </a:t>
            </a:r>
          </a:p>
          <a:p>
            <a:pPr fontAlgn="auto">
              <a:spcBef>
                <a:spcPts val="600"/>
              </a:spcBef>
              <a:spcAft>
                <a:spcPts val="300"/>
              </a:spcAft>
              <a:defRPr/>
            </a:pPr>
            <a:endParaRPr lang="en-GB" sz="900" b="1" dirty="0">
              <a:solidFill>
                <a:srgbClr val="0083A9"/>
              </a:solidFill>
            </a:endParaRPr>
          </a:p>
          <a:p>
            <a:pPr fontAlgn="auto">
              <a:spcBef>
                <a:spcPts val="600"/>
              </a:spcBef>
              <a:spcAft>
                <a:spcPts val="300"/>
              </a:spcAft>
              <a:defRPr/>
            </a:pPr>
            <a:r>
              <a:rPr lang="en-GB" sz="900" b="1" dirty="0">
                <a:solidFill>
                  <a:schemeClr val="tx1"/>
                </a:solidFill>
              </a:rPr>
              <a:t>Cluster 1 - Consultancy</a:t>
            </a:r>
          </a:p>
          <a:p>
            <a:pPr marL="285750" indent="-285750" fontAlgn="auto">
              <a:spcBef>
                <a:spcPts val="0"/>
              </a:spcBef>
              <a:spcAft>
                <a:spcPts val="300"/>
              </a:spcAft>
              <a:buFontTx/>
              <a:buBlip>
                <a:blip r:embed="rId2"/>
              </a:buBlip>
              <a:defRPr/>
            </a:pPr>
            <a:r>
              <a:rPr lang="en-GB" sz="900" dirty="0">
                <a:solidFill>
                  <a:prstClr val="black"/>
                </a:solidFill>
              </a:rPr>
              <a:t>Consultancy features highly in all the analysis and the capability around knowledge provision appears to be the strongest sub-sector in energy systems.  </a:t>
            </a:r>
          </a:p>
          <a:p>
            <a:pPr marL="285750" indent="-285750" fontAlgn="auto">
              <a:spcBef>
                <a:spcPts val="0"/>
              </a:spcBef>
              <a:spcAft>
                <a:spcPts val="300"/>
              </a:spcAft>
              <a:buFontTx/>
              <a:buBlip>
                <a:blip r:embed="rId2"/>
              </a:buBlip>
              <a:defRPr/>
            </a:pPr>
            <a:r>
              <a:rPr lang="en-GB" sz="900" dirty="0">
                <a:solidFill>
                  <a:prstClr val="black"/>
                </a:solidFill>
              </a:rPr>
              <a:t>The majority of consultancy companies are active in the electricity sector, but many also apply skills in the gas sector.  </a:t>
            </a:r>
          </a:p>
          <a:p>
            <a:pPr marL="285750" indent="-285750" fontAlgn="auto">
              <a:spcBef>
                <a:spcPts val="0"/>
              </a:spcBef>
              <a:spcAft>
                <a:spcPts val="300"/>
              </a:spcAft>
              <a:buFontTx/>
              <a:buBlip>
                <a:blip r:embed="rId2"/>
              </a:buBlip>
              <a:defRPr/>
            </a:pPr>
            <a:r>
              <a:rPr lang="en-GB" sz="900" dirty="0">
                <a:solidFill>
                  <a:prstClr val="black"/>
                </a:solidFill>
              </a:rPr>
              <a:t>The key areas are around the design and engineering of specific schemes (also active in the engineering services and project development sub sectors), followed by ICT, digital platforms and sensors/controls/security. Data analytics also features strongly. </a:t>
            </a:r>
          </a:p>
          <a:p>
            <a:pPr fontAlgn="auto">
              <a:spcBef>
                <a:spcPts val="0"/>
              </a:spcBef>
              <a:spcAft>
                <a:spcPts val="300"/>
              </a:spcAft>
              <a:defRPr/>
            </a:pPr>
            <a:endParaRPr lang="en-GB" sz="900" dirty="0">
              <a:solidFill>
                <a:prstClr val="black"/>
              </a:solidFill>
            </a:endParaRPr>
          </a:p>
          <a:p>
            <a:pPr fontAlgn="auto">
              <a:spcBef>
                <a:spcPts val="0"/>
              </a:spcBef>
              <a:spcAft>
                <a:spcPts val="300"/>
              </a:spcAft>
              <a:defRPr/>
            </a:pPr>
            <a:r>
              <a:rPr lang="en-GB" sz="900" b="1" dirty="0">
                <a:solidFill>
                  <a:schemeClr val="tx1"/>
                </a:solidFill>
              </a:rPr>
              <a:t>Cluster 2: ICT / Digital</a:t>
            </a:r>
          </a:p>
          <a:p>
            <a:pPr marL="285750" indent="-285750" fontAlgn="auto">
              <a:spcBef>
                <a:spcPts val="0"/>
              </a:spcBef>
              <a:spcAft>
                <a:spcPts val="300"/>
              </a:spcAft>
              <a:buFontTx/>
              <a:buBlip>
                <a:blip r:embed="rId2"/>
              </a:buBlip>
              <a:defRPr/>
            </a:pPr>
            <a:r>
              <a:rPr lang="en-GB" sz="900" dirty="0">
                <a:solidFill>
                  <a:prstClr val="black"/>
                </a:solidFill>
              </a:rPr>
              <a:t>This cluster includes three sub-sectors: ICT, digital platforms, and sensors, controls, and security.  These are grouped into a single cluster due to the synergies between the types of activity, and the company profiling showing that many companies are active across all three.  In many cases, it can be difficult to distinguish between the different sub sectors when assessing company capability.  </a:t>
            </a:r>
          </a:p>
          <a:p>
            <a:pPr marL="285750" indent="-285750" fontAlgn="auto">
              <a:spcBef>
                <a:spcPts val="0"/>
              </a:spcBef>
              <a:spcAft>
                <a:spcPts val="300"/>
              </a:spcAft>
              <a:buFontTx/>
              <a:buBlip>
                <a:blip r:embed="rId2"/>
              </a:buBlip>
              <a:defRPr/>
            </a:pPr>
            <a:r>
              <a:rPr lang="en-GB" sz="900" dirty="0">
                <a:solidFill>
                  <a:prstClr val="black"/>
                </a:solidFill>
              </a:rPr>
              <a:t>The skills in this cluster are ideally focussed at supporting smart systems which can support the interoperability and flexible operation of energy systems.  </a:t>
            </a:r>
          </a:p>
          <a:p>
            <a:pPr marL="285750" indent="-285750" fontAlgn="auto">
              <a:spcBef>
                <a:spcPts val="0"/>
              </a:spcBef>
              <a:spcAft>
                <a:spcPts val="300"/>
              </a:spcAft>
              <a:buFontTx/>
              <a:buBlip>
                <a:blip r:embed="rId2"/>
              </a:buBlip>
              <a:defRPr/>
            </a:pPr>
            <a:r>
              <a:rPr lang="en-GB" sz="900" dirty="0">
                <a:solidFill>
                  <a:prstClr val="black"/>
                </a:solidFill>
              </a:rPr>
              <a:t>There are strong cross-overs with this cluster and some of the other short-listed clusters, such as consultancy.  </a:t>
            </a:r>
          </a:p>
          <a:p>
            <a:pPr fontAlgn="auto">
              <a:spcBef>
                <a:spcPts val="0"/>
              </a:spcBef>
              <a:spcAft>
                <a:spcPts val="300"/>
              </a:spcAft>
              <a:defRPr/>
            </a:pPr>
            <a:endParaRPr lang="en-GB" sz="900" dirty="0">
              <a:solidFill>
                <a:prstClr val="black"/>
              </a:solidFill>
            </a:endParaRPr>
          </a:p>
          <a:p>
            <a:pPr fontAlgn="auto">
              <a:spcBef>
                <a:spcPts val="0"/>
              </a:spcBef>
              <a:spcAft>
                <a:spcPts val="300"/>
              </a:spcAft>
              <a:defRPr/>
            </a:pPr>
            <a:r>
              <a:rPr lang="en-GB" sz="900" b="1" dirty="0">
                <a:solidFill>
                  <a:schemeClr val="tx1"/>
                </a:solidFill>
              </a:rPr>
              <a:t>Cluster 3: Engineering services</a:t>
            </a:r>
          </a:p>
          <a:p>
            <a:pPr marL="285750" indent="-285750" fontAlgn="auto">
              <a:spcBef>
                <a:spcPts val="0"/>
              </a:spcBef>
              <a:spcAft>
                <a:spcPts val="300"/>
              </a:spcAft>
              <a:buFontTx/>
              <a:buBlip>
                <a:blip r:embed="rId2"/>
              </a:buBlip>
              <a:defRPr/>
            </a:pPr>
            <a:r>
              <a:rPr lang="en-GB" sz="900" dirty="0">
                <a:solidFill>
                  <a:prstClr val="black"/>
                </a:solidFill>
              </a:rPr>
              <a:t>Engineering services feature strongly in the analysis.  These companies are providing mix of traditional “hard” engineering (for example supporting energy infrastructure and operation though construction, installation, and maintenance) and soft engineering (for example operating digital based engineering services and data management).</a:t>
            </a:r>
          </a:p>
          <a:p>
            <a:pPr marL="285750" indent="-285750" fontAlgn="auto">
              <a:spcBef>
                <a:spcPts val="0"/>
              </a:spcBef>
              <a:spcAft>
                <a:spcPts val="300"/>
              </a:spcAft>
              <a:buFontTx/>
              <a:buBlip>
                <a:blip r:embed="rId2"/>
              </a:buBlip>
              <a:defRPr/>
            </a:pPr>
            <a:r>
              <a:rPr lang="en-GB" sz="900" dirty="0">
                <a:solidFill>
                  <a:prstClr val="black"/>
                </a:solidFill>
              </a:rPr>
              <a:t>Engineering services are potentially areas of expertise which other countries may already have in place for the operation of their existing energy systems, and therefore export of Scottish capability will need to exploit niches where Scottish expertise has a competitive advantage.  </a:t>
            </a:r>
          </a:p>
          <a:p>
            <a:pPr marL="285750" indent="-285750" fontAlgn="auto">
              <a:spcBef>
                <a:spcPts val="0"/>
              </a:spcBef>
              <a:spcAft>
                <a:spcPts val="300"/>
              </a:spcAft>
              <a:buFontTx/>
              <a:buBlip>
                <a:blip r:embed="rId2"/>
              </a:buBlip>
              <a:defRPr/>
            </a:pPr>
            <a:endParaRPr lang="en-GB" sz="900" dirty="0">
              <a:solidFill>
                <a:prstClr val="black"/>
              </a:solidFill>
            </a:endParaRPr>
          </a:p>
          <a:p>
            <a:pPr fontAlgn="auto">
              <a:spcBef>
                <a:spcPts val="0"/>
              </a:spcBef>
              <a:spcAft>
                <a:spcPts val="300"/>
              </a:spcAft>
              <a:defRPr/>
            </a:pPr>
            <a:r>
              <a:rPr lang="en-GB" sz="900" b="1" dirty="0">
                <a:solidFill>
                  <a:schemeClr val="tx1"/>
                </a:solidFill>
              </a:rPr>
              <a:t>Cluster 4: Power Electronics</a:t>
            </a:r>
          </a:p>
          <a:p>
            <a:pPr marL="285750" indent="-285750" fontAlgn="auto">
              <a:spcBef>
                <a:spcPts val="0"/>
              </a:spcBef>
              <a:spcAft>
                <a:spcPts val="300"/>
              </a:spcAft>
              <a:buFontTx/>
              <a:buBlip>
                <a:blip r:embed="rId2"/>
              </a:buBlip>
              <a:defRPr/>
            </a:pPr>
            <a:r>
              <a:rPr lang="en-GB" sz="900" dirty="0">
                <a:solidFill>
                  <a:prstClr val="black"/>
                </a:solidFill>
              </a:rPr>
              <a:t>Power electronics has the third highest overall count of activity and features strongly across companies active in product development.  </a:t>
            </a:r>
          </a:p>
          <a:p>
            <a:pPr marL="285750" indent="-285750" fontAlgn="auto">
              <a:spcBef>
                <a:spcPts val="0"/>
              </a:spcBef>
              <a:spcAft>
                <a:spcPts val="300"/>
              </a:spcAft>
              <a:buFontTx/>
              <a:buBlip>
                <a:blip r:embed="rId2"/>
              </a:buBlip>
              <a:defRPr/>
            </a:pPr>
            <a:r>
              <a:rPr lang="en-GB" sz="900" dirty="0">
                <a:solidFill>
                  <a:prstClr val="black"/>
                </a:solidFill>
              </a:rPr>
              <a:t>Power electronics also features strongly in the profiling of Scottish infrastructure (predominantly testing facilities) activity (see annexes for profiling).  </a:t>
            </a:r>
          </a:p>
          <a:p>
            <a:pPr marL="285750" indent="-285750" fontAlgn="auto">
              <a:spcBef>
                <a:spcPts val="0"/>
              </a:spcBef>
              <a:spcAft>
                <a:spcPts val="300"/>
              </a:spcAft>
              <a:buFontTx/>
              <a:buBlip>
                <a:blip r:embed="rId2"/>
              </a:buBlip>
              <a:defRPr/>
            </a:pPr>
            <a:r>
              <a:rPr lang="en-GB" sz="900" dirty="0">
                <a:solidFill>
                  <a:prstClr val="black"/>
                </a:solidFill>
              </a:rPr>
              <a:t>Whilst some of the activity in this sector could be viewed as ‘traditional’ power electronics engineering and there is likely to be incumbent competition in other markets, more specialised activity around the testing and integration of low carbon generation systems could have a competitive advantage in markets with less advanced levels of renewable generation. </a:t>
            </a:r>
          </a:p>
          <a:p>
            <a:pPr marL="285750" indent="-285750" fontAlgn="auto">
              <a:spcBef>
                <a:spcPts val="0"/>
              </a:spcBef>
              <a:spcAft>
                <a:spcPts val="300"/>
              </a:spcAft>
              <a:buFontTx/>
              <a:buBlip>
                <a:blip r:embed="rId2"/>
              </a:buBlip>
              <a:defRPr/>
            </a:pPr>
            <a:endParaRPr lang="en-GB" sz="900" dirty="0">
              <a:solidFill>
                <a:prstClr val="black"/>
              </a:solidFill>
            </a:endParaRPr>
          </a:p>
          <a:p>
            <a:pPr fontAlgn="auto">
              <a:spcBef>
                <a:spcPts val="0"/>
              </a:spcBef>
              <a:spcAft>
                <a:spcPts val="300"/>
              </a:spcAft>
              <a:defRPr/>
            </a:pPr>
            <a:r>
              <a:rPr lang="en-GB" sz="900" dirty="0">
                <a:solidFill>
                  <a:prstClr val="black"/>
                </a:solidFill>
              </a:rPr>
              <a:t>The following section provides a more detailed assessment of each cluster. </a:t>
            </a:r>
          </a:p>
          <a:p>
            <a:pPr fontAlgn="auto">
              <a:spcBef>
                <a:spcPts val="0"/>
              </a:spcBef>
              <a:spcAft>
                <a:spcPts val="300"/>
              </a:spcAft>
              <a:defRPr/>
            </a:pPr>
            <a:r>
              <a:rPr lang="en-GB" sz="900" dirty="0">
                <a:solidFill>
                  <a:prstClr val="black"/>
                </a:solidFill>
              </a:rPr>
              <a:t>A list of companies for each cluster who have HQs based in Scotland is provided in the accompanying spreadsheet. </a:t>
            </a:r>
          </a:p>
        </p:txBody>
      </p:sp>
    </p:spTree>
    <p:extLst>
      <p:ext uri="{BB962C8B-B14F-4D97-AF65-F5344CB8AC3E}">
        <p14:creationId xmlns:p14="http://schemas.microsoft.com/office/powerpoint/2010/main" val="344393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745" y="934855"/>
            <a:ext cx="8193387" cy="740882"/>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bwMode="auto">
          <a:xfrm>
            <a:off x="506745" y="934856"/>
            <a:ext cx="8218789" cy="723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Delta-ee view: </a:t>
            </a:r>
            <a:r>
              <a:rPr lang="en-GB" sz="900" i="1" dirty="0">
                <a:solidFill>
                  <a:prstClr val="black"/>
                </a:solidFill>
              </a:rPr>
              <a:t>[Note: for each of the 4 clusters described in this section, most of the companies profiled operate across more than one cluster]</a:t>
            </a:r>
            <a:endParaRPr lang="en-GB" sz="1100" b="1" dirty="0">
              <a:solidFill>
                <a:srgbClr val="FCB034"/>
              </a:solidFill>
            </a:endParaRPr>
          </a:p>
          <a:p>
            <a:pPr marL="171450" indent="-171450">
              <a:buFontTx/>
              <a:buBlip>
                <a:blip r:embed="rId2"/>
              </a:buBlip>
            </a:pPr>
            <a:r>
              <a:rPr lang="en-GB" sz="1000" b="1" dirty="0">
                <a:solidFill>
                  <a:prstClr val="black"/>
                </a:solidFill>
              </a:rPr>
              <a:t>Energy systems consultancy is a highly diverse cluster with many sub-clusters.  </a:t>
            </a:r>
            <a:r>
              <a:rPr lang="en-GB" sz="1000" dirty="0">
                <a:solidFill>
                  <a:prstClr val="black"/>
                </a:solidFill>
              </a:rPr>
              <a:t>Examples include advisory services in respect of energy system market analysis, energy grid infrastructure design, power electronics, power supplies and microgrid development.</a:t>
            </a:r>
          </a:p>
          <a:p>
            <a:pPr marL="171450" indent="-171450">
              <a:buFontTx/>
              <a:buBlip>
                <a:blip r:embed="rId2"/>
              </a:buBlip>
            </a:pPr>
            <a:r>
              <a:rPr lang="en-GB" sz="1000" dirty="0">
                <a:solidFill>
                  <a:prstClr val="black"/>
                </a:solidFill>
              </a:rPr>
              <a:t>We have identified 68 companies active in the consultancy sector, of which around 30-40 have significant capabilities and HQs in Scotland</a:t>
            </a:r>
          </a:p>
        </p:txBody>
      </p:sp>
      <p:sp>
        <p:nvSpPr>
          <p:cNvPr id="55" name="Title 1"/>
          <p:cNvSpPr txBox="1">
            <a:spLocks/>
          </p:cNvSpPr>
          <p:nvPr/>
        </p:nvSpPr>
        <p:spPr>
          <a:xfrm>
            <a:off x="2089560" y="382607"/>
            <a:ext cx="5076548"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sz="1200" b="1" i="1" dirty="0">
                <a:solidFill>
                  <a:prstClr val="white"/>
                </a:solidFill>
              </a:rPr>
              <a:t>Scotland’s competitive position is moderate-to-weak</a:t>
            </a:r>
          </a:p>
        </p:txBody>
      </p:sp>
      <p:sp>
        <p:nvSpPr>
          <p:cNvPr id="58" name="Title 1"/>
          <p:cNvSpPr txBox="1">
            <a:spLocks/>
          </p:cNvSpPr>
          <p:nvPr/>
        </p:nvSpPr>
        <p:spPr>
          <a:xfrm>
            <a:off x="531739" y="382607"/>
            <a:ext cx="2097161"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b="1" dirty="0">
                <a:solidFill>
                  <a:prstClr val="white"/>
                </a:solidFill>
              </a:rPr>
              <a:t>Consultancy</a:t>
            </a:r>
          </a:p>
        </p:txBody>
      </p:sp>
      <p:sp>
        <p:nvSpPr>
          <p:cNvPr id="61" name="Rectangle 60"/>
          <p:cNvSpPr/>
          <p:nvPr/>
        </p:nvSpPr>
        <p:spPr>
          <a:xfrm>
            <a:off x="6782445" y="1702404"/>
            <a:ext cx="1946484" cy="360000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99" name="Rectangle 98"/>
          <p:cNvSpPr/>
          <p:nvPr/>
        </p:nvSpPr>
        <p:spPr>
          <a:xfrm>
            <a:off x="506745" y="170240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0" name="TextBox 99"/>
          <p:cNvSpPr txBox="1"/>
          <p:nvPr/>
        </p:nvSpPr>
        <p:spPr bwMode="auto">
          <a:xfrm>
            <a:off x="510142" y="1702406"/>
            <a:ext cx="6165624" cy="8771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Consultancy – principal Scottish capabilities </a:t>
            </a:r>
          </a:p>
          <a:p>
            <a:pPr marL="171450" indent="-171450">
              <a:buFontTx/>
              <a:buBlip>
                <a:blip r:embed="rId2"/>
              </a:buBlip>
            </a:pPr>
            <a:r>
              <a:rPr lang="en-GB" sz="1000" dirty="0">
                <a:solidFill>
                  <a:prstClr val="black"/>
                </a:solidFill>
              </a:rPr>
              <a:t>The main sub-cluster appears to be services relating to the planning, feasibility and development of electric grid infrastructure, especially relating to the connection of renewable power projects.</a:t>
            </a:r>
          </a:p>
          <a:p>
            <a:pPr marL="171450" indent="-171450">
              <a:buFontTx/>
              <a:buBlip>
                <a:blip r:embed="rId2"/>
              </a:buBlip>
            </a:pPr>
            <a:r>
              <a:rPr lang="en-GB" sz="1000" dirty="0">
                <a:solidFill>
                  <a:prstClr val="black"/>
                </a:solidFill>
              </a:rPr>
              <a:t>Other, much smaller, sub-clusters cover multiple services including global market analysis, advice on power supply solutions and energy data analytics – plus numerous others.</a:t>
            </a:r>
          </a:p>
        </p:txBody>
      </p:sp>
      <p:sp>
        <p:nvSpPr>
          <p:cNvPr id="101" name="Rectangle 100"/>
          <p:cNvSpPr/>
          <p:nvPr/>
        </p:nvSpPr>
        <p:spPr>
          <a:xfrm>
            <a:off x="506745" y="261863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2" name="TextBox 101"/>
          <p:cNvSpPr txBox="1"/>
          <p:nvPr/>
        </p:nvSpPr>
        <p:spPr bwMode="auto">
          <a:xfrm>
            <a:off x="510141" y="2618636"/>
            <a:ext cx="5454432"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1: Natural Power - Stirling</a:t>
            </a:r>
          </a:p>
          <a:p>
            <a:pPr marL="171450" indent="-171450">
              <a:buFontTx/>
              <a:buBlip>
                <a:blip r:embed="rId2"/>
              </a:buBlip>
            </a:pPr>
            <a:r>
              <a:rPr lang="en-GB" sz="900" dirty="0">
                <a:solidFill>
                  <a:prstClr val="black"/>
                </a:solidFill>
              </a:rPr>
              <a:t>Natural Power provides consultancy services that support grid and infrastructure projects from feasibility, through to development and construction to the operational phase. </a:t>
            </a:r>
          </a:p>
          <a:p>
            <a:pPr marL="171450" indent="-171450">
              <a:buFontTx/>
              <a:buBlip>
                <a:blip r:embed="rId2"/>
              </a:buBlip>
            </a:pPr>
            <a:r>
              <a:rPr lang="en-GB" sz="900" dirty="0">
                <a:solidFill>
                  <a:prstClr val="black"/>
                </a:solidFill>
              </a:rPr>
              <a:t>It offers onshore / offshore grid services including connections, power systems &amp; system protection. </a:t>
            </a:r>
          </a:p>
          <a:p>
            <a:pPr marL="171450" indent="-171450">
              <a:buFontTx/>
              <a:buBlip>
                <a:blip r:embed="rId2"/>
              </a:buBlip>
            </a:pPr>
            <a:r>
              <a:rPr lang="en-GB" sz="900" dirty="0">
                <a:solidFill>
                  <a:prstClr val="black"/>
                </a:solidFill>
              </a:rPr>
              <a:t>It has 12 offices worldwide (one of very few Scottish companies with this) eg USA and France.</a:t>
            </a:r>
          </a:p>
          <a:p>
            <a:pPr marL="171450" indent="-171450">
              <a:buFontTx/>
              <a:buBlip>
                <a:blip r:embed="rId2"/>
              </a:buBlip>
            </a:pPr>
            <a:endParaRPr lang="en-GB" sz="900" b="1" dirty="0">
              <a:solidFill>
                <a:prstClr val="black"/>
              </a:solidFill>
            </a:endParaRPr>
          </a:p>
        </p:txBody>
      </p:sp>
      <p:sp>
        <p:nvSpPr>
          <p:cNvPr id="103" name="Rectangle 102"/>
          <p:cNvSpPr/>
          <p:nvPr/>
        </p:nvSpPr>
        <p:spPr>
          <a:xfrm>
            <a:off x="506745" y="353486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4" name="TextBox 103"/>
          <p:cNvSpPr txBox="1"/>
          <p:nvPr/>
        </p:nvSpPr>
        <p:spPr bwMode="auto">
          <a:xfrm>
            <a:off x="535542" y="3534866"/>
            <a:ext cx="5343441"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2: Open Grid Systems - Glasgow</a:t>
            </a:r>
          </a:p>
          <a:p>
            <a:pPr marL="171450" indent="-171450">
              <a:buFontTx/>
              <a:buBlip>
                <a:blip r:embed="rId2"/>
              </a:buBlip>
            </a:pPr>
            <a:r>
              <a:rPr lang="en-GB" sz="900" dirty="0">
                <a:solidFill>
                  <a:prstClr val="black"/>
                </a:solidFill>
              </a:rPr>
              <a:t>OGS provides software and consultancy services to the electricity industry.  These include data management, information modelling and power system network analysis software.  </a:t>
            </a:r>
          </a:p>
          <a:p>
            <a:pPr marL="171450" indent="-171450">
              <a:buFontTx/>
              <a:buBlip>
                <a:blip r:embed="rId2"/>
              </a:buBlip>
            </a:pPr>
            <a:r>
              <a:rPr lang="en-GB" sz="900" dirty="0">
                <a:solidFill>
                  <a:prstClr val="black"/>
                </a:solidFill>
              </a:rPr>
              <a:t>OGS works with utilities, consultants etc to support data integration using open standards.</a:t>
            </a:r>
          </a:p>
          <a:p>
            <a:pPr marL="171450" indent="-171450">
              <a:buFontTx/>
              <a:buBlip>
                <a:blip r:embed="rId2"/>
              </a:buBlip>
            </a:pPr>
            <a:r>
              <a:rPr lang="en-GB" sz="900" dirty="0">
                <a:solidFill>
                  <a:prstClr val="black"/>
                </a:solidFill>
              </a:rPr>
              <a:t>Its client tools include Cimphony, a power system data management and analysis application.</a:t>
            </a:r>
          </a:p>
          <a:p>
            <a:pPr marL="171450" indent="-171450">
              <a:buFontTx/>
              <a:buBlip>
                <a:blip r:embed="rId2"/>
              </a:buBlip>
            </a:pPr>
            <a:endParaRPr lang="en-GB" sz="900" dirty="0">
              <a:solidFill>
                <a:prstClr val="black"/>
              </a:solidFill>
            </a:endParaRPr>
          </a:p>
        </p:txBody>
      </p:sp>
      <p:sp>
        <p:nvSpPr>
          <p:cNvPr id="105" name="Rectangle 104"/>
          <p:cNvSpPr/>
          <p:nvPr/>
        </p:nvSpPr>
        <p:spPr>
          <a:xfrm>
            <a:off x="506745" y="4438404"/>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6" name="TextBox 105"/>
          <p:cNvSpPr txBox="1"/>
          <p:nvPr/>
        </p:nvSpPr>
        <p:spPr bwMode="auto">
          <a:xfrm>
            <a:off x="510140" y="4438405"/>
            <a:ext cx="5739658"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3: Bellrock Technology - Glasgow</a:t>
            </a:r>
          </a:p>
          <a:p>
            <a:pPr marL="171450" indent="-171450">
              <a:buFontTx/>
              <a:buBlip>
                <a:blip r:embed="rId2"/>
              </a:buBlip>
            </a:pPr>
            <a:r>
              <a:rPr lang="en-GB" sz="900" dirty="0">
                <a:solidFill>
                  <a:prstClr val="black"/>
                </a:solidFill>
              </a:rPr>
              <a:t>Bellrock provides utilities with consultancy services relating to the design, implementation and delivery of live analytics applications for a range of industry problems.  The company is a spinout from the University of Strathclyde/</a:t>
            </a:r>
          </a:p>
          <a:p>
            <a:pPr marL="171450" indent="-171450">
              <a:buFontTx/>
              <a:buBlip>
                <a:blip r:embed="rId2"/>
              </a:buBlip>
            </a:pPr>
            <a:r>
              <a:rPr lang="en-GB" sz="900" dirty="0">
                <a:solidFill>
                  <a:prstClr val="black"/>
                </a:solidFill>
              </a:rPr>
              <a:t>Its Lumen software provides remote and intelligent fault prediction and asset management capability.</a:t>
            </a:r>
            <a:endParaRPr lang="en-GB" sz="900" b="1" dirty="0">
              <a:solidFill>
                <a:srgbClr val="FCB034"/>
              </a:solidFill>
            </a:endParaRPr>
          </a:p>
        </p:txBody>
      </p:sp>
      <p:sp>
        <p:nvSpPr>
          <p:cNvPr id="110" name="Rectangle 109"/>
          <p:cNvSpPr/>
          <p:nvPr/>
        </p:nvSpPr>
        <p:spPr>
          <a:xfrm>
            <a:off x="506745" y="5342289"/>
            <a:ext cx="8193387" cy="99317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1" name="TextBox 110"/>
          <p:cNvSpPr txBox="1"/>
          <p:nvPr/>
        </p:nvSpPr>
        <p:spPr bwMode="auto">
          <a:xfrm>
            <a:off x="506745" y="5342290"/>
            <a:ext cx="8252895"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Scotland’s competitive position:</a:t>
            </a:r>
          </a:p>
          <a:p>
            <a:pPr marL="171450" indent="-171450">
              <a:buFontTx/>
              <a:buBlip>
                <a:blip r:embed="rId2"/>
              </a:buBlip>
            </a:pPr>
            <a:r>
              <a:rPr lang="en-GB" sz="900" dirty="0">
                <a:solidFill>
                  <a:prstClr val="black"/>
                </a:solidFill>
              </a:rPr>
              <a:t>Scottish capability in this cluster is characterised by around 10-15 small to medium-sized pure consultancies that offer one or more of many different types of service.  Capability is relatively thinly spread across the sub-clusters, and we would provisionally highlight only two areas: electric grid infrastructure associated with renewable projects; and data analytics.</a:t>
            </a:r>
          </a:p>
          <a:p>
            <a:pPr marL="171450" indent="-171450">
              <a:buFontTx/>
              <a:buBlip>
                <a:blip r:embed="rId2"/>
              </a:buBlip>
            </a:pPr>
            <a:r>
              <a:rPr lang="en-GB" sz="900" dirty="0">
                <a:solidFill>
                  <a:prstClr val="black"/>
                </a:solidFill>
              </a:rPr>
              <a:t>We have found another 30-40 companies that have been described as offering such services but either do not offer services to the energy industry - or that do but not falling within the definition of energy systems. Overall therefore, it appears that Scotland’s competitive position here is moderate-to-weak.</a:t>
            </a:r>
          </a:p>
        </p:txBody>
      </p:sp>
      <p:pic>
        <p:nvPicPr>
          <p:cNvPr id="386" name="Picture 385"/>
          <p:cNvPicPr>
            <a:picLocks noChangeAspect="1"/>
          </p:cNvPicPr>
          <p:nvPr/>
        </p:nvPicPr>
        <p:blipFill rotWithShape="1">
          <a:blip r:embed="rId3"/>
          <a:srcRect l="29621" t="16397"/>
          <a:stretch/>
        </p:blipFill>
        <p:spPr>
          <a:xfrm>
            <a:off x="6845625" y="2167747"/>
            <a:ext cx="1854508" cy="2886157"/>
          </a:xfrm>
          <a:prstGeom prst="rect">
            <a:avLst/>
          </a:prstGeom>
        </p:spPr>
      </p:pic>
      <p:sp>
        <p:nvSpPr>
          <p:cNvPr id="387" name="TextBox 386"/>
          <p:cNvSpPr txBox="1"/>
          <p:nvPr/>
        </p:nvSpPr>
        <p:spPr>
          <a:xfrm>
            <a:off x="7166108" y="3749323"/>
            <a:ext cx="1063627" cy="215444"/>
          </a:xfrm>
          <a:prstGeom prst="rect">
            <a:avLst/>
          </a:prstGeom>
          <a:noFill/>
        </p:spPr>
        <p:txBody>
          <a:bodyPr wrap="square" rtlCol="0">
            <a:spAutoFit/>
          </a:bodyPr>
          <a:lstStyle/>
          <a:p>
            <a:r>
              <a:rPr lang="en-US" sz="800" dirty="0">
                <a:solidFill>
                  <a:prstClr val="white"/>
                </a:solidFill>
              </a:rPr>
              <a:t>Glasgow</a:t>
            </a:r>
          </a:p>
        </p:txBody>
      </p:sp>
      <p:sp>
        <p:nvSpPr>
          <p:cNvPr id="391" name="Freeform 11"/>
          <p:cNvSpPr>
            <a:spLocks noChangeAspect="1"/>
          </p:cNvSpPr>
          <p:nvPr/>
        </p:nvSpPr>
        <p:spPr bwMode="auto">
          <a:xfrm>
            <a:off x="7593948" y="3905237"/>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Oval 13"/>
          <p:cNvSpPr>
            <a:spLocks noChangeArrowheads="1"/>
          </p:cNvSpPr>
          <p:nvPr/>
        </p:nvSpPr>
        <p:spPr bwMode="auto">
          <a:xfrm>
            <a:off x="7630685" y="3943527"/>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TextBox 32"/>
          <p:cNvSpPr txBox="1"/>
          <p:nvPr/>
        </p:nvSpPr>
        <p:spPr>
          <a:xfrm>
            <a:off x="7629790" y="3558364"/>
            <a:ext cx="1063627" cy="215444"/>
          </a:xfrm>
          <a:prstGeom prst="rect">
            <a:avLst/>
          </a:prstGeom>
          <a:noFill/>
        </p:spPr>
        <p:txBody>
          <a:bodyPr wrap="square" rtlCol="0">
            <a:spAutoFit/>
          </a:bodyPr>
          <a:lstStyle/>
          <a:p>
            <a:r>
              <a:rPr lang="en-US" sz="800" dirty="0">
                <a:solidFill>
                  <a:prstClr val="white"/>
                </a:solidFill>
              </a:rPr>
              <a:t>Stirling</a:t>
            </a:r>
          </a:p>
        </p:txBody>
      </p:sp>
      <p:sp>
        <p:nvSpPr>
          <p:cNvPr id="34" name="Freeform 11"/>
          <p:cNvSpPr>
            <a:spLocks noChangeAspect="1"/>
          </p:cNvSpPr>
          <p:nvPr/>
        </p:nvSpPr>
        <p:spPr bwMode="auto">
          <a:xfrm>
            <a:off x="7806469" y="3773809"/>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Oval 13"/>
          <p:cNvSpPr>
            <a:spLocks noChangeArrowheads="1"/>
          </p:cNvSpPr>
          <p:nvPr/>
        </p:nvSpPr>
        <p:spPr bwMode="auto">
          <a:xfrm>
            <a:off x="7843206" y="3812099"/>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 name="Picture 1"/>
          <p:cNvPicPr>
            <a:picLocks noChangeAspect="1"/>
          </p:cNvPicPr>
          <p:nvPr/>
        </p:nvPicPr>
        <p:blipFill rotWithShape="1">
          <a:blip r:embed="rId4"/>
          <a:srcRect l="20205" t="28923" r="17260" b="33398"/>
          <a:stretch/>
        </p:blipFill>
        <p:spPr>
          <a:xfrm>
            <a:off x="5826425" y="3120706"/>
            <a:ext cx="790826" cy="331236"/>
          </a:xfrm>
          <a:prstGeom prst="rect">
            <a:avLst/>
          </a:prstGeom>
        </p:spPr>
      </p:pic>
      <p:pic>
        <p:nvPicPr>
          <p:cNvPr id="8" name="Picture 7"/>
          <p:cNvPicPr>
            <a:picLocks noChangeAspect="1"/>
          </p:cNvPicPr>
          <p:nvPr/>
        </p:nvPicPr>
        <p:blipFill>
          <a:blip r:embed="rId5"/>
          <a:stretch>
            <a:fillRect/>
          </a:stretch>
        </p:blipFill>
        <p:spPr>
          <a:xfrm>
            <a:off x="5647464" y="4159684"/>
            <a:ext cx="974739" cy="204957"/>
          </a:xfrm>
          <a:prstGeom prst="rect">
            <a:avLst/>
          </a:prstGeom>
        </p:spPr>
      </p:pic>
      <p:pic>
        <p:nvPicPr>
          <p:cNvPr id="9" name="Picture 8"/>
          <p:cNvPicPr>
            <a:picLocks noChangeAspect="1"/>
          </p:cNvPicPr>
          <p:nvPr/>
        </p:nvPicPr>
        <p:blipFill>
          <a:blip r:embed="rId6"/>
          <a:stretch>
            <a:fillRect/>
          </a:stretch>
        </p:blipFill>
        <p:spPr>
          <a:xfrm>
            <a:off x="6089817" y="4858606"/>
            <a:ext cx="533320" cy="406081"/>
          </a:xfrm>
          <a:prstGeom prst="rect">
            <a:avLst/>
          </a:prstGeom>
        </p:spPr>
      </p:pic>
    </p:spTree>
    <p:extLst>
      <p:ext uri="{BB962C8B-B14F-4D97-AF65-F5344CB8AC3E}">
        <p14:creationId xmlns:p14="http://schemas.microsoft.com/office/powerpoint/2010/main" val="4665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745" y="934855"/>
            <a:ext cx="8193387" cy="740882"/>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bwMode="auto">
          <a:xfrm>
            <a:off x="506745" y="934856"/>
            <a:ext cx="8218789" cy="723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Delta-ee view: </a:t>
            </a:r>
          </a:p>
          <a:p>
            <a:pPr marL="171450" indent="-171450">
              <a:buFontTx/>
              <a:buBlip>
                <a:blip r:embed="rId2"/>
              </a:buBlip>
            </a:pPr>
            <a:r>
              <a:rPr lang="en-GB" sz="1000" b="1" dirty="0">
                <a:solidFill>
                  <a:prstClr val="black"/>
                </a:solidFill>
              </a:rPr>
              <a:t>The ICT / Digital cluster covers businesses which offer products or services involving any form of communication system</a:t>
            </a:r>
            <a:r>
              <a:rPr lang="en-GB" sz="1000" dirty="0">
                <a:solidFill>
                  <a:prstClr val="black"/>
                </a:solidFill>
              </a:rPr>
              <a:t> that is used to design, develop or operate energy systems, together with systems sensors and controls.</a:t>
            </a:r>
          </a:p>
          <a:p>
            <a:pPr marL="171450" indent="-171450">
              <a:buBlip>
                <a:blip r:embed="rId2"/>
              </a:buBlip>
            </a:pPr>
            <a:r>
              <a:rPr lang="en-GB" sz="1000" dirty="0">
                <a:solidFill>
                  <a:prstClr val="black"/>
                </a:solidFill>
              </a:rPr>
              <a:t>We identified 56 companies active in the ICT/Digital sector, of which around 10-15 have varying degrees of capability and HQs in Scotland.</a:t>
            </a:r>
          </a:p>
        </p:txBody>
      </p:sp>
      <p:sp>
        <p:nvSpPr>
          <p:cNvPr id="55" name="Title 1"/>
          <p:cNvSpPr txBox="1">
            <a:spLocks/>
          </p:cNvSpPr>
          <p:nvPr/>
        </p:nvSpPr>
        <p:spPr>
          <a:xfrm>
            <a:off x="2089560" y="382607"/>
            <a:ext cx="5210200"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sz="1200" b="1" i="1" dirty="0">
                <a:solidFill>
                  <a:prstClr val="white"/>
                </a:solidFill>
              </a:rPr>
              <a:t>Scotland’s competitive position is moderate-to-weak</a:t>
            </a:r>
          </a:p>
        </p:txBody>
      </p:sp>
      <p:sp>
        <p:nvSpPr>
          <p:cNvPr id="58" name="Title 1"/>
          <p:cNvSpPr txBox="1">
            <a:spLocks/>
          </p:cNvSpPr>
          <p:nvPr/>
        </p:nvSpPr>
        <p:spPr>
          <a:xfrm>
            <a:off x="531739" y="382607"/>
            <a:ext cx="2097161"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b="1" dirty="0">
                <a:solidFill>
                  <a:prstClr val="white"/>
                </a:solidFill>
              </a:rPr>
              <a:t>ICT / Digital</a:t>
            </a:r>
          </a:p>
        </p:txBody>
      </p:sp>
      <p:sp>
        <p:nvSpPr>
          <p:cNvPr id="61" name="Rectangle 60"/>
          <p:cNvSpPr/>
          <p:nvPr/>
        </p:nvSpPr>
        <p:spPr>
          <a:xfrm>
            <a:off x="6782445" y="1702404"/>
            <a:ext cx="1946484" cy="360000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99" name="Rectangle 98"/>
          <p:cNvSpPr/>
          <p:nvPr/>
        </p:nvSpPr>
        <p:spPr>
          <a:xfrm>
            <a:off x="506745" y="170240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0" name="TextBox 99"/>
          <p:cNvSpPr txBox="1"/>
          <p:nvPr/>
        </p:nvSpPr>
        <p:spPr bwMode="auto">
          <a:xfrm>
            <a:off x="510142" y="1702406"/>
            <a:ext cx="6143172" cy="8771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ICT / Digital – principal Scottish capabilities </a:t>
            </a:r>
          </a:p>
          <a:p>
            <a:pPr marL="171450" indent="-171450">
              <a:buFontTx/>
              <a:buBlip>
                <a:blip r:embed="rId2"/>
              </a:buBlip>
            </a:pPr>
            <a:r>
              <a:rPr lang="en-GB" sz="1000" dirty="0">
                <a:solidFill>
                  <a:prstClr val="black"/>
                </a:solidFill>
              </a:rPr>
              <a:t>The development of software and other services that enable ‘smart’, automated control of networks and of power generating systems, eg wind turbines.</a:t>
            </a:r>
          </a:p>
          <a:p>
            <a:pPr marL="171450" indent="-171450">
              <a:buFontTx/>
              <a:buBlip>
                <a:blip r:embed="rId2"/>
              </a:buBlip>
            </a:pPr>
            <a:r>
              <a:rPr lang="en-GB" sz="1000" dirty="0">
                <a:solidFill>
                  <a:prstClr val="black"/>
                </a:solidFill>
              </a:rPr>
              <a:t>Remote monitoring / control systems to manage the charging of heating systems in buildings.</a:t>
            </a:r>
          </a:p>
          <a:p>
            <a:pPr marL="171450" indent="-171450">
              <a:buFontTx/>
              <a:buBlip>
                <a:blip r:embed="rId2"/>
              </a:buBlip>
            </a:pPr>
            <a:r>
              <a:rPr lang="en-GB" sz="1000" dirty="0">
                <a:solidFill>
                  <a:prstClr val="black"/>
                </a:solidFill>
              </a:rPr>
              <a:t>The development of aggregated demand-side services for system balancing, frequency control, etc.</a:t>
            </a:r>
          </a:p>
        </p:txBody>
      </p:sp>
      <p:sp>
        <p:nvSpPr>
          <p:cNvPr id="101" name="Rectangle 100"/>
          <p:cNvSpPr/>
          <p:nvPr/>
        </p:nvSpPr>
        <p:spPr>
          <a:xfrm>
            <a:off x="506745" y="261863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2" name="TextBox 101"/>
          <p:cNvSpPr txBox="1"/>
          <p:nvPr/>
        </p:nvSpPr>
        <p:spPr bwMode="auto">
          <a:xfrm>
            <a:off x="510140" y="2618636"/>
            <a:ext cx="5415859"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1: Boston Networks - Glasgow</a:t>
            </a:r>
          </a:p>
          <a:p>
            <a:pPr marL="171450" indent="-171450">
              <a:buFontTx/>
              <a:buBlip>
                <a:blip r:embed="rId2"/>
              </a:buBlip>
            </a:pPr>
            <a:r>
              <a:rPr lang="en-GB" sz="900" dirty="0">
                <a:solidFill>
                  <a:prstClr val="black"/>
                </a:solidFill>
              </a:rPr>
              <a:t>Boston Networks designs / installs ‘smart’ building systems.  It includes including energy management services alongside wider fixed / wireless networks and security solutions.</a:t>
            </a:r>
          </a:p>
          <a:p>
            <a:pPr marL="171450" indent="-171450">
              <a:buFontTx/>
              <a:buBlip>
                <a:blip r:embed="rId2"/>
              </a:buBlip>
            </a:pPr>
            <a:r>
              <a:rPr lang="en-GB" sz="900" dirty="0">
                <a:solidFill>
                  <a:prstClr val="black"/>
                </a:solidFill>
              </a:rPr>
              <a:t>Its energy management offerings include energy cost reduction, remote management, asset monitoring and visibility on energy use.</a:t>
            </a:r>
          </a:p>
        </p:txBody>
      </p:sp>
      <p:sp>
        <p:nvSpPr>
          <p:cNvPr id="103" name="Rectangle 102"/>
          <p:cNvSpPr/>
          <p:nvPr/>
        </p:nvSpPr>
        <p:spPr>
          <a:xfrm>
            <a:off x="506745" y="353486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4" name="TextBox 103"/>
          <p:cNvSpPr txBox="1"/>
          <p:nvPr/>
        </p:nvSpPr>
        <p:spPr bwMode="auto">
          <a:xfrm>
            <a:off x="535542" y="3534866"/>
            <a:ext cx="5449964"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2: Energy Assets – Livingston</a:t>
            </a:r>
            <a:endParaRPr lang="en-GB" sz="1100" b="1" dirty="0">
              <a:solidFill>
                <a:srgbClr val="FF0000"/>
              </a:solidFill>
            </a:endParaRPr>
          </a:p>
          <a:p>
            <a:pPr marL="171450" indent="-171450">
              <a:buFontTx/>
              <a:buBlip>
                <a:blip r:embed="rId2"/>
              </a:buBlip>
            </a:pPr>
            <a:r>
              <a:rPr lang="en-GB" sz="900" dirty="0">
                <a:solidFill>
                  <a:prstClr val="black"/>
                </a:solidFill>
              </a:rPr>
              <a:t>Energy Assets provides AMR capability to measure, collate and communicate half hourly gas demand data.  EA also provides design &amp; construction services for gas networks, from site surveys to metering.</a:t>
            </a:r>
          </a:p>
          <a:p>
            <a:pPr marL="171450" indent="-171450">
              <a:buFontTx/>
              <a:buBlip>
                <a:blip r:embed="rId2"/>
              </a:buBlip>
            </a:pPr>
            <a:r>
              <a:rPr lang="en-GB" sz="900" dirty="0">
                <a:solidFill>
                  <a:prstClr val="black"/>
                </a:solidFill>
              </a:rPr>
              <a:t>EA was acquired by US based Alinda Funds, an infrastructure investment company, in April 2016.</a:t>
            </a:r>
          </a:p>
        </p:txBody>
      </p:sp>
      <p:sp>
        <p:nvSpPr>
          <p:cNvPr id="105" name="Rectangle 104"/>
          <p:cNvSpPr/>
          <p:nvPr/>
        </p:nvSpPr>
        <p:spPr>
          <a:xfrm>
            <a:off x="506745" y="4438404"/>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6" name="TextBox 105"/>
          <p:cNvSpPr txBox="1"/>
          <p:nvPr/>
        </p:nvSpPr>
        <p:spPr bwMode="auto">
          <a:xfrm>
            <a:off x="510139" y="4438405"/>
            <a:ext cx="5739659"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3: Flexitricity – Edinburgh (owned by Alpiq, Switzerland)</a:t>
            </a:r>
          </a:p>
          <a:p>
            <a:pPr marL="171450" indent="-171450">
              <a:buFontTx/>
              <a:buBlip>
                <a:blip r:embed="rId2"/>
              </a:buBlip>
            </a:pPr>
            <a:r>
              <a:rPr lang="en-GB" sz="900" dirty="0">
                <a:solidFill>
                  <a:prstClr val="black"/>
                </a:solidFill>
              </a:rPr>
              <a:t>Flexitricity’s provides remote management and operation of electricity demand side resources.  This includes STOR (Short-term Operating Reserve), frequency response, triad management, capacity market services and CHP plants.  In April 2016, it issued invitations to join its DR network.</a:t>
            </a:r>
          </a:p>
          <a:p>
            <a:pPr marL="171450" indent="-171450">
              <a:buFontTx/>
              <a:buBlip>
                <a:blip r:embed="rId2"/>
              </a:buBlip>
            </a:pPr>
            <a:r>
              <a:rPr lang="en-GB" sz="900" dirty="0">
                <a:solidFill>
                  <a:prstClr val="black"/>
                </a:solidFill>
              </a:rPr>
              <a:t>Flexitricity was acquired by the Swiss based energy services company, Alpiq, in 2014.</a:t>
            </a:r>
          </a:p>
          <a:p>
            <a:pPr marL="171450" indent="-171450">
              <a:buFontTx/>
              <a:buBlip>
                <a:blip r:embed="rId2"/>
              </a:buBlip>
            </a:pPr>
            <a:endParaRPr lang="en-GB" sz="900" b="1" dirty="0">
              <a:solidFill>
                <a:srgbClr val="FCB034"/>
              </a:solidFill>
            </a:endParaRPr>
          </a:p>
        </p:txBody>
      </p:sp>
      <p:sp>
        <p:nvSpPr>
          <p:cNvPr id="110" name="Rectangle 109"/>
          <p:cNvSpPr/>
          <p:nvPr/>
        </p:nvSpPr>
        <p:spPr>
          <a:xfrm>
            <a:off x="506745" y="5342288"/>
            <a:ext cx="8193387" cy="990491"/>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1" name="TextBox 110"/>
          <p:cNvSpPr txBox="1"/>
          <p:nvPr/>
        </p:nvSpPr>
        <p:spPr bwMode="auto">
          <a:xfrm>
            <a:off x="506745" y="5342290"/>
            <a:ext cx="8252895"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Scotland’s competitive position:</a:t>
            </a:r>
          </a:p>
          <a:p>
            <a:pPr marL="171450" indent="-171450">
              <a:buFontTx/>
              <a:buBlip>
                <a:blip r:embed="rId2"/>
              </a:buBlip>
            </a:pPr>
            <a:r>
              <a:rPr lang="en-GB" sz="900" dirty="0">
                <a:solidFill>
                  <a:prstClr val="black"/>
                </a:solidFill>
              </a:rPr>
              <a:t>Scottish capability in this cluster is characterised by around 10-15 small and medium-sized companies that offer ICT / digital services, either as a core business or as a smaller part of a wider offering.  The main capability, as shown by the examples, is linked more to the customer-end of energy systems.</a:t>
            </a:r>
          </a:p>
          <a:p>
            <a:pPr marL="171450" indent="-171450">
              <a:buFontTx/>
              <a:buBlip>
                <a:blip r:embed="rId2"/>
              </a:buBlip>
            </a:pPr>
            <a:r>
              <a:rPr lang="en-GB" sz="900" dirty="0">
                <a:solidFill>
                  <a:prstClr val="black"/>
                </a:solidFill>
              </a:rPr>
              <a:t>We have found another 5-10 companies that are classified as providing an ICT / Digital offering, but have no or little apparent presence in the energy sector, but where there may be capability to do so.  Examples include network security and IT recovery services.</a:t>
            </a:r>
          </a:p>
          <a:p>
            <a:pPr marL="171450" indent="-171450">
              <a:buFontTx/>
              <a:buBlip>
                <a:blip r:embed="rId2"/>
              </a:buBlip>
            </a:pPr>
            <a:r>
              <a:rPr lang="en-GB" sz="900" dirty="0">
                <a:solidFill>
                  <a:prstClr val="black"/>
                </a:solidFill>
              </a:rPr>
              <a:t>Overall therefore, it appears that Scotland’s competitive position here is moderate-to-weak.</a:t>
            </a:r>
            <a:endParaRPr lang="en-GB" sz="900" i="1" dirty="0">
              <a:solidFill>
                <a:prstClr val="black"/>
              </a:solidFill>
            </a:endParaRPr>
          </a:p>
        </p:txBody>
      </p:sp>
      <p:pic>
        <p:nvPicPr>
          <p:cNvPr id="386" name="Picture 385"/>
          <p:cNvPicPr>
            <a:picLocks noChangeAspect="1"/>
          </p:cNvPicPr>
          <p:nvPr/>
        </p:nvPicPr>
        <p:blipFill rotWithShape="1">
          <a:blip r:embed="rId3"/>
          <a:srcRect l="29621" t="16397"/>
          <a:stretch/>
        </p:blipFill>
        <p:spPr>
          <a:xfrm>
            <a:off x="6845625" y="2167747"/>
            <a:ext cx="1854508" cy="2886157"/>
          </a:xfrm>
          <a:prstGeom prst="rect">
            <a:avLst/>
          </a:prstGeom>
        </p:spPr>
      </p:pic>
      <p:sp>
        <p:nvSpPr>
          <p:cNvPr id="387" name="TextBox 386"/>
          <p:cNvSpPr txBox="1"/>
          <p:nvPr/>
        </p:nvSpPr>
        <p:spPr>
          <a:xfrm>
            <a:off x="7459723" y="4101661"/>
            <a:ext cx="1063627" cy="215444"/>
          </a:xfrm>
          <a:prstGeom prst="rect">
            <a:avLst/>
          </a:prstGeom>
          <a:noFill/>
        </p:spPr>
        <p:txBody>
          <a:bodyPr wrap="square" rtlCol="0">
            <a:spAutoFit/>
          </a:bodyPr>
          <a:lstStyle/>
          <a:p>
            <a:r>
              <a:rPr lang="en-US" sz="800" dirty="0">
                <a:solidFill>
                  <a:prstClr val="white"/>
                </a:solidFill>
              </a:rPr>
              <a:t>Glasgow</a:t>
            </a:r>
          </a:p>
        </p:txBody>
      </p:sp>
      <p:sp>
        <p:nvSpPr>
          <p:cNvPr id="391" name="Freeform 11"/>
          <p:cNvSpPr>
            <a:spLocks noChangeAspect="1"/>
          </p:cNvSpPr>
          <p:nvPr/>
        </p:nvSpPr>
        <p:spPr bwMode="auto">
          <a:xfrm>
            <a:off x="7593948" y="3905237"/>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Oval 13"/>
          <p:cNvSpPr>
            <a:spLocks noChangeArrowheads="1"/>
          </p:cNvSpPr>
          <p:nvPr/>
        </p:nvSpPr>
        <p:spPr bwMode="auto">
          <a:xfrm>
            <a:off x="7630685" y="3943527"/>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TextBox 26"/>
          <p:cNvSpPr txBox="1"/>
          <p:nvPr/>
        </p:nvSpPr>
        <p:spPr>
          <a:xfrm>
            <a:off x="8048351" y="4103059"/>
            <a:ext cx="1063627" cy="215444"/>
          </a:xfrm>
          <a:prstGeom prst="rect">
            <a:avLst/>
          </a:prstGeom>
          <a:noFill/>
        </p:spPr>
        <p:txBody>
          <a:bodyPr wrap="square" rtlCol="0">
            <a:spAutoFit/>
          </a:bodyPr>
          <a:lstStyle/>
          <a:p>
            <a:r>
              <a:rPr lang="en-US" sz="800" dirty="0">
                <a:solidFill>
                  <a:prstClr val="white"/>
                </a:solidFill>
              </a:rPr>
              <a:t>Edinburgh</a:t>
            </a:r>
          </a:p>
        </p:txBody>
      </p:sp>
      <p:sp>
        <p:nvSpPr>
          <p:cNvPr id="28" name="Freeform 11"/>
          <p:cNvSpPr>
            <a:spLocks noChangeAspect="1"/>
          </p:cNvSpPr>
          <p:nvPr/>
        </p:nvSpPr>
        <p:spPr bwMode="auto">
          <a:xfrm>
            <a:off x="7888961" y="3915024"/>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Oval 13"/>
          <p:cNvSpPr>
            <a:spLocks noChangeArrowheads="1"/>
          </p:cNvSpPr>
          <p:nvPr/>
        </p:nvSpPr>
        <p:spPr bwMode="auto">
          <a:xfrm>
            <a:off x="7925698" y="3953314"/>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TextBox 32"/>
          <p:cNvSpPr txBox="1"/>
          <p:nvPr/>
        </p:nvSpPr>
        <p:spPr>
          <a:xfrm>
            <a:off x="7600531" y="3743885"/>
            <a:ext cx="1063627" cy="215444"/>
          </a:xfrm>
          <a:prstGeom prst="rect">
            <a:avLst/>
          </a:prstGeom>
          <a:noFill/>
        </p:spPr>
        <p:txBody>
          <a:bodyPr wrap="square" rtlCol="0">
            <a:spAutoFit/>
          </a:bodyPr>
          <a:lstStyle/>
          <a:p>
            <a:r>
              <a:rPr lang="en-US" sz="800" dirty="0">
                <a:solidFill>
                  <a:prstClr val="white"/>
                </a:solidFill>
              </a:rPr>
              <a:t>Livingston</a:t>
            </a:r>
          </a:p>
        </p:txBody>
      </p:sp>
      <p:sp>
        <p:nvSpPr>
          <p:cNvPr id="34" name="Freeform 11"/>
          <p:cNvSpPr>
            <a:spLocks noChangeAspect="1"/>
          </p:cNvSpPr>
          <p:nvPr/>
        </p:nvSpPr>
        <p:spPr bwMode="auto">
          <a:xfrm>
            <a:off x="8100084" y="3899644"/>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Oval 13"/>
          <p:cNvSpPr>
            <a:spLocks noChangeArrowheads="1"/>
          </p:cNvSpPr>
          <p:nvPr/>
        </p:nvSpPr>
        <p:spPr bwMode="auto">
          <a:xfrm>
            <a:off x="8136821" y="3937934"/>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4" name="Picture 3"/>
          <p:cNvPicPr>
            <a:picLocks noChangeAspect="1"/>
          </p:cNvPicPr>
          <p:nvPr/>
        </p:nvPicPr>
        <p:blipFill>
          <a:blip r:embed="rId4"/>
          <a:stretch>
            <a:fillRect/>
          </a:stretch>
        </p:blipFill>
        <p:spPr>
          <a:xfrm>
            <a:off x="5989795" y="2630980"/>
            <a:ext cx="625329" cy="328298"/>
          </a:xfrm>
          <a:prstGeom prst="rect">
            <a:avLst/>
          </a:prstGeom>
        </p:spPr>
      </p:pic>
      <p:pic>
        <p:nvPicPr>
          <p:cNvPr id="8" name="Picture 7"/>
          <p:cNvPicPr>
            <a:picLocks noChangeAspect="1"/>
          </p:cNvPicPr>
          <p:nvPr/>
        </p:nvPicPr>
        <p:blipFill>
          <a:blip r:embed="rId5"/>
          <a:stretch>
            <a:fillRect/>
          </a:stretch>
        </p:blipFill>
        <p:spPr>
          <a:xfrm>
            <a:off x="5916199" y="3577241"/>
            <a:ext cx="692610" cy="277044"/>
          </a:xfrm>
          <a:prstGeom prst="rect">
            <a:avLst/>
          </a:prstGeom>
        </p:spPr>
      </p:pic>
      <p:pic>
        <p:nvPicPr>
          <p:cNvPr id="9" name="Picture 8"/>
          <p:cNvPicPr>
            <a:picLocks noChangeAspect="1"/>
          </p:cNvPicPr>
          <p:nvPr/>
        </p:nvPicPr>
        <p:blipFill>
          <a:blip r:embed="rId6"/>
          <a:stretch>
            <a:fillRect/>
          </a:stretch>
        </p:blipFill>
        <p:spPr>
          <a:xfrm>
            <a:off x="5848923" y="4460724"/>
            <a:ext cx="759886" cy="246866"/>
          </a:xfrm>
          <a:prstGeom prst="rect">
            <a:avLst/>
          </a:prstGeom>
        </p:spPr>
      </p:pic>
    </p:spTree>
    <p:extLst>
      <p:ext uri="{BB962C8B-B14F-4D97-AF65-F5344CB8AC3E}">
        <p14:creationId xmlns:p14="http://schemas.microsoft.com/office/powerpoint/2010/main" val="77882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745" y="934855"/>
            <a:ext cx="8193387" cy="740882"/>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bwMode="auto">
          <a:xfrm>
            <a:off x="506745" y="925331"/>
            <a:ext cx="8218789" cy="723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Delta-ee view: </a:t>
            </a:r>
          </a:p>
          <a:p>
            <a:pPr marL="171450" indent="-171450">
              <a:buFontTx/>
              <a:buBlip>
                <a:blip r:embed="rId2"/>
              </a:buBlip>
            </a:pPr>
            <a:r>
              <a:rPr lang="en-GB" sz="1000" b="1" dirty="0">
                <a:solidFill>
                  <a:prstClr val="black"/>
                </a:solidFill>
              </a:rPr>
              <a:t>Engineering services cover capabilities around the planning, management and delivery of construction and O&amp;M of energy systems infrastructure.</a:t>
            </a:r>
            <a:endParaRPr lang="en-GB" sz="1000" dirty="0">
              <a:solidFill>
                <a:prstClr val="black"/>
              </a:solidFill>
            </a:endParaRPr>
          </a:p>
          <a:p>
            <a:pPr marL="171450" indent="-171450">
              <a:buFontTx/>
              <a:buBlip>
                <a:blip r:embed="rId2"/>
              </a:buBlip>
            </a:pPr>
            <a:r>
              <a:rPr lang="en-GB" sz="1000" dirty="0">
                <a:solidFill>
                  <a:prstClr val="black"/>
                </a:solidFill>
              </a:rPr>
              <a:t>We identified 24 companies active in the engineering services sector, of which around 5-10 have significant capability and HQs in Scotland.</a:t>
            </a:r>
          </a:p>
        </p:txBody>
      </p:sp>
      <p:sp>
        <p:nvSpPr>
          <p:cNvPr id="55" name="Title 1"/>
          <p:cNvSpPr txBox="1">
            <a:spLocks/>
          </p:cNvSpPr>
          <p:nvPr/>
        </p:nvSpPr>
        <p:spPr>
          <a:xfrm>
            <a:off x="3156668" y="382607"/>
            <a:ext cx="4143092"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sz="1200" b="1" i="1" dirty="0">
                <a:solidFill>
                  <a:prstClr val="white"/>
                </a:solidFill>
              </a:rPr>
              <a:t>Scotland’s competitive position is weak</a:t>
            </a:r>
          </a:p>
        </p:txBody>
      </p:sp>
      <p:sp>
        <p:nvSpPr>
          <p:cNvPr id="58" name="Title 1"/>
          <p:cNvSpPr txBox="1">
            <a:spLocks/>
          </p:cNvSpPr>
          <p:nvPr/>
        </p:nvSpPr>
        <p:spPr>
          <a:xfrm>
            <a:off x="531739" y="382607"/>
            <a:ext cx="2807809"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b="1" dirty="0">
                <a:solidFill>
                  <a:prstClr val="white"/>
                </a:solidFill>
              </a:rPr>
              <a:t>Engineering Services</a:t>
            </a:r>
          </a:p>
        </p:txBody>
      </p:sp>
      <p:sp>
        <p:nvSpPr>
          <p:cNvPr id="61" name="Rectangle 60"/>
          <p:cNvSpPr/>
          <p:nvPr/>
        </p:nvSpPr>
        <p:spPr>
          <a:xfrm>
            <a:off x="6782445" y="1702404"/>
            <a:ext cx="1946484" cy="360000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99" name="Rectangle 98"/>
          <p:cNvSpPr/>
          <p:nvPr/>
        </p:nvSpPr>
        <p:spPr>
          <a:xfrm>
            <a:off x="506745" y="170240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0" name="TextBox 99"/>
          <p:cNvSpPr txBox="1"/>
          <p:nvPr/>
        </p:nvSpPr>
        <p:spPr bwMode="auto">
          <a:xfrm>
            <a:off x="510142" y="1702406"/>
            <a:ext cx="6165624" cy="8771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Engineering services – principal Scottish capabilities </a:t>
            </a:r>
          </a:p>
          <a:p>
            <a:pPr marL="171450" indent="-171450">
              <a:buFontTx/>
              <a:buBlip>
                <a:blip r:embed="rId2"/>
              </a:buBlip>
            </a:pPr>
            <a:r>
              <a:rPr lang="en-GB" sz="1000" dirty="0">
                <a:solidFill>
                  <a:prstClr val="black"/>
                </a:solidFill>
              </a:rPr>
              <a:t>Services around the installation of remote control and monitoring systems for renewable energy production.</a:t>
            </a:r>
          </a:p>
          <a:p>
            <a:pPr marL="171450" indent="-171450">
              <a:buFontTx/>
              <a:buBlip>
                <a:blip r:embed="rId2"/>
              </a:buBlip>
            </a:pPr>
            <a:r>
              <a:rPr lang="en-GB" sz="1000" dirty="0">
                <a:solidFill>
                  <a:prstClr val="black"/>
                </a:solidFill>
              </a:rPr>
              <a:t>Installation and operation of network and energy management systems for commercial buildings and communities.</a:t>
            </a:r>
          </a:p>
        </p:txBody>
      </p:sp>
      <p:sp>
        <p:nvSpPr>
          <p:cNvPr id="101" name="Rectangle 100"/>
          <p:cNvSpPr/>
          <p:nvPr/>
        </p:nvSpPr>
        <p:spPr>
          <a:xfrm>
            <a:off x="506745" y="261863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2" name="TextBox 101"/>
          <p:cNvSpPr txBox="1"/>
          <p:nvPr/>
        </p:nvSpPr>
        <p:spPr bwMode="auto">
          <a:xfrm>
            <a:off x="510140" y="2618636"/>
            <a:ext cx="5415859"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1: Energetics - Glasgow</a:t>
            </a:r>
          </a:p>
          <a:p>
            <a:pPr marL="171450" indent="-171450">
              <a:buFontTx/>
              <a:buBlip>
                <a:blip r:embed="rId2"/>
              </a:buBlip>
            </a:pPr>
            <a:r>
              <a:rPr lang="en-GB" sz="900" dirty="0">
                <a:solidFill>
                  <a:prstClr val="black"/>
                </a:solidFill>
              </a:rPr>
              <a:t>Energetics develops, installs and manages multi utility connections for its clients, which include industrial, commercial and residential clients.</a:t>
            </a:r>
          </a:p>
          <a:p>
            <a:pPr marL="171450" indent="-171450">
              <a:buFontTx/>
              <a:buBlip>
                <a:blip r:embed="rId2"/>
              </a:buBlip>
            </a:pPr>
            <a:r>
              <a:rPr lang="en-GB" sz="900" dirty="0">
                <a:solidFill>
                  <a:prstClr val="black"/>
                </a:solidFill>
              </a:rPr>
              <a:t>It has over 100,000 such connections completed, including electricity, gas, water and telecoms.</a:t>
            </a:r>
          </a:p>
          <a:p>
            <a:pPr marL="171450" indent="-171450">
              <a:buFontTx/>
              <a:buBlip>
                <a:blip r:embed="rId2"/>
              </a:buBlip>
            </a:pPr>
            <a:r>
              <a:rPr lang="en-GB" sz="900" dirty="0">
                <a:solidFill>
                  <a:prstClr val="black"/>
                </a:solidFill>
              </a:rPr>
              <a:t>Energetics is also licenced to own and operate the energy networks that it has built for clients.</a:t>
            </a:r>
          </a:p>
        </p:txBody>
      </p:sp>
      <p:sp>
        <p:nvSpPr>
          <p:cNvPr id="103" name="Rectangle 102"/>
          <p:cNvSpPr/>
          <p:nvPr/>
        </p:nvSpPr>
        <p:spPr>
          <a:xfrm>
            <a:off x="506745" y="353486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4" name="TextBox 103"/>
          <p:cNvSpPr txBox="1"/>
          <p:nvPr/>
        </p:nvSpPr>
        <p:spPr bwMode="auto">
          <a:xfrm>
            <a:off x="535542" y="3534866"/>
            <a:ext cx="5343441"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2: Laplace Energy Solutions - Glasgow</a:t>
            </a:r>
          </a:p>
          <a:p>
            <a:pPr marL="171450" indent="-171450">
              <a:buFontTx/>
              <a:buBlip>
                <a:blip r:embed="rId2"/>
              </a:buBlip>
            </a:pPr>
            <a:r>
              <a:rPr lang="en-GB" sz="900" dirty="0">
                <a:solidFill>
                  <a:prstClr val="black"/>
                </a:solidFill>
              </a:rPr>
              <a:t>Laplace provides control automation solutions, building and energy management systems, and controls for the renewable energy sector.</a:t>
            </a:r>
          </a:p>
          <a:p>
            <a:pPr marL="171450" indent="-171450">
              <a:buFontTx/>
              <a:buBlip>
                <a:blip r:embed="rId2"/>
              </a:buBlip>
            </a:pPr>
            <a:r>
              <a:rPr lang="en-GB" sz="900" dirty="0">
                <a:solidFill>
                  <a:prstClr val="black"/>
                </a:solidFill>
              </a:rPr>
              <a:t>For example, it specialises in the design, installation and commissioning of energy management control systems for wind farms and energy distribution networks.  </a:t>
            </a:r>
          </a:p>
        </p:txBody>
      </p:sp>
      <p:sp>
        <p:nvSpPr>
          <p:cNvPr id="105" name="Rectangle 104"/>
          <p:cNvSpPr/>
          <p:nvPr/>
        </p:nvSpPr>
        <p:spPr>
          <a:xfrm>
            <a:off x="506745" y="4438404"/>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6" name="TextBox 105"/>
          <p:cNvSpPr txBox="1"/>
          <p:nvPr/>
        </p:nvSpPr>
        <p:spPr bwMode="auto">
          <a:xfrm>
            <a:off x="510140" y="4438405"/>
            <a:ext cx="5739658"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3: Elimpus – Bellshill</a:t>
            </a:r>
          </a:p>
          <a:p>
            <a:pPr marL="171450" indent="-171450">
              <a:buFontTx/>
              <a:buBlip>
                <a:blip r:embed="rId2"/>
              </a:buBlip>
            </a:pPr>
            <a:r>
              <a:rPr lang="en-GB" sz="900" dirty="0">
                <a:solidFill>
                  <a:prstClr val="black"/>
                </a:solidFill>
              </a:rPr>
              <a:t>Elimpus provides products and engineering services in the fields of condition monitoring and reporting, enabling T&amp;D utilities to monitor their assets.  </a:t>
            </a:r>
          </a:p>
          <a:p>
            <a:pPr marL="171450" indent="-171450">
              <a:buFontTx/>
              <a:buBlip>
                <a:blip r:embed="rId2"/>
              </a:buBlip>
            </a:pPr>
            <a:r>
              <a:rPr lang="en-GB" sz="900" dirty="0">
                <a:solidFill>
                  <a:prstClr val="black"/>
                </a:solidFill>
              </a:rPr>
              <a:t>Its systems are integrated with a real-time communications platform, which can notify users of partial discharge activity at remote sites via its web portal.</a:t>
            </a:r>
          </a:p>
        </p:txBody>
      </p:sp>
      <p:sp>
        <p:nvSpPr>
          <p:cNvPr id="110" name="Rectangle 109"/>
          <p:cNvSpPr/>
          <p:nvPr/>
        </p:nvSpPr>
        <p:spPr>
          <a:xfrm>
            <a:off x="506745" y="5342289"/>
            <a:ext cx="8193387" cy="89067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1" name="TextBox 110"/>
          <p:cNvSpPr txBox="1"/>
          <p:nvPr/>
        </p:nvSpPr>
        <p:spPr bwMode="auto">
          <a:xfrm>
            <a:off x="506745" y="5342290"/>
            <a:ext cx="8252895"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Scotland’s competitive position:</a:t>
            </a:r>
          </a:p>
          <a:p>
            <a:pPr marL="171450" indent="-171450">
              <a:buFontTx/>
              <a:buBlip>
                <a:blip r:embed="rId2"/>
              </a:buBlip>
            </a:pPr>
            <a:r>
              <a:rPr lang="en-GB" sz="900" dirty="0">
                <a:solidFill>
                  <a:prstClr val="black"/>
                </a:solidFill>
              </a:rPr>
              <a:t>Scottish capability in this cluster consists of around 5+ small and medium-sized companies that offer engineering services, either as their main business or as a smaller part of their wider offerings.  </a:t>
            </a:r>
          </a:p>
          <a:p>
            <a:pPr marL="171450" indent="-171450">
              <a:buFontTx/>
              <a:buBlip>
                <a:blip r:embed="rId2"/>
              </a:buBlip>
            </a:pPr>
            <a:r>
              <a:rPr lang="en-GB" sz="900" dirty="0">
                <a:solidFill>
                  <a:prstClr val="black"/>
                </a:solidFill>
              </a:rPr>
              <a:t>There are a further 5-10 companies that have been classified as providing an engineering service offering, but generally have closer linkages with the energy production or demand sides, rather than energy systems.  Overall therefore, it appears that Scotland’s competitive position here is weak.</a:t>
            </a:r>
          </a:p>
        </p:txBody>
      </p:sp>
      <p:pic>
        <p:nvPicPr>
          <p:cNvPr id="386" name="Picture 385"/>
          <p:cNvPicPr>
            <a:picLocks noChangeAspect="1"/>
          </p:cNvPicPr>
          <p:nvPr/>
        </p:nvPicPr>
        <p:blipFill rotWithShape="1">
          <a:blip r:embed="rId3"/>
          <a:srcRect l="29621" t="16397"/>
          <a:stretch/>
        </p:blipFill>
        <p:spPr>
          <a:xfrm>
            <a:off x="6845625" y="2167747"/>
            <a:ext cx="1854508" cy="2886157"/>
          </a:xfrm>
          <a:prstGeom prst="rect">
            <a:avLst/>
          </a:prstGeom>
        </p:spPr>
      </p:pic>
      <p:sp>
        <p:nvSpPr>
          <p:cNvPr id="387" name="TextBox 386"/>
          <p:cNvSpPr txBox="1"/>
          <p:nvPr/>
        </p:nvSpPr>
        <p:spPr>
          <a:xfrm>
            <a:off x="7166108" y="3749323"/>
            <a:ext cx="1063627" cy="215444"/>
          </a:xfrm>
          <a:prstGeom prst="rect">
            <a:avLst/>
          </a:prstGeom>
          <a:noFill/>
        </p:spPr>
        <p:txBody>
          <a:bodyPr wrap="square" rtlCol="0">
            <a:spAutoFit/>
          </a:bodyPr>
          <a:lstStyle/>
          <a:p>
            <a:r>
              <a:rPr lang="en-US" sz="800" dirty="0">
                <a:solidFill>
                  <a:prstClr val="white"/>
                </a:solidFill>
              </a:rPr>
              <a:t>Glasgow</a:t>
            </a:r>
          </a:p>
        </p:txBody>
      </p:sp>
      <p:sp>
        <p:nvSpPr>
          <p:cNvPr id="391" name="Freeform 11"/>
          <p:cNvSpPr>
            <a:spLocks noChangeAspect="1"/>
          </p:cNvSpPr>
          <p:nvPr/>
        </p:nvSpPr>
        <p:spPr bwMode="auto">
          <a:xfrm>
            <a:off x="7593948" y="3905237"/>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Oval 13"/>
          <p:cNvSpPr>
            <a:spLocks noChangeArrowheads="1"/>
          </p:cNvSpPr>
          <p:nvPr/>
        </p:nvSpPr>
        <p:spPr bwMode="auto">
          <a:xfrm>
            <a:off x="7630685" y="3943527"/>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TextBox 26"/>
          <p:cNvSpPr txBox="1"/>
          <p:nvPr/>
        </p:nvSpPr>
        <p:spPr>
          <a:xfrm>
            <a:off x="7696013" y="4212116"/>
            <a:ext cx="1063627" cy="215444"/>
          </a:xfrm>
          <a:prstGeom prst="rect">
            <a:avLst/>
          </a:prstGeom>
          <a:noFill/>
        </p:spPr>
        <p:txBody>
          <a:bodyPr wrap="square" rtlCol="0">
            <a:spAutoFit/>
          </a:bodyPr>
          <a:lstStyle/>
          <a:p>
            <a:r>
              <a:rPr lang="en-US" sz="800" dirty="0">
                <a:solidFill>
                  <a:prstClr val="white"/>
                </a:solidFill>
              </a:rPr>
              <a:t>Bellshill</a:t>
            </a:r>
          </a:p>
        </p:txBody>
      </p:sp>
      <p:sp>
        <p:nvSpPr>
          <p:cNvPr id="28" name="Freeform 11"/>
          <p:cNvSpPr>
            <a:spLocks noChangeAspect="1"/>
          </p:cNvSpPr>
          <p:nvPr/>
        </p:nvSpPr>
        <p:spPr bwMode="auto">
          <a:xfrm>
            <a:off x="7696014" y="4040859"/>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Oval 13"/>
          <p:cNvSpPr>
            <a:spLocks noChangeArrowheads="1"/>
          </p:cNvSpPr>
          <p:nvPr/>
        </p:nvSpPr>
        <p:spPr bwMode="auto">
          <a:xfrm>
            <a:off x="7732751" y="4079149"/>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4" name="Picture 3"/>
          <p:cNvPicPr>
            <a:picLocks noChangeAspect="1"/>
          </p:cNvPicPr>
          <p:nvPr/>
        </p:nvPicPr>
        <p:blipFill>
          <a:blip r:embed="rId4"/>
          <a:stretch>
            <a:fillRect/>
          </a:stretch>
        </p:blipFill>
        <p:spPr>
          <a:xfrm>
            <a:off x="5654942" y="2667599"/>
            <a:ext cx="961413" cy="192283"/>
          </a:xfrm>
          <a:prstGeom prst="rect">
            <a:avLst/>
          </a:prstGeom>
        </p:spPr>
      </p:pic>
      <p:pic>
        <p:nvPicPr>
          <p:cNvPr id="8" name="Picture 7"/>
          <p:cNvPicPr>
            <a:picLocks noChangeAspect="1"/>
          </p:cNvPicPr>
          <p:nvPr/>
        </p:nvPicPr>
        <p:blipFill>
          <a:blip r:embed="rId5"/>
          <a:stretch>
            <a:fillRect/>
          </a:stretch>
        </p:blipFill>
        <p:spPr>
          <a:xfrm>
            <a:off x="5854180" y="3572417"/>
            <a:ext cx="762175" cy="296951"/>
          </a:xfrm>
          <a:prstGeom prst="rect">
            <a:avLst/>
          </a:prstGeom>
        </p:spPr>
      </p:pic>
      <p:pic>
        <p:nvPicPr>
          <p:cNvPr id="9" name="Picture 8"/>
          <p:cNvPicPr>
            <a:picLocks noChangeAspect="1"/>
          </p:cNvPicPr>
          <p:nvPr/>
        </p:nvPicPr>
        <p:blipFill>
          <a:blip r:embed="rId6"/>
          <a:stretch>
            <a:fillRect/>
          </a:stretch>
        </p:blipFill>
        <p:spPr>
          <a:xfrm>
            <a:off x="5968102" y="4471959"/>
            <a:ext cx="648253" cy="229082"/>
          </a:xfrm>
          <a:prstGeom prst="rect">
            <a:avLst/>
          </a:prstGeom>
        </p:spPr>
      </p:pic>
    </p:spTree>
    <p:extLst>
      <p:ext uri="{BB962C8B-B14F-4D97-AF65-F5344CB8AC3E}">
        <p14:creationId xmlns:p14="http://schemas.microsoft.com/office/powerpoint/2010/main" val="6048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745" y="934855"/>
            <a:ext cx="8193387" cy="740882"/>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bwMode="auto">
          <a:xfrm>
            <a:off x="506745" y="934856"/>
            <a:ext cx="8252895" cy="723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Delta-</a:t>
            </a:r>
            <a:r>
              <a:rPr lang="en-GB" sz="1100" b="1" dirty="0" err="1">
                <a:solidFill>
                  <a:srgbClr val="FCB034"/>
                </a:solidFill>
              </a:rPr>
              <a:t>ee</a:t>
            </a:r>
            <a:r>
              <a:rPr lang="en-GB" sz="1100" b="1" dirty="0">
                <a:solidFill>
                  <a:srgbClr val="FCB034"/>
                </a:solidFill>
              </a:rPr>
              <a:t> view: </a:t>
            </a:r>
          </a:p>
          <a:p>
            <a:pPr marL="171450" indent="-171450">
              <a:buBlip>
                <a:blip r:embed="rId2"/>
              </a:buBlip>
            </a:pPr>
            <a:r>
              <a:rPr lang="en-GB" sz="1000" b="1" dirty="0">
                <a:solidFill>
                  <a:prstClr val="black"/>
                </a:solidFill>
              </a:rPr>
              <a:t>Power electronics is the application of solid-state electronics to the control and conversion of electric power</a:t>
            </a:r>
            <a:r>
              <a:rPr lang="en-GB" sz="1000" dirty="0">
                <a:solidFill>
                  <a:prstClr val="black"/>
                </a:solidFill>
              </a:rPr>
              <a:t>, from low levels for portable power to multi-gigawatt power for high-voltage energy transmission.</a:t>
            </a:r>
          </a:p>
          <a:p>
            <a:pPr marL="171450" indent="-171450">
              <a:buBlip>
                <a:blip r:embed="rId2"/>
              </a:buBlip>
            </a:pPr>
            <a:r>
              <a:rPr lang="en-GB" sz="1000" dirty="0">
                <a:solidFill>
                  <a:prstClr val="black"/>
                </a:solidFill>
              </a:rPr>
              <a:t>We have identified 22 companies active in the power electronics sector, of which around 15 have significant capabilities and HQs in Scotland.</a:t>
            </a:r>
          </a:p>
        </p:txBody>
      </p:sp>
      <p:sp>
        <p:nvSpPr>
          <p:cNvPr id="55" name="Title 1"/>
          <p:cNvSpPr txBox="1">
            <a:spLocks/>
          </p:cNvSpPr>
          <p:nvPr/>
        </p:nvSpPr>
        <p:spPr>
          <a:xfrm>
            <a:off x="2814762" y="382607"/>
            <a:ext cx="4351346"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sz="1200" b="1" i="1" dirty="0">
                <a:solidFill>
                  <a:prstClr val="white"/>
                </a:solidFill>
              </a:rPr>
              <a:t>A cluster with relatively low Scottish business presence, but with a strong academic reputation</a:t>
            </a:r>
          </a:p>
        </p:txBody>
      </p:sp>
      <p:sp>
        <p:nvSpPr>
          <p:cNvPr id="58" name="Title 1"/>
          <p:cNvSpPr txBox="1">
            <a:spLocks/>
          </p:cNvSpPr>
          <p:nvPr/>
        </p:nvSpPr>
        <p:spPr>
          <a:xfrm>
            <a:off x="531739" y="374656"/>
            <a:ext cx="2378437"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b="1" dirty="0">
                <a:solidFill>
                  <a:prstClr val="white"/>
                </a:solidFill>
              </a:rPr>
              <a:t>Power Electronics</a:t>
            </a:r>
          </a:p>
        </p:txBody>
      </p:sp>
      <p:sp>
        <p:nvSpPr>
          <p:cNvPr id="61" name="Rectangle 60"/>
          <p:cNvSpPr/>
          <p:nvPr/>
        </p:nvSpPr>
        <p:spPr>
          <a:xfrm>
            <a:off x="6782445" y="1702404"/>
            <a:ext cx="1946484" cy="360000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99" name="Rectangle 98"/>
          <p:cNvSpPr/>
          <p:nvPr/>
        </p:nvSpPr>
        <p:spPr>
          <a:xfrm>
            <a:off x="506745" y="170240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0" name="TextBox 99"/>
          <p:cNvSpPr txBox="1"/>
          <p:nvPr/>
        </p:nvSpPr>
        <p:spPr bwMode="auto">
          <a:xfrm>
            <a:off x="510142" y="1702406"/>
            <a:ext cx="6165624" cy="8771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Power electronics – principal Scottish capabilities </a:t>
            </a:r>
          </a:p>
          <a:p>
            <a:r>
              <a:rPr lang="en-GB" sz="1000" dirty="0">
                <a:solidFill>
                  <a:prstClr val="black"/>
                </a:solidFill>
              </a:rPr>
              <a:t>These include:</a:t>
            </a:r>
          </a:p>
          <a:p>
            <a:pPr marL="171450" indent="-171450">
              <a:buFontTx/>
              <a:buBlip>
                <a:blip r:embed="rId2"/>
              </a:buBlip>
            </a:pPr>
            <a:r>
              <a:rPr lang="en-GB" sz="1000" dirty="0">
                <a:solidFill>
                  <a:prstClr val="black"/>
                </a:solidFill>
              </a:rPr>
              <a:t>The manufacture of switchgear, transformers, products for active network management and related power distribution &amp; control equipment, including circuit protection.</a:t>
            </a:r>
          </a:p>
          <a:p>
            <a:pPr marL="171450" indent="-171450">
              <a:buFontTx/>
              <a:buBlip>
                <a:blip r:embed="rId2"/>
              </a:buBlip>
            </a:pPr>
            <a:r>
              <a:rPr lang="en-GB" sz="1000" dirty="0">
                <a:solidFill>
                  <a:prstClr val="black"/>
                </a:solidFill>
              </a:rPr>
              <a:t>Consultancies providing electrical engineering, system design and cable jointing services.</a:t>
            </a:r>
          </a:p>
        </p:txBody>
      </p:sp>
      <p:sp>
        <p:nvSpPr>
          <p:cNvPr id="101" name="Rectangle 100"/>
          <p:cNvSpPr/>
          <p:nvPr/>
        </p:nvSpPr>
        <p:spPr>
          <a:xfrm>
            <a:off x="506745" y="261863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2" name="TextBox 101"/>
          <p:cNvSpPr txBox="1"/>
          <p:nvPr/>
        </p:nvSpPr>
        <p:spPr bwMode="auto">
          <a:xfrm>
            <a:off x="510140" y="2618636"/>
            <a:ext cx="5415859"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1: Smarter Grid Solutions - Glasgow</a:t>
            </a:r>
          </a:p>
          <a:p>
            <a:pPr marL="171450" indent="-171450">
              <a:buFontTx/>
              <a:buBlip>
                <a:blip r:embed="rId2"/>
              </a:buBlip>
            </a:pPr>
            <a:r>
              <a:rPr lang="en-GB" sz="900" dirty="0">
                <a:solidFill>
                  <a:prstClr val="black"/>
                </a:solidFill>
              </a:rPr>
              <a:t>SGS provides products for active network management and consulting services for distributed energy and network networks.  </a:t>
            </a:r>
          </a:p>
          <a:p>
            <a:pPr marL="171450" indent="-171450">
              <a:buFontTx/>
              <a:buBlip>
                <a:blip r:embed="rId2"/>
              </a:buBlip>
            </a:pPr>
            <a:r>
              <a:rPr lang="en-GB" sz="900" dirty="0">
                <a:solidFill>
                  <a:prstClr val="black"/>
                </a:solidFill>
              </a:rPr>
              <a:t>Its principal clients are electricity network companies, mainly in the UK but also the US; they include SP Energy Networks and conEdison.</a:t>
            </a:r>
            <a:endParaRPr lang="en-GB" sz="900" b="1" dirty="0">
              <a:solidFill>
                <a:srgbClr val="FCB034"/>
              </a:solidFill>
            </a:endParaRPr>
          </a:p>
        </p:txBody>
      </p:sp>
      <p:sp>
        <p:nvSpPr>
          <p:cNvPr id="103" name="Rectangle 102"/>
          <p:cNvSpPr/>
          <p:nvPr/>
        </p:nvSpPr>
        <p:spPr>
          <a:xfrm>
            <a:off x="506745" y="3534865"/>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4" name="TextBox 103"/>
          <p:cNvSpPr txBox="1"/>
          <p:nvPr/>
        </p:nvSpPr>
        <p:spPr bwMode="auto">
          <a:xfrm>
            <a:off x="535542" y="3534866"/>
            <a:ext cx="5343441"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2: Instrument Transformers – East Kilbride</a:t>
            </a:r>
          </a:p>
          <a:p>
            <a:pPr marL="171450" indent="-171450">
              <a:buFontTx/>
              <a:buBlip>
                <a:blip r:embed="rId2"/>
              </a:buBlip>
            </a:pPr>
            <a:r>
              <a:rPr lang="en-GB" sz="900" dirty="0">
                <a:solidFill>
                  <a:prstClr val="black"/>
                </a:solidFill>
              </a:rPr>
              <a:t>Instrument Transformers designs and manufactures LV current transformers for electricity utilities, switchgear and generator manufacturers.  It serves the renewable and infrastructure sectors alongside commercial and industrial facilities.</a:t>
            </a:r>
          </a:p>
          <a:p>
            <a:pPr marL="171450" indent="-171450">
              <a:buFontTx/>
              <a:buBlip>
                <a:blip r:embed="rId2"/>
              </a:buBlip>
            </a:pPr>
            <a:r>
              <a:rPr lang="en-GB" sz="900" dirty="0">
                <a:solidFill>
                  <a:prstClr val="black"/>
                </a:solidFill>
              </a:rPr>
              <a:t>ITL also provides advisory services, for example identifying optimised solutions for projects.</a:t>
            </a:r>
          </a:p>
        </p:txBody>
      </p:sp>
      <p:sp>
        <p:nvSpPr>
          <p:cNvPr id="105" name="Rectangle 104"/>
          <p:cNvSpPr/>
          <p:nvPr/>
        </p:nvSpPr>
        <p:spPr>
          <a:xfrm>
            <a:off x="506745" y="4438404"/>
            <a:ext cx="6146568" cy="86400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6" name="TextBox 105"/>
          <p:cNvSpPr txBox="1"/>
          <p:nvPr/>
        </p:nvSpPr>
        <p:spPr bwMode="auto">
          <a:xfrm>
            <a:off x="510140" y="4438405"/>
            <a:ext cx="5739658"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Profile 3: BAE Systems -  Dunfermline</a:t>
            </a:r>
          </a:p>
          <a:p>
            <a:pPr marL="171450" indent="-171450">
              <a:buFontTx/>
              <a:buBlip>
                <a:blip r:embed="rId2"/>
              </a:buBlip>
            </a:pPr>
            <a:r>
              <a:rPr lang="en-GB" sz="900" dirty="0">
                <a:solidFill>
                  <a:prstClr val="black"/>
                </a:solidFill>
              </a:rPr>
              <a:t>This part of the wider BAE Systems group provides manufacturing services for complex electronic systems.  It serves several sectors, including renewable energy and energy infrastructure &amp; resilience.</a:t>
            </a:r>
          </a:p>
          <a:p>
            <a:pPr marL="171450" indent="-171450">
              <a:buFontTx/>
              <a:buBlip>
                <a:blip r:embed="rId2"/>
              </a:buBlip>
            </a:pPr>
            <a:r>
              <a:rPr lang="en-GB" sz="900" dirty="0">
                <a:solidFill>
                  <a:prstClr val="black"/>
                </a:solidFill>
              </a:rPr>
              <a:t>Its services to the energy systems market is a small part of the overall business activities, which also includes defence. </a:t>
            </a:r>
          </a:p>
          <a:p>
            <a:pPr marL="171450" indent="-171450">
              <a:buFontTx/>
              <a:buBlip>
                <a:blip r:embed="rId2"/>
              </a:buBlip>
            </a:pPr>
            <a:endParaRPr lang="en-GB" sz="900" b="1" dirty="0">
              <a:solidFill>
                <a:srgbClr val="FCB034"/>
              </a:solidFill>
            </a:endParaRPr>
          </a:p>
        </p:txBody>
      </p:sp>
      <p:sp>
        <p:nvSpPr>
          <p:cNvPr id="110" name="Rectangle 109"/>
          <p:cNvSpPr/>
          <p:nvPr/>
        </p:nvSpPr>
        <p:spPr>
          <a:xfrm>
            <a:off x="506745" y="5342288"/>
            <a:ext cx="8193387" cy="985505"/>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1" name="TextBox 110"/>
          <p:cNvSpPr txBox="1"/>
          <p:nvPr/>
        </p:nvSpPr>
        <p:spPr bwMode="auto">
          <a:xfrm>
            <a:off x="506745" y="5342290"/>
            <a:ext cx="8252895"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Scotland’s competitive position:</a:t>
            </a:r>
          </a:p>
          <a:p>
            <a:pPr marL="171450" indent="-171450">
              <a:buFontTx/>
              <a:buBlip>
                <a:blip r:embed="rId2"/>
              </a:buBlip>
            </a:pPr>
            <a:r>
              <a:rPr lang="en-GB" sz="900" dirty="0">
                <a:solidFill>
                  <a:prstClr val="black"/>
                </a:solidFill>
              </a:rPr>
              <a:t>Scottish business capability is characterised by around 15 medium-sized companies offering both products and services, a small number of which are currently exporting strongly.  Most of this group serve the needs of traditional power systems, far fewer the emerging needs of future energy systems.  Scotland is therefore a relatively small player in this global market-place.</a:t>
            </a:r>
          </a:p>
          <a:p>
            <a:pPr marL="171450" indent="-171450">
              <a:buFontTx/>
              <a:buBlip>
                <a:blip r:embed="rId2"/>
              </a:buBlip>
            </a:pPr>
            <a:r>
              <a:rPr lang="en-GB" sz="900" dirty="0">
                <a:solidFill>
                  <a:prstClr val="black"/>
                </a:solidFill>
              </a:rPr>
              <a:t>A clear exception to this is Scotland’s academic capability. The laboratories at the University of Strathclyde are part of the £47m European Twenties project, involving 26 partners across Europe to assess the benefits of HVDC networks.  </a:t>
            </a:r>
          </a:p>
        </p:txBody>
      </p:sp>
      <p:pic>
        <p:nvPicPr>
          <p:cNvPr id="386" name="Picture 385"/>
          <p:cNvPicPr>
            <a:picLocks noChangeAspect="1"/>
          </p:cNvPicPr>
          <p:nvPr/>
        </p:nvPicPr>
        <p:blipFill rotWithShape="1">
          <a:blip r:embed="rId3"/>
          <a:srcRect l="29621" t="16397"/>
          <a:stretch/>
        </p:blipFill>
        <p:spPr>
          <a:xfrm>
            <a:off x="6845625" y="2167747"/>
            <a:ext cx="1854508" cy="2886157"/>
          </a:xfrm>
          <a:prstGeom prst="rect">
            <a:avLst/>
          </a:prstGeom>
        </p:spPr>
      </p:pic>
      <p:sp>
        <p:nvSpPr>
          <p:cNvPr id="387" name="TextBox 386"/>
          <p:cNvSpPr txBox="1"/>
          <p:nvPr/>
        </p:nvSpPr>
        <p:spPr>
          <a:xfrm>
            <a:off x="7166108" y="3749323"/>
            <a:ext cx="1063627" cy="215444"/>
          </a:xfrm>
          <a:prstGeom prst="rect">
            <a:avLst/>
          </a:prstGeom>
          <a:noFill/>
        </p:spPr>
        <p:txBody>
          <a:bodyPr wrap="square" rtlCol="0">
            <a:spAutoFit/>
          </a:bodyPr>
          <a:lstStyle/>
          <a:p>
            <a:r>
              <a:rPr lang="en-US" sz="800" dirty="0">
                <a:solidFill>
                  <a:prstClr val="white"/>
                </a:solidFill>
              </a:rPr>
              <a:t>Glasgow</a:t>
            </a:r>
          </a:p>
        </p:txBody>
      </p:sp>
      <p:sp>
        <p:nvSpPr>
          <p:cNvPr id="391" name="Freeform 11"/>
          <p:cNvSpPr>
            <a:spLocks noChangeAspect="1"/>
          </p:cNvSpPr>
          <p:nvPr/>
        </p:nvSpPr>
        <p:spPr bwMode="auto">
          <a:xfrm>
            <a:off x="7593948" y="3905237"/>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9" name="Oval 13"/>
          <p:cNvSpPr>
            <a:spLocks noChangeArrowheads="1"/>
          </p:cNvSpPr>
          <p:nvPr/>
        </p:nvSpPr>
        <p:spPr bwMode="auto">
          <a:xfrm>
            <a:off x="7630685" y="3943527"/>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 name="Picture 1"/>
          <p:cNvPicPr>
            <a:picLocks noChangeAspect="1"/>
          </p:cNvPicPr>
          <p:nvPr/>
        </p:nvPicPr>
        <p:blipFill>
          <a:blip r:embed="rId4"/>
          <a:stretch>
            <a:fillRect/>
          </a:stretch>
        </p:blipFill>
        <p:spPr>
          <a:xfrm>
            <a:off x="5942777" y="2645542"/>
            <a:ext cx="682319" cy="235160"/>
          </a:xfrm>
          <a:prstGeom prst="rect">
            <a:avLst/>
          </a:prstGeom>
        </p:spPr>
      </p:pic>
      <p:sp>
        <p:nvSpPr>
          <p:cNvPr id="27" name="TextBox 26"/>
          <p:cNvSpPr txBox="1"/>
          <p:nvPr/>
        </p:nvSpPr>
        <p:spPr>
          <a:xfrm>
            <a:off x="7696013" y="4212116"/>
            <a:ext cx="1063627" cy="215444"/>
          </a:xfrm>
          <a:prstGeom prst="rect">
            <a:avLst/>
          </a:prstGeom>
          <a:noFill/>
        </p:spPr>
        <p:txBody>
          <a:bodyPr wrap="square" rtlCol="0">
            <a:spAutoFit/>
          </a:bodyPr>
          <a:lstStyle/>
          <a:p>
            <a:r>
              <a:rPr lang="en-US" sz="800" dirty="0">
                <a:solidFill>
                  <a:prstClr val="white"/>
                </a:solidFill>
              </a:rPr>
              <a:t>East Kilbride</a:t>
            </a:r>
          </a:p>
        </p:txBody>
      </p:sp>
      <p:sp>
        <p:nvSpPr>
          <p:cNvPr id="28" name="Freeform 11"/>
          <p:cNvSpPr>
            <a:spLocks noChangeAspect="1"/>
          </p:cNvSpPr>
          <p:nvPr/>
        </p:nvSpPr>
        <p:spPr bwMode="auto">
          <a:xfrm>
            <a:off x="7696014" y="4040859"/>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Oval 13"/>
          <p:cNvSpPr>
            <a:spLocks noChangeArrowheads="1"/>
          </p:cNvSpPr>
          <p:nvPr/>
        </p:nvSpPr>
        <p:spPr bwMode="auto">
          <a:xfrm>
            <a:off x="7732751" y="4079149"/>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6" name="Picture 5"/>
          <p:cNvPicPr>
            <a:picLocks noChangeAspect="1"/>
          </p:cNvPicPr>
          <p:nvPr/>
        </p:nvPicPr>
        <p:blipFill>
          <a:blip r:embed="rId5"/>
          <a:stretch>
            <a:fillRect/>
          </a:stretch>
        </p:blipFill>
        <p:spPr>
          <a:xfrm>
            <a:off x="6182356" y="3565357"/>
            <a:ext cx="440506" cy="440506"/>
          </a:xfrm>
          <a:prstGeom prst="rect">
            <a:avLst/>
          </a:prstGeom>
        </p:spPr>
      </p:pic>
      <p:pic>
        <p:nvPicPr>
          <p:cNvPr id="7" name="Picture 6"/>
          <p:cNvPicPr>
            <a:picLocks noChangeAspect="1"/>
          </p:cNvPicPr>
          <p:nvPr/>
        </p:nvPicPr>
        <p:blipFill>
          <a:blip r:embed="rId6"/>
          <a:stretch>
            <a:fillRect/>
          </a:stretch>
        </p:blipFill>
        <p:spPr>
          <a:xfrm>
            <a:off x="6177594" y="4465123"/>
            <a:ext cx="450031" cy="450031"/>
          </a:xfrm>
          <a:prstGeom prst="rect">
            <a:avLst/>
          </a:prstGeom>
        </p:spPr>
      </p:pic>
      <p:sp>
        <p:nvSpPr>
          <p:cNvPr id="33" name="TextBox 32"/>
          <p:cNvSpPr txBox="1"/>
          <p:nvPr/>
        </p:nvSpPr>
        <p:spPr>
          <a:xfrm>
            <a:off x="7629790" y="3558364"/>
            <a:ext cx="1063627" cy="215444"/>
          </a:xfrm>
          <a:prstGeom prst="rect">
            <a:avLst/>
          </a:prstGeom>
          <a:noFill/>
        </p:spPr>
        <p:txBody>
          <a:bodyPr wrap="square" rtlCol="0">
            <a:spAutoFit/>
          </a:bodyPr>
          <a:lstStyle/>
          <a:p>
            <a:r>
              <a:rPr lang="en-US" sz="800" dirty="0">
                <a:solidFill>
                  <a:prstClr val="white"/>
                </a:solidFill>
              </a:rPr>
              <a:t>Dunfermline</a:t>
            </a:r>
          </a:p>
        </p:txBody>
      </p:sp>
      <p:sp>
        <p:nvSpPr>
          <p:cNvPr id="34" name="Freeform 11"/>
          <p:cNvSpPr>
            <a:spLocks noChangeAspect="1"/>
          </p:cNvSpPr>
          <p:nvPr/>
        </p:nvSpPr>
        <p:spPr bwMode="auto">
          <a:xfrm>
            <a:off x="7974249" y="3773809"/>
            <a:ext cx="144000" cy="251125"/>
          </a:xfrm>
          <a:custGeom>
            <a:avLst/>
            <a:gdLst>
              <a:gd name="T0" fmla="*/ 454 w 903"/>
              <a:gd name="T1" fmla="*/ 1577 h 1577"/>
              <a:gd name="T2" fmla="*/ 763 w 903"/>
              <a:gd name="T3" fmla="*/ 772 h 1577"/>
              <a:gd name="T4" fmla="*/ 903 w 903"/>
              <a:gd name="T5" fmla="*/ 457 h 1577"/>
              <a:gd name="T6" fmla="*/ 452 w 903"/>
              <a:gd name="T7" fmla="*/ 0 h 1577"/>
              <a:gd name="T8" fmla="*/ 452 w 903"/>
              <a:gd name="T9" fmla="*/ 0 h 1577"/>
              <a:gd name="T10" fmla="*/ 0 w 903"/>
              <a:gd name="T11" fmla="*/ 457 h 1577"/>
              <a:gd name="T12" fmla="*/ 140 w 903"/>
              <a:gd name="T13" fmla="*/ 772 h 1577"/>
              <a:gd name="T14" fmla="*/ 449 w 903"/>
              <a:gd name="T15" fmla="*/ 1577 h 1577"/>
              <a:gd name="T16" fmla="*/ 454 w 903"/>
              <a:gd name="T17"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3" h="1577">
                <a:moveTo>
                  <a:pt x="454" y="1577"/>
                </a:moveTo>
                <a:cubicBezTo>
                  <a:pt x="465" y="1356"/>
                  <a:pt x="587" y="998"/>
                  <a:pt x="763" y="772"/>
                </a:cubicBezTo>
                <a:cubicBezTo>
                  <a:pt x="859" y="650"/>
                  <a:pt x="903" y="530"/>
                  <a:pt x="903" y="457"/>
                </a:cubicBezTo>
                <a:cubicBezTo>
                  <a:pt x="903" y="205"/>
                  <a:pt x="701" y="0"/>
                  <a:pt x="452" y="0"/>
                </a:cubicBezTo>
                <a:cubicBezTo>
                  <a:pt x="452" y="0"/>
                  <a:pt x="452" y="0"/>
                  <a:pt x="452" y="0"/>
                </a:cubicBezTo>
                <a:cubicBezTo>
                  <a:pt x="202" y="0"/>
                  <a:pt x="0" y="205"/>
                  <a:pt x="0" y="457"/>
                </a:cubicBezTo>
                <a:cubicBezTo>
                  <a:pt x="0" y="530"/>
                  <a:pt x="44" y="650"/>
                  <a:pt x="140" y="772"/>
                </a:cubicBezTo>
                <a:cubicBezTo>
                  <a:pt x="317" y="998"/>
                  <a:pt x="438" y="1356"/>
                  <a:pt x="449" y="1577"/>
                </a:cubicBezTo>
                <a:lnTo>
                  <a:pt x="454" y="1577"/>
                </a:lnTo>
                <a:close/>
              </a:path>
            </a:pathLst>
          </a:custGeom>
          <a:solidFill>
            <a:srgbClr val="FE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Oval 13"/>
          <p:cNvSpPr>
            <a:spLocks noChangeArrowheads="1"/>
          </p:cNvSpPr>
          <p:nvPr/>
        </p:nvSpPr>
        <p:spPr bwMode="auto">
          <a:xfrm>
            <a:off x="8010986" y="3812099"/>
            <a:ext cx="72000" cy="72000"/>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Tree>
    <p:extLst>
      <p:ext uri="{BB962C8B-B14F-4D97-AF65-F5344CB8AC3E}">
        <p14:creationId xmlns:p14="http://schemas.microsoft.com/office/powerpoint/2010/main" val="235182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745" y="934855"/>
            <a:ext cx="8193387" cy="740882"/>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bwMode="auto">
          <a:xfrm>
            <a:off x="506745" y="934856"/>
            <a:ext cx="8218789" cy="723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Delta-ee view: </a:t>
            </a:r>
          </a:p>
          <a:p>
            <a:pPr marL="171450" indent="-171450">
              <a:buFontTx/>
              <a:buBlip>
                <a:blip r:embed="rId2"/>
              </a:buBlip>
            </a:pPr>
            <a:r>
              <a:rPr lang="en-GB" sz="1000" dirty="0">
                <a:solidFill>
                  <a:prstClr val="black"/>
                </a:solidFill>
              </a:rPr>
              <a:t>Overall, Scottish energy systems capability appears thinly spread, with a few pockets of strength, for example, in power electronics and ICT/Digital.  However, even within the strongest clusters, there are areas not well represented and the heat vector is almost absent.</a:t>
            </a:r>
          </a:p>
          <a:p>
            <a:pPr marL="171450" indent="-171450">
              <a:buFontTx/>
              <a:buBlip>
                <a:blip r:embed="rId2"/>
              </a:buBlip>
            </a:pPr>
            <a:r>
              <a:rPr lang="en-GB" sz="1000" dirty="0">
                <a:solidFill>
                  <a:prstClr val="black"/>
                </a:solidFill>
              </a:rPr>
              <a:t>One finding of our research was how few exporters there are at a time of surging global demand.  </a:t>
            </a:r>
          </a:p>
        </p:txBody>
      </p:sp>
      <p:sp>
        <p:nvSpPr>
          <p:cNvPr id="58" name="Title 1"/>
          <p:cNvSpPr txBox="1">
            <a:spLocks/>
          </p:cNvSpPr>
          <p:nvPr/>
        </p:nvSpPr>
        <p:spPr>
          <a:xfrm>
            <a:off x="531739" y="382607"/>
            <a:ext cx="6634369" cy="498231"/>
          </a:xfrm>
          <a:prstGeom prst="rect">
            <a:avLst/>
          </a:prstGeom>
        </p:spPr>
        <p:txBody>
          <a:bodyPr vert="horz" anchor="ctr"/>
          <a:lstStyle>
            <a:lvl1pPr algn="l" defTabSz="457200" rtl="0" eaLnBrk="0" fontAlgn="base" hangingPunct="0">
              <a:spcBef>
                <a:spcPct val="0"/>
              </a:spcBef>
              <a:spcAft>
                <a:spcPct val="0"/>
              </a:spcAft>
              <a:defRPr sz="1800" kern="1200">
                <a:solidFill>
                  <a:schemeClr val="bg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GB" sz="1400" b="1" dirty="0">
                <a:solidFill>
                  <a:prstClr val="white"/>
                </a:solidFill>
              </a:rPr>
              <a:t>Gap analysis - summary</a:t>
            </a:r>
          </a:p>
        </p:txBody>
      </p:sp>
      <p:sp>
        <p:nvSpPr>
          <p:cNvPr id="99" name="Rectangle 98"/>
          <p:cNvSpPr/>
          <p:nvPr/>
        </p:nvSpPr>
        <p:spPr>
          <a:xfrm>
            <a:off x="506745" y="1748125"/>
            <a:ext cx="4315781" cy="2062104"/>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0" name="TextBox 99"/>
          <p:cNvSpPr txBox="1"/>
          <p:nvPr/>
        </p:nvSpPr>
        <p:spPr bwMode="auto">
          <a:xfrm>
            <a:off x="510141" y="1748126"/>
            <a:ext cx="4329161" cy="20621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Key gaps from our cluster analysis </a:t>
            </a:r>
          </a:p>
          <a:p>
            <a:pPr marL="171450" indent="-171450">
              <a:buFontTx/>
              <a:buBlip>
                <a:blip r:embed="rId2"/>
              </a:buBlip>
            </a:pPr>
            <a:r>
              <a:rPr lang="en-GB" sz="900" dirty="0">
                <a:solidFill>
                  <a:prstClr val="black"/>
                </a:solidFill>
              </a:rPr>
              <a:t>The capability map (right) summarises our analysis of the number of Scotland-based companies by cluster (eg power electronics, engineering services etc) and by vector (eg electricity, gas, heat).  We have selected all companies headquartered in Scotland which are classified as Tiers 1 or 2.</a:t>
            </a:r>
          </a:p>
          <a:p>
            <a:pPr marL="171450" indent="-171450">
              <a:buFontTx/>
              <a:buBlip>
                <a:blip r:embed="rId2"/>
              </a:buBlip>
            </a:pPr>
            <a:r>
              <a:rPr lang="en-GB" sz="900" dirty="0">
                <a:solidFill>
                  <a:prstClr val="black"/>
                </a:solidFill>
              </a:rPr>
              <a:t>It is clear that, once the Tier 3 companies are removed, the overall number of companies reduces greatly from around 120 to fewer than 20 companies.  For such a broad sector as ‘energy systems’, it is no surprise that there is little depth to Scottish capability.</a:t>
            </a:r>
          </a:p>
          <a:p>
            <a:pPr marL="171450" indent="-171450">
              <a:buFontTx/>
              <a:buBlip>
                <a:blip r:embed="rId2"/>
              </a:buBlip>
            </a:pPr>
            <a:r>
              <a:rPr lang="en-GB" sz="900" dirty="0">
                <a:solidFill>
                  <a:prstClr val="black"/>
                </a:solidFill>
              </a:rPr>
              <a:t>Among the vectors, electricity and gas predominate, with heat comprising only a small handful.</a:t>
            </a:r>
          </a:p>
          <a:p>
            <a:pPr marL="171450" indent="-171450">
              <a:buFontTx/>
              <a:buBlip>
                <a:blip r:embed="rId2"/>
              </a:buBlip>
            </a:pPr>
            <a:r>
              <a:rPr lang="en-GB" sz="900" dirty="0">
                <a:solidFill>
                  <a:prstClr val="black"/>
                </a:solidFill>
              </a:rPr>
              <a:t>The four weakest sub sectors, representing the most obvious gaps in capability, are: Project Development, Network Ancillary Services, Product Design &amp; Manufacture and Data Analytics.</a:t>
            </a:r>
          </a:p>
        </p:txBody>
      </p:sp>
      <p:sp>
        <p:nvSpPr>
          <p:cNvPr id="101" name="Rectangle 100"/>
          <p:cNvSpPr/>
          <p:nvPr/>
        </p:nvSpPr>
        <p:spPr>
          <a:xfrm>
            <a:off x="506745" y="3883555"/>
            <a:ext cx="8196416" cy="1770485"/>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2" name="TextBox 101"/>
          <p:cNvSpPr txBox="1"/>
          <p:nvPr/>
        </p:nvSpPr>
        <p:spPr bwMode="auto">
          <a:xfrm>
            <a:off x="510140" y="3883556"/>
            <a:ext cx="8189991" cy="17081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Sub-sector strengths and gaps within our highlighted clusters</a:t>
            </a:r>
          </a:p>
          <a:p>
            <a:pPr marL="171450" indent="-171450">
              <a:buFontTx/>
              <a:buBlip>
                <a:blip r:embed="rId2"/>
              </a:buBlip>
            </a:pPr>
            <a:endParaRPr lang="en-GB" sz="200" b="1" dirty="0">
              <a:solidFill>
                <a:prstClr val="black"/>
              </a:solidFill>
            </a:endParaRPr>
          </a:p>
          <a:p>
            <a:pPr marL="171450" indent="-171450">
              <a:buFontTx/>
              <a:buBlip>
                <a:blip r:embed="rId2"/>
              </a:buBlip>
            </a:pPr>
            <a:r>
              <a:rPr lang="en-GB" sz="900" b="1" dirty="0">
                <a:solidFill>
                  <a:prstClr val="black"/>
                </a:solidFill>
              </a:rPr>
              <a:t>Power electronics. </a:t>
            </a:r>
            <a:r>
              <a:rPr lang="en-GB" sz="900" dirty="0">
                <a:solidFill>
                  <a:prstClr val="black"/>
                </a:solidFill>
              </a:rPr>
              <a:t>Scottish capability is mainly based on the provision of products and services focussed on meeting the needs of traditional power transmission and distribution systems, far fewer on the emerging needs of emerging ‘smart’ systems.  </a:t>
            </a:r>
            <a:endParaRPr lang="en-GB" sz="900" dirty="0">
              <a:solidFill>
                <a:srgbClr val="FF0000"/>
              </a:solidFill>
            </a:endParaRPr>
          </a:p>
          <a:p>
            <a:pPr marL="171450" indent="-171450">
              <a:buFontTx/>
              <a:buBlip>
                <a:blip r:embed="rId2"/>
              </a:buBlip>
            </a:pPr>
            <a:r>
              <a:rPr lang="en-GB" sz="900" b="1" dirty="0">
                <a:solidFill>
                  <a:prstClr val="black"/>
                </a:solidFill>
              </a:rPr>
              <a:t>ICT / digital.  </a:t>
            </a:r>
            <a:r>
              <a:rPr lang="en-GB" sz="900" dirty="0">
                <a:solidFill>
                  <a:prstClr val="black"/>
                </a:solidFill>
              </a:rPr>
              <a:t>Capability is fairly thinly spread with the main focus clearly around ICT linked to applications towards the customer-end of the chain (eg remote meter reading, energy management systems), and much less to upstream and midstream (eg management of generation and transmission assets).</a:t>
            </a:r>
          </a:p>
          <a:p>
            <a:pPr marL="171450" indent="-171450">
              <a:buFontTx/>
              <a:buBlip>
                <a:blip r:embed="rId2"/>
              </a:buBlip>
            </a:pPr>
            <a:r>
              <a:rPr lang="en-GB" sz="900" b="1" dirty="0">
                <a:solidFill>
                  <a:prstClr val="black"/>
                </a:solidFill>
              </a:rPr>
              <a:t>Consultancy.  </a:t>
            </a:r>
            <a:r>
              <a:rPr lang="en-GB" sz="900" dirty="0">
                <a:solidFill>
                  <a:prstClr val="black"/>
                </a:solidFill>
              </a:rPr>
              <a:t>This diffuse cluster is most strongly represented by services around grid infrastructure for renewables projects and data analytics, and only weakly (or not at all) elsewhere, especially in the gas and heat vectors.</a:t>
            </a:r>
            <a:endParaRPr lang="en-GB" sz="900" b="1" dirty="0">
              <a:solidFill>
                <a:prstClr val="black"/>
              </a:solidFill>
            </a:endParaRPr>
          </a:p>
          <a:p>
            <a:pPr marL="171450" indent="-171450">
              <a:buFontTx/>
              <a:buBlip>
                <a:blip r:embed="rId2"/>
              </a:buBlip>
            </a:pPr>
            <a:r>
              <a:rPr lang="en-GB" sz="900" b="1" dirty="0">
                <a:solidFill>
                  <a:prstClr val="black"/>
                </a:solidFill>
              </a:rPr>
              <a:t>Engineering services.  </a:t>
            </a:r>
            <a:r>
              <a:rPr lang="en-GB" sz="900" dirty="0">
                <a:solidFill>
                  <a:prstClr val="black"/>
                </a:solidFill>
              </a:rPr>
              <a:t>Capability in this cluster is thinly spread across multiple sub-sectors as described on p.16.  Two areas of stronger representation are around remote monitoring systems for renewable energy production and the operation of network management systems for communities.  The main gap is likely to be for services linked to the construction of infrastructure.</a:t>
            </a:r>
            <a:endParaRPr lang="en-GB" sz="900" b="1" dirty="0">
              <a:solidFill>
                <a:prstClr val="black"/>
              </a:solidFill>
            </a:endParaRPr>
          </a:p>
        </p:txBody>
      </p:sp>
      <p:sp>
        <p:nvSpPr>
          <p:cNvPr id="110" name="Rectangle 109"/>
          <p:cNvSpPr/>
          <p:nvPr/>
        </p:nvSpPr>
        <p:spPr>
          <a:xfrm>
            <a:off x="506745" y="5712593"/>
            <a:ext cx="8193387" cy="521301"/>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1" name="TextBox 110"/>
          <p:cNvSpPr txBox="1"/>
          <p:nvPr/>
        </p:nvSpPr>
        <p:spPr bwMode="auto">
          <a:xfrm>
            <a:off x="506745" y="5712594"/>
            <a:ext cx="8252895" cy="5386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100" b="1" dirty="0">
                <a:solidFill>
                  <a:srgbClr val="FCB034"/>
                </a:solidFill>
              </a:rPr>
              <a:t>Potential investment needs:</a:t>
            </a:r>
          </a:p>
          <a:p>
            <a:pPr marL="171450" indent="-171450">
              <a:buFontTx/>
              <a:buBlip>
                <a:blip r:embed="rId2"/>
              </a:buBlip>
            </a:pPr>
            <a:r>
              <a:rPr lang="en-GB" sz="900" dirty="0">
                <a:solidFill>
                  <a:prstClr val="black"/>
                </a:solidFill>
              </a:rPr>
              <a:t>Overall we have found that the capability gaps are numerous and the degree of international business already taking place is small.  Subject to a deeper understanding of existing SE priorities, it may make most sense to focus on areas of core strength and target these with strong export sales support.</a:t>
            </a:r>
            <a:endParaRPr lang="en-GB" sz="900" i="1" dirty="0">
              <a:solidFill>
                <a:prstClr val="black"/>
              </a:solidFill>
            </a:endParaRPr>
          </a:p>
        </p:txBody>
      </p:sp>
      <p:sp>
        <p:nvSpPr>
          <p:cNvPr id="14" name="TextBox 13"/>
          <p:cNvSpPr txBox="1"/>
          <p:nvPr/>
        </p:nvSpPr>
        <p:spPr bwMode="auto">
          <a:xfrm>
            <a:off x="5074928" y="1828998"/>
            <a:ext cx="1130452" cy="246221"/>
          </a:xfrm>
          <a:prstGeom prst="rect">
            <a:avLst/>
          </a:prstGeom>
          <a:solidFill>
            <a:schemeClr val="accent4"/>
          </a:solidFill>
          <a:ln w="9525">
            <a:noFill/>
            <a:miter lim="800000"/>
            <a:headEnd/>
            <a:tailEnd/>
          </a:ln>
          <a:extLst/>
        </p:spPr>
        <p:txBody>
          <a:bodyPr wrap="square" rtlCol="0">
            <a:spAutoFit/>
          </a:bodyPr>
          <a:lstStyle/>
          <a:p>
            <a:pPr marL="0" indent="0" defTabSz="457200" eaLnBrk="1" fontAlgn="base" hangingPunct="1">
              <a:spcBef>
                <a:spcPct val="0"/>
              </a:spcBef>
            </a:pPr>
            <a:r>
              <a:rPr lang="en-GB" sz="1000" b="1" dirty="0">
                <a:solidFill>
                  <a:schemeClr val="bg1"/>
                </a:solidFill>
              </a:rPr>
              <a:t>HQ in Scotland</a:t>
            </a:r>
          </a:p>
        </p:txBody>
      </p:sp>
      <p:sp>
        <p:nvSpPr>
          <p:cNvPr id="17" name="TextBox 16"/>
          <p:cNvSpPr txBox="1"/>
          <p:nvPr/>
        </p:nvSpPr>
        <p:spPr bwMode="auto">
          <a:xfrm>
            <a:off x="6242529" y="1836204"/>
            <a:ext cx="1130452" cy="246221"/>
          </a:xfrm>
          <a:prstGeom prst="rect">
            <a:avLst/>
          </a:prstGeom>
          <a:solidFill>
            <a:schemeClr val="accent4"/>
          </a:solidFill>
          <a:ln w="9525">
            <a:noFill/>
            <a:miter lim="800000"/>
            <a:headEnd/>
            <a:tailEnd/>
          </a:ln>
          <a:extLst/>
        </p:spPr>
        <p:txBody>
          <a:bodyPr wrap="square" rtlCol="0">
            <a:spAutoFit/>
          </a:bodyPr>
          <a:lstStyle/>
          <a:p>
            <a:pPr marL="0" indent="0" defTabSz="457200" eaLnBrk="1" fontAlgn="base" hangingPunct="1">
              <a:spcBef>
                <a:spcPct val="0"/>
              </a:spcBef>
            </a:pPr>
            <a:r>
              <a:rPr lang="en-GB" sz="1000" b="1" dirty="0">
                <a:solidFill>
                  <a:schemeClr val="bg1"/>
                </a:solidFill>
              </a:rPr>
              <a:t>Tier 1 &amp; 2</a:t>
            </a:r>
          </a:p>
        </p:txBody>
      </p:sp>
      <p:pic>
        <p:nvPicPr>
          <p:cNvPr id="18" name="Picture 17"/>
          <p:cNvPicPr>
            <a:picLocks noChangeAspect="1"/>
          </p:cNvPicPr>
          <p:nvPr/>
        </p:nvPicPr>
        <p:blipFill>
          <a:blip r:embed="rId3"/>
          <a:stretch>
            <a:fillRect/>
          </a:stretch>
        </p:blipFill>
        <p:spPr>
          <a:xfrm>
            <a:off x="5074928" y="2050227"/>
            <a:ext cx="3457563" cy="1707516"/>
          </a:xfrm>
          <a:prstGeom prst="rect">
            <a:avLst/>
          </a:prstGeom>
        </p:spPr>
      </p:pic>
    </p:spTree>
    <p:extLst>
      <p:ext uri="{BB962C8B-B14F-4D97-AF65-F5344CB8AC3E}">
        <p14:creationId xmlns:p14="http://schemas.microsoft.com/office/powerpoint/2010/main" val="361147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International market analysis (contents slide)</a:t>
            </a:r>
          </a:p>
        </p:txBody>
      </p:sp>
      <p:sp>
        <p:nvSpPr>
          <p:cNvPr id="3" name="TextBox 2"/>
          <p:cNvSpPr txBox="1"/>
          <p:nvPr/>
        </p:nvSpPr>
        <p:spPr>
          <a:xfrm>
            <a:off x="512763" y="1341438"/>
            <a:ext cx="8162925" cy="4154984"/>
          </a:xfrm>
          <a:prstGeom prst="rect">
            <a:avLst/>
          </a:prstGeom>
          <a:noFill/>
        </p:spPr>
        <p:txBody>
          <a:bodyPr>
            <a:spAutoFit/>
          </a:bodyPr>
          <a:lstStyle/>
          <a:p>
            <a:pPr defTabSz="457200">
              <a:defRPr/>
            </a:pPr>
            <a:r>
              <a:rPr lang="en-GB" sz="1200" b="1" dirty="0">
                <a:latin typeface="+mn-lt"/>
                <a:ea typeface="ＭＳ Ｐゴシック" pitchFamily="34" charset="-128"/>
                <a:cs typeface="+mn-cs"/>
              </a:rPr>
              <a:t>Executive Summary</a:t>
            </a:r>
            <a:r>
              <a:rPr lang="en-GB" sz="1200" dirty="0">
                <a:latin typeface="+mn-lt"/>
                <a:ea typeface="ＭＳ Ｐゴシック" pitchFamily="34" charset="-128"/>
                <a:cs typeface="+mn-cs"/>
              </a:rPr>
              <a:t>………………..………………………………………………………………………………………3</a:t>
            </a:r>
          </a:p>
          <a:p>
            <a:pPr marL="457200" indent="-457200" defTabSz="457200">
              <a:buFontTx/>
              <a:buBlip>
                <a:blip r:embed="rId2"/>
              </a:buBlip>
              <a:defRPr/>
            </a:pPr>
            <a:endParaRPr lang="en-GB" sz="1200" b="1"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Introduction and methodology</a:t>
            </a:r>
            <a:r>
              <a:rPr lang="en-GB" sz="1200" dirty="0">
                <a:latin typeface="+mn-lt"/>
                <a:ea typeface="ＭＳ Ｐゴシック" pitchFamily="34" charset="-128"/>
                <a:cs typeface="+mn-cs"/>
              </a:rPr>
              <a:t>………………………..…………………………………………………………………6</a:t>
            </a:r>
          </a:p>
          <a:p>
            <a:pPr marL="914400" lvl="1" indent="-457200" defTabSz="457200">
              <a:buFontTx/>
              <a:buBlip>
                <a:blip r:embed="rId2"/>
              </a:buBlip>
              <a:defRPr/>
            </a:pPr>
            <a:r>
              <a:rPr lang="en-GB" sz="1200" dirty="0">
                <a:latin typeface="+mn-lt"/>
                <a:ea typeface="ＭＳ Ｐゴシック" pitchFamily="34" charset="-128"/>
                <a:cs typeface="+mn-cs"/>
              </a:rPr>
              <a:t>Introduction</a:t>
            </a:r>
          </a:p>
          <a:p>
            <a:pPr marL="914400" lvl="1" indent="-457200" defTabSz="457200">
              <a:buFontTx/>
              <a:buBlip>
                <a:blip r:embed="rId2"/>
              </a:buBlip>
              <a:defRPr/>
            </a:pPr>
            <a:r>
              <a:rPr lang="en-GB" sz="1200" dirty="0">
                <a:latin typeface="+mn-lt"/>
              </a:rPr>
              <a:t>Methodology overview</a:t>
            </a:r>
            <a:endParaRPr lang="en-GB" sz="1200" dirty="0">
              <a:latin typeface="+mn-lt"/>
              <a:ea typeface="ＭＳ Ｐゴシック" pitchFamily="34" charset="-128"/>
              <a:cs typeface="+mn-cs"/>
            </a:endParaRP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rPr>
              <a:t>Review of Scottish capability</a:t>
            </a:r>
            <a:r>
              <a:rPr lang="en-GB" sz="1200" dirty="0">
                <a:latin typeface="+mn-lt"/>
                <a:ea typeface="ＭＳ Ｐゴシック" pitchFamily="34" charset="-128"/>
                <a:cs typeface="+mn-cs"/>
              </a:rPr>
              <a:t>………………………………………………………………………………………….…8 </a:t>
            </a:r>
          </a:p>
          <a:p>
            <a:pPr marL="914400" lvl="1" indent="-457200" defTabSz="457200">
              <a:buFontTx/>
              <a:buBlip>
                <a:blip r:embed="rId2"/>
              </a:buBlip>
              <a:defRPr/>
            </a:pPr>
            <a:r>
              <a:rPr lang="en-GB" sz="1200" dirty="0">
                <a:latin typeface="+mn-lt"/>
              </a:rPr>
              <a:t>Identification of key sub sectors</a:t>
            </a:r>
          </a:p>
          <a:p>
            <a:pPr marL="914400" lvl="1" indent="-457200" defTabSz="457200">
              <a:buFontTx/>
              <a:buBlip>
                <a:blip r:embed="rId2"/>
              </a:buBlip>
              <a:defRPr/>
            </a:pPr>
            <a:r>
              <a:rPr lang="en-GB" sz="1200" dirty="0">
                <a:latin typeface="+mn-lt"/>
                <a:ea typeface="ＭＳ Ｐゴシック" pitchFamily="34" charset="-128"/>
                <a:cs typeface="+mn-cs"/>
              </a:rPr>
              <a:t>Sub sector profile cards</a:t>
            </a:r>
          </a:p>
          <a:p>
            <a:pPr marL="914400" lvl="1" indent="-457200" defTabSz="457200">
              <a:buFontTx/>
              <a:buBlip>
                <a:blip r:embed="rId2"/>
              </a:buBlip>
              <a:defRPr/>
            </a:pPr>
            <a:r>
              <a:rPr lang="en-GB" sz="1200" dirty="0">
                <a:latin typeface="+mn-lt"/>
              </a:rPr>
              <a:t>Gap analysis</a:t>
            </a:r>
          </a:p>
          <a:p>
            <a:pPr marL="914400" lvl="1" indent="-457200" defTabSz="457200">
              <a:buFontTx/>
              <a:buBlip>
                <a:blip r:embed="rId2"/>
              </a:buBlip>
              <a:defRPr/>
            </a:pPr>
            <a:r>
              <a:rPr lang="en-GB" sz="1200" dirty="0">
                <a:latin typeface="+mn-lt"/>
                <a:ea typeface="ＭＳ Ｐゴシック" pitchFamily="34" charset="-128"/>
                <a:cs typeface="+mn-cs"/>
              </a:rPr>
              <a:t>Summary of capability</a:t>
            </a: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solidFill>
                  <a:schemeClr val="accent4">
                    <a:lumMod val="75000"/>
                  </a:schemeClr>
                </a:solidFill>
                <a:latin typeface="+mn-lt"/>
                <a:ea typeface="ＭＳ Ｐゴシック" pitchFamily="34" charset="-128"/>
                <a:cs typeface="+mn-cs"/>
              </a:rPr>
              <a:t>International market analysis</a:t>
            </a:r>
            <a:r>
              <a:rPr lang="en-GB" sz="1200" dirty="0">
                <a:solidFill>
                  <a:schemeClr val="accent4">
                    <a:lumMod val="75000"/>
                  </a:schemeClr>
                </a:solidFill>
                <a:ea typeface="ＭＳ Ｐゴシック" pitchFamily="34" charset="-128"/>
              </a:rPr>
              <a:t>………………………………….…………………………………………….………</a:t>
            </a:r>
            <a:r>
              <a:rPr lang="en-GB" sz="1200" dirty="0">
                <a:ea typeface="ＭＳ Ｐゴシック" pitchFamily="34" charset="-128"/>
              </a:rPr>
              <a:t>…..19</a:t>
            </a:r>
            <a:endParaRPr lang="en-GB" sz="1200" dirty="0">
              <a:latin typeface="+mn-lt"/>
              <a:ea typeface="ＭＳ Ｐゴシック" pitchFamily="34" charset="-128"/>
              <a:cs typeface="+mn-cs"/>
            </a:endParaRPr>
          </a:p>
          <a:p>
            <a:pPr marL="914400" lvl="1" indent="-457200" defTabSz="457200">
              <a:buFontTx/>
              <a:buBlip>
                <a:blip r:embed="rId2"/>
              </a:buBlip>
              <a:defRPr/>
            </a:pPr>
            <a:r>
              <a:rPr lang="en-GB" sz="1200" dirty="0">
                <a:latin typeface="+mn-lt"/>
                <a:ea typeface="ＭＳ Ｐゴシック" pitchFamily="34" charset="-128"/>
                <a:cs typeface="+mn-cs"/>
              </a:rPr>
              <a:t>Profiling of international markets</a:t>
            </a:r>
          </a:p>
          <a:p>
            <a:pPr marL="914400" lvl="1" indent="-457200" defTabSz="457200">
              <a:buFontTx/>
              <a:buBlip>
                <a:blip r:embed="rId2"/>
              </a:buBlip>
              <a:defRPr/>
            </a:pPr>
            <a:r>
              <a:rPr lang="en-GB" sz="1200" dirty="0">
                <a:latin typeface="+mn-lt"/>
              </a:rPr>
              <a:t>Shortlisted country score cards</a:t>
            </a:r>
          </a:p>
          <a:p>
            <a:pPr marL="914400" lvl="1" indent="-457200" defTabSz="457200">
              <a:buFontTx/>
              <a:buBlip>
                <a:blip r:embed="rId2"/>
              </a:buBlip>
              <a:defRPr/>
            </a:pPr>
            <a:r>
              <a:rPr lang="en-GB" sz="1200" dirty="0">
                <a:latin typeface="+mn-lt"/>
                <a:ea typeface="ＭＳ Ｐゴシック" pitchFamily="34" charset="-128"/>
                <a:cs typeface="+mn-cs"/>
              </a:rPr>
              <a:t>Summary of international market opportunities and ratings</a:t>
            </a:r>
          </a:p>
          <a:p>
            <a:pPr marL="914400" lvl="1" indent="-457200" defTabSz="457200">
              <a:buFontTx/>
              <a:buBlip>
                <a:blip r:embed="rId2"/>
              </a:buBlip>
              <a:defRPr/>
            </a:pPr>
            <a:endParaRPr lang="en-GB" sz="1200" dirty="0">
              <a:latin typeface="+mn-lt"/>
            </a:endParaRPr>
          </a:p>
          <a:p>
            <a:pPr>
              <a:defRPr/>
            </a:pPr>
            <a:r>
              <a:rPr lang="en-GB" sz="1200" b="1" dirty="0"/>
              <a:t>Conclusions</a:t>
            </a:r>
            <a:r>
              <a:rPr lang="en-GB" sz="1200" dirty="0"/>
              <a:t>………………………………….…………………………………………………………..…….………….. 37</a:t>
            </a:r>
          </a:p>
          <a:p>
            <a:pPr marL="914400" lvl="1" indent="-457200">
              <a:buBlip>
                <a:blip r:embed="rId2"/>
              </a:buBlip>
              <a:defRPr/>
            </a:pPr>
            <a:r>
              <a:rPr lang="en-GB" sz="1200" dirty="0"/>
              <a:t>Conclusions</a:t>
            </a:r>
          </a:p>
          <a:p>
            <a:pPr lvl="1" defTabSz="457200">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Annexes</a:t>
            </a:r>
            <a:r>
              <a:rPr lang="en-GB" sz="1200" dirty="0">
                <a:latin typeface="+mn-lt"/>
                <a:ea typeface="ＭＳ Ｐゴシック" pitchFamily="34" charset="-128"/>
                <a:cs typeface="+mn-cs"/>
              </a:rPr>
              <a:t>……………………………………………………………….…………………………………………….…….…39</a:t>
            </a:r>
          </a:p>
          <a:p>
            <a:pPr marL="914400" lvl="1" indent="-457200" defTabSz="457200">
              <a:buFontTx/>
              <a:buBlip>
                <a:blip r:embed="rId2"/>
              </a:buBlip>
              <a:defRPr/>
            </a:pPr>
            <a:r>
              <a:rPr lang="en-GB" sz="1200" dirty="0">
                <a:latin typeface="+mn-lt"/>
                <a:ea typeface="ＭＳ Ｐゴシック" pitchFamily="34" charset="-128"/>
                <a:cs typeface="+mn-cs"/>
              </a:rPr>
              <a:t>Mapping of Scottish energy systems capability</a:t>
            </a:r>
          </a:p>
        </p:txBody>
      </p:sp>
    </p:spTree>
    <p:extLst>
      <p:ext uri="{BB962C8B-B14F-4D97-AF65-F5344CB8AC3E}">
        <p14:creationId xmlns:p14="http://schemas.microsoft.com/office/powerpoint/2010/main" val="339745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79425" y="381000"/>
            <a:ext cx="63881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Contents</a:t>
            </a:r>
          </a:p>
        </p:txBody>
      </p:sp>
      <p:sp>
        <p:nvSpPr>
          <p:cNvPr id="3" name="TextBox 2"/>
          <p:cNvSpPr txBox="1"/>
          <p:nvPr/>
        </p:nvSpPr>
        <p:spPr>
          <a:xfrm>
            <a:off x="512763" y="1341438"/>
            <a:ext cx="8162925" cy="4154984"/>
          </a:xfrm>
          <a:prstGeom prst="rect">
            <a:avLst/>
          </a:prstGeom>
          <a:noFill/>
        </p:spPr>
        <p:txBody>
          <a:bodyPr>
            <a:spAutoFit/>
          </a:bodyPr>
          <a:lstStyle/>
          <a:p>
            <a:pPr defTabSz="457200">
              <a:defRPr/>
            </a:pPr>
            <a:r>
              <a:rPr lang="en-GB" sz="1200" b="1" dirty="0">
                <a:solidFill>
                  <a:schemeClr val="accent4">
                    <a:lumMod val="75000"/>
                  </a:schemeClr>
                </a:solidFill>
                <a:latin typeface="+mn-lt"/>
                <a:ea typeface="ＭＳ Ｐゴシック" pitchFamily="34" charset="-128"/>
                <a:cs typeface="+mn-cs"/>
              </a:rPr>
              <a:t>Executive Summary</a:t>
            </a:r>
            <a:r>
              <a:rPr lang="en-GB" sz="1200" dirty="0">
                <a:solidFill>
                  <a:schemeClr val="accent4">
                    <a:lumMod val="75000"/>
                  </a:schemeClr>
                </a:solidFill>
                <a:latin typeface="+mn-lt"/>
                <a:ea typeface="ＭＳ Ｐゴシック" pitchFamily="34" charset="-128"/>
                <a:cs typeface="+mn-cs"/>
              </a:rPr>
              <a:t>………………..………………………………………………………………………………………3</a:t>
            </a:r>
          </a:p>
          <a:p>
            <a:pPr marL="457200" indent="-457200" defTabSz="457200">
              <a:buFontTx/>
              <a:buBlip>
                <a:blip r:embed="rId2"/>
              </a:buBlip>
              <a:defRPr/>
            </a:pPr>
            <a:endParaRPr lang="en-GB" sz="1200" b="1" dirty="0">
              <a:solidFill>
                <a:schemeClr val="accent4"/>
              </a:solidFill>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Introduction and methodology</a:t>
            </a:r>
            <a:r>
              <a:rPr lang="en-GB" sz="1200" dirty="0">
                <a:latin typeface="+mn-lt"/>
                <a:ea typeface="ＭＳ Ｐゴシック" pitchFamily="34" charset="-128"/>
                <a:cs typeface="+mn-cs"/>
              </a:rPr>
              <a:t>………………………..…………………………………………………………………6</a:t>
            </a:r>
          </a:p>
          <a:p>
            <a:pPr marL="914400" lvl="1" indent="-457200" defTabSz="457200">
              <a:buFontTx/>
              <a:buBlip>
                <a:blip r:embed="rId2"/>
              </a:buBlip>
              <a:defRPr/>
            </a:pPr>
            <a:r>
              <a:rPr lang="en-GB" sz="1200" dirty="0">
                <a:latin typeface="+mn-lt"/>
                <a:ea typeface="ＭＳ Ｐゴシック" pitchFamily="34" charset="-128"/>
                <a:cs typeface="+mn-cs"/>
              </a:rPr>
              <a:t>Introduction</a:t>
            </a:r>
          </a:p>
          <a:p>
            <a:pPr marL="914400" lvl="1" indent="-457200" defTabSz="457200">
              <a:buFontTx/>
              <a:buBlip>
                <a:blip r:embed="rId2"/>
              </a:buBlip>
              <a:defRPr/>
            </a:pPr>
            <a:r>
              <a:rPr lang="en-GB" sz="1200" dirty="0">
                <a:latin typeface="+mn-lt"/>
              </a:rPr>
              <a:t>Methodology overview</a:t>
            </a:r>
            <a:endParaRPr lang="en-GB" sz="1200" dirty="0">
              <a:latin typeface="+mn-lt"/>
              <a:ea typeface="ＭＳ Ｐゴシック" pitchFamily="34" charset="-128"/>
              <a:cs typeface="+mn-cs"/>
            </a:endParaRP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rPr>
              <a:t>Review of Scottish capability</a:t>
            </a:r>
            <a:r>
              <a:rPr lang="en-GB" sz="1200" dirty="0">
                <a:latin typeface="+mn-lt"/>
                <a:ea typeface="ＭＳ Ｐゴシック" pitchFamily="34" charset="-128"/>
                <a:cs typeface="+mn-cs"/>
              </a:rPr>
              <a:t>………………………………………………………………………………………….…8 </a:t>
            </a:r>
          </a:p>
          <a:p>
            <a:pPr marL="914400" lvl="1" indent="-457200" defTabSz="457200">
              <a:buFontTx/>
              <a:buBlip>
                <a:blip r:embed="rId2"/>
              </a:buBlip>
              <a:defRPr/>
            </a:pPr>
            <a:r>
              <a:rPr lang="en-GB" sz="1200" dirty="0">
                <a:latin typeface="+mn-lt"/>
              </a:rPr>
              <a:t>Identification of key sub sectors</a:t>
            </a:r>
          </a:p>
          <a:p>
            <a:pPr marL="914400" lvl="1" indent="-457200" defTabSz="457200">
              <a:buFontTx/>
              <a:buBlip>
                <a:blip r:embed="rId2"/>
              </a:buBlip>
              <a:defRPr/>
            </a:pPr>
            <a:r>
              <a:rPr lang="en-GB" sz="1200" dirty="0">
                <a:latin typeface="+mn-lt"/>
                <a:ea typeface="ＭＳ Ｐゴシック" pitchFamily="34" charset="-128"/>
                <a:cs typeface="+mn-cs"/>
              </a:rPr>
              <a:t>Sub sector profile cards</a:t>
            </a:r>
          </a:p>
          <a:p>
            <a:pPr marL="914400" lvl="1" indent="-457200" defTabSz="457200">
              <a:buFontTx/>
              <a:buBlip>
                <a:blip r:embed="rId2"/>
              </a:buBlip>
              <a:defRPr/>
            </a:pPr>
            <a:r>
              <a:rPr lang="en-GB" sz="1200" dirty="0">
                <a:latin typeface="+mn-lt"/>
              </a:rPr>
              <a:t>Gap analysis</a:t>
            </a:r>
          </a:p>
          <a:p>
            <a:pPr marL="914400" lvl="1" indent="-457200" defTabSz="457200">
              <a:buFontTx/>
              <a:buBlip>
                <a:blip r:embed="rId2"/>
              </a:buBlip>
              <a:defRPr/>
            </a:pPr>
            <a:r>
              <a:rPr lang="en-GB" sz="1200" dirty="0">
                <a:latin typeface="+mn-lt"/>
                <a:ea typeface="ＭＳ Ｐゴシック" pitchFamily="34" charset="-128"/>
                <a:cs typeface="+mn-cs"/>
              </a:rPr>
              <a:t>Summary of capability</a:t>
            </a: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International market analysis</a:t>
            </a:r>
            <a:r>
              <a:rPr lang="en-GB" sz="1200" dirty="0">
                <a:ea typeface="ＭＳ Ｐゴシック" pitchFamily="34" charset="-128"/>
              </a:rPr>
              <a:t>………………………………….…………………………………………….…………..19</a:t>
            </a:r>
            <a:endParaRPr lang="en-GB" sz="1200" dirty="0">
              <a:latin typeface="+mn-lt"/>
              <a:ea typeface="ＭＳ Ｐゴシック" pitchFamily="34" charset="-128"/>
              <a:cs typeface="+mn-cs"/>
            </a:endParaRPr>
          </a:p>
          <a:p>
            <a:pPr marL="914400" lvl="1" indent="-457200" defTabSz="457200">
              <a:buFontTx/>
              <a:buBlip>
                <a:blip r:embed="rId2"/>
              </a:buBlip>
              <a:defRPr/>
            </a:pPr>
            <a:r>
              <a:rPr lang="en-GB" sz="1200" dirty="0">
                <a:latin typeface="+mn-lt"/>
                <a:ea typeface="ＭＳ Ｐゴシック" pitchFamily="34" charset="-128"/>
                <a:cs typeface="+mn-cs"/>
              </a:rPr>
              <a:t>Profiling of international markets</a:t>
            </a:r>
          </a:p>
          <a:p>
            <a:pPr marL="914400" lvl="1" indent="-457200" defTabSz="457200">
              <a:buFontTx/>
              <a:buBlip>
                <a:blip r:embed="rId2"/>
              </a:buBlip>
              <a:defRPr/>
            </a:pPr>
            <a:r>
              <a:rPr lang="en-GB" sz="1200" dirty="0">
                <a:latin typeface="+mn-lt"/>
              </a:rPr>
              <a:t>Shortlisted country score cards</a:t>
            </a:r>
          </a:p>
          <a:p>
            <a:pPr marL="914400" lvl="1" indent="-457200" defTabSz="457200">
              <a:buFontTx/>
              <a:buBlip>
                <a:blip r:embed="rId2"/>
              </a:buBlip>
              <a:defRPr/>
            </a:pPr>
            <a:r>
              <a:rPr lang="en-GB" sz="1200" dirty="0">
                <a:latin typeface="+mn-lt"/>
                <a:ea typeface="ＭＳ Ｐゴシック" pitchFamily="34" charset="-128"/>
                <a:cs typeface="+mn-cs"/>
              </a:rPr>
              <a:t>Summary of international market opportunities and ratings</a:t>
            </a:r>
          </a:p>
          <a:p>
            <a:pPr marL="914400" lvl="1" indent="-457200" defTabSz="457200">
              <a:buFontTx/>
              <a:buBlip>
                <a:blip r:embed="rId2"/>
              </a:buBlip>
              <a:defRPr/>
            </a:pPr>
            <a:endParaRPr lang="en-GB" sz="1200" dirty="0">
              <a:latin typeface="+mn-lt"/>
            </a:endParaRPr>
          </a:p>
          <a:p>
            <a:pPr>
              <a:defRPr/>
            </a:pPr>
            <a:r>
              <a:rPr lang="en-GB" sz="1200" b="1" dirty="0"/>
              <a:t>Conclusions</a:t>
            </a:r>
            <a:r>
              <a:rPr lang="en-GB" sz="1200" dirty="0"/>
              <a:t>………………………………….…………………………………………………………..…….………….. 37</a:t>
            </a:r>
          </a:p>
          <a:p>
            <a:pPr marL="914400" lvl="1" indent="-457200">
              <a:buBlip>
                <a:blip r:embed="rId2"/>
              </a:buBlip>
              <a:defRPr/>
            </a:pPr>
            <a:r>
              <a:rPr lang="en-GB" sz="1200" dirty="0"/>
              <a:t>Conclusions</a:t>
            </a:r>
          </a:p>
          <a:p>
            <a:pPr lvl="1" defTabSz="457200">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Annexes</a:t>
            </a:r>
            <a:r>
              <a:rPr lang="en-GB" sz="1200" dirty="0">
                <a:latin typeface="+mn-lt"/>
                <a:ea typeface="ＭＳ Ｐゴシック" pitchFamily="34" charset="-128"/>
                <a:cs typeface="+mn-cs"/>
              </a:rPr>
              <a:t>……………………………………………………………….…………………………………………….…….…39</a:t>
            </a:r>
          </a:p>
          <a:p>
            <a:pPr marL="914400" lvl="1" indent="-457200" defTabSz="457200">
              <a:buFontTx/>
              <a:buBlip>
                <a:blip r:embed="rId2"/>
              </a:buBlip>
              <a:defRPr/>
            </a:pPr>
            <a:r>
              <a:rPr lang="en-GB" sz="1200" dirty="0">
                <a:latin typeface="+mn-lt"/>
                <a:ea typeface="ＭＳ Ｐゴシック" pitchFamily="34" charset="-128"/>
                <a:cs typeface="+mn-cs"/>
              </a:rPr>
              <a:t>Mapping of Scottish energy systems capability</a:t>
            </a:r>
          </a:p>
        </p:txBody>
      </p:sp>
    </p:spTree>
    <p:extLst>
      <p:ext uri="{BB962C8B-B14F-4D97-AF65-F5344CB8AC3E}">
        <p14:creationId xmlns:p14="http://schemas.microsoft.com/office/powerpoint/2010/main" val="382808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Profiling of international markets and shortlisting of countries</a:t>
            </a:r>
          </a:p>
        </p:txBody>
      </p:sp>
      <p:sp>
        <p:nvSpPr>
          <p:cNvPr id="3" name="TextBox 2"/>
          <p:cNvSpPr txBox="1"/>
          <p:nvPr/>
        </p:nvSpPr>
        <p:spPr>
          <a:xfrm>
            <a:off x="4750124" y="1061869"/>
            <a:ext cx="4026934" cy="1938992"/>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1000" b="1" dirty="0">
                <a:solidFill>
                  <a:srgbClr val="0083A9"/>
                </a:solidFill>
              </a:rPr>
              <a:t>Shortlisting of countries takes into account many metrics</a:t>
            </a:r>
          </a:p>
          <a:p>
            <a:pPr marL="285750" indent="-285750" fontAlgn="auto">
              <a:spcBef>
                <a:spcPts val="0"/>
              </a:spcBef>
              <a:spcAft>
                <a:spcPts val="300"/>
              </a:spcAft>
              <a:buFontTx/>
              <a:buBlip>
                <a:blip r:embed="rId2"/>
              </a:buBlip>
              <a:defRPr/>
            </a:pPr>
            <a:r>
              <a:rPr lang="en-GB" sz="1000" dirty="0">
                <a:solidFill>
                  <a:schemeClr val="tx1"/>
                </a:solidFill>
              </a:rPr>
              <a:t>Metrics describe economic factors, attractiveness for trading, current and future energy and infrastructure requirements, and evidence of smart network activity</a:t>
            </a:r>
          </a:p>
          <a:p>
            <a:pPr marL="285750" indent="-285750" fontAlgn="auto">
              <a:spcBef>
                <a:spcPts val="0"/>
              </a:spcBef>
              <a:spcAft>
                <a:spcPts val="300"/>
              </a:spcAft>
              <a:buFontTx/>
              <a:buBlip>
                <a:blip r:embed="rId2"/>
              </a:buBlip>
              <a:defRPr/>
            </a:pPr>
            <a:r>
              <a:rPr lang="en-GB" sz="1000" dirty="0">
                <a:solidFill>
                  <a:schemeClr val="tx1"/>
                </a:solidFill>
              </a:rPr>
              <a:t>Weighting used to identify key factors.  The focus is on technical indicators which demonstrate the need for significant network investment and smart or integrated infrastructure.  </a:t>
            </a:r>
          </a:p>
          <a:p>
            <a:pPr marL="285750" indent="-285750" fontAlgn="auto">
              <a:spcBef>
                <a:spcPts val="0"/>
              </a:spcBef>
              <a:spcAft>
                <a:spcPts val="300"/>
              </a:spcAft>
              <a:buFontTx/>
              <a:buBlip>
                <a:blip r:embed="rId2"/>
              </a:buBlip>
              <a:defRPr/>
            </a:pPr>
            <a:r>
              <a:rPr lang="en-GB" sz="1000" dirty="0">
                <a:solidFill>
                  <a:schemeClr val="tx1"/>
                </a:solidFill>
              </a:rPr>
              <a:t>The nebulous nature of energy systems means that few specific indicators are available which describe the need for investment</a:t>
            </a:r>
          </a:p>
          <a:p>
            <a:pPr marL="285750" indent="-285750" fontAlgn="auto">
              <a:spcBef>
                <a:spcPts val="0"/>
              </a:spcBef>
              <a:spcAft>
                <a:spcPts val="300"/>
              </a:spcAft>
              <a:buFontTx/>
              <a:buBlip>
                <a:blip r:embed="rId2"/>
              </a:buBlip>
              <a:defRPr/>
            </a:pPr>
            <a:r>
              <a:rPr lang="en-GB" sz="1000" dirty="0">
                <a:solidFill>
                  <a:schemeClr val="tx1"/>
                </a:solidFill>
              </a:rPr>
              <a:t>Qualitative input used to cover data gaps and produce short list</a:t>
            </a:r>
          </a:p>
        </p:txBody>
      </p:sp>
      <p:graphicFrame>
        <p:nvGraphicFramePr>
          <p:cNvPr id="4" name="Table 3"/>
          <p:cNvGraphicFramePr>
            <a:graphicFrameLocks noGrp="1"/>
          </p:cNvGraphicFramePr>
          <p:nvPr>
            <p:extLst>
              <p:ext uri="{D42A27DB-BD31-4B8C-83A1-F6EECF244321}">
                <p14:modId xmlns:p14="http://schemas.microsoft.com/office/powerpoint/2010/main" val="1817667595"/>
              </p:ext>
            </p:extLst>
          </p:nvPr>
        </p:nvGraphicFramePr>
        <p:xfrm>
          <a:off x="479425" y="1061869"/>
          <a:ext cx="4084171" cy="5189232"/>
        </p:xfrm>
        <a:graphic>
          <a:graphicData uri="http://schemas.openxmlformats.org/drawingml/2006/table">
            <a:tbl>
              <a:tblPr firstRow="1" bandRow="1">
                <a:tableStyleId>{5C22544A-7EE6-4342-B048-85BDC9FD1C3A}</a:tableStyleId>
              </a:tblPr>
              <a:tblGrid>
                <a:gridCol w="1520825">
                  <a:extLst>
                    <a:ext uri="{9D8B030D-6E8A-4147-A177-3AD203B41FA5}">
                      <a16:colId xmlns:a16="http://schemas.microsoft.com/office/drawing/2014/main" val="1155626043"/>
                    </a:ext>
                  </a:extLst>
                </a:gridCol>
                <a:gridCol w="2005015">
                  <a:extLst>
                    <a:ext uri="{9D8B030D-6E8A-4147-A177-3AD203B41FA5}">
                      <a16:colId xmlns:a16="http://schemas.microsoft.com/office/drawing/2014/main" val="1561748192"/>
                    </a:ext>
                  </a:extLst>
                </a:gridCol>
                <a:gridCol w="558331">
                  <a:extLst>
                    <a:ext uri="{9D8B030D-6E8A-4147-A177-3AD203B41FA5}">
                      <a16:colId xmlns:a16="http://schemas.microsoft.com/office/drawing/2014/main" val="578101008"/>
                    </a:ext>
                  </a:extLst>
                </a:gridCol>
              </a:tblGrid>
              <a:tr h="223585">
                <a:tc>
                  <a:txBody>
                    <a:bodyPr/>
                    <a:lstStyle/>
                    <a:p>
                      <a:r>
                        <a:rPr lang="en-GB" sz="800" dirty="0"/>
                        <a:t>Metric</a:t>
                      </a:r>
                    </a:p>
                  </a:txBody>
                  <a:tcPr anchor="ctr"/>
                </a:tc>
                <a:tc>
                  <a:txBody>
                    <a:bodyPr/>
                    <a:lstStyle/>
                    <a:p>
                      <a:r>
                        <a:rPr lang="en-GB" sz="800" dirty="0"/>
                        <a:t>Data sources</a:t>
                      </a:r>
                    </a:p>
                  </a:txBody>
                  <a:tcPr anchor="ctr"/>
                </a:tc>
                <a:tc>
                  <a:txBody>
                    <a:bodyPr/>
                    <a:lstStyle/>
                    <a:p>
                      <a:r>
                        <a:rPr lang="en-GB" sz="800" dirty="0"/>
                        <a:t>Weight</a:t>
                      </a:r>
                      <a:r>
                        <a:rPr lang="en-GB" sz="800" baseline="0" dirty="0"/>
                        <a:t> (1-5)</a:t>
                      </a:r>
                      <a:endParaRPr lang="en-GB" sz="800" dirty="0"/>
                    </a:p>
                  </a:txBody>
                  <a:tcPr anchor="ctr"/>
                </a:tc>
                <a:extLst>
                  <a:ext uri="{0D108BD9-81ED-4DB2-BD59-A6C34878D82A}">
                    <a16:rowId xmlns:a16="http://schemas.microsoft.com/office/drawing/2014/main" val="3817936226"/>
                  </a:ext>
                </a:extLst>
              </a:tr>
              <a:tr h="223585">
                <a:tc>
                  <a:txBody>
                    <a:bodyPr/>
                    <a:lstStyle/>
                    <a:p>
                      <a:pPr>
                        <a:lnSpc>
                          <a:spcPct val="107000"/>
                        </a:lnSpc>
                        <a:spcAft>
                          <a:spcPts val="0"/>
                        </a:spcAft>
                      </a:pPr>
                      <a:r>
                        <a:rPr lang="en-GB" sz="800" kern="1200" dirty="0">
                          <a:solidFill>
                            <a:schemeClr val="dk1"/>
                          </a:solidFill>
                          <a:latin typeface="+mn-lt"/>
                          <a:ea typeface="+mn-ea"/>
                          <a:cs typeface="+mn-cs"/>
                        </a:rPr>
                        <a:t>GDP total</a:t>
                      </a:r>
                    </a:p>
                  </a:txBody>
                  <a:tcPr marL="68580" marR="68580" marT="0" marB="0" anchor="ctr"/>
                </a:tc>
                <a:tc>
                  <a:txBody>
                    <a:bodyPr/>
                    <a:lstStyle/>
                    <a:p>
                      <a:pPr marL="0" indent="0">
                        <a:buFont typeface="Arial" panose="020B0604020202020204" pitchFamily="34" charset="0"/>
                        <a:buNone/>
                      </a:pPr>
                      <a:r>
                        <a:rPr lang="en-GB" sz="800" dirty="0"/>
                        <a:t>World Bank</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3</a:t>
                      </a:r>
                    </a:p>
                  </a:txBody>
                  <a:tcPr anchor="ctr"/>
                </a:tc>
                <a:extLst>
                  <a:ext uri="{0D108BD9-81ED-4DB2-BD59-A6C34878D82A}">
                    <a16:rowId xmlns:a16="http://schemas.microsoft.com/office/drawing/2014/main" val="2064859743"/>
                  </a:ext>
                </a:extLst>
              </a:tr>
              <a:tr h="223585">
                <a:tc>
                  <a:txBody>
                    <a:bodyPr/>
                    <a:lstStyle/>
                    <a:p>
                      <a:pPr>
                        <a:lnSpc>
                          <a:spcPct val="107000"/>
                        </a:lnSpc>
                        <a:spcAft>
                          <a:spcPts val="0"/>
                        </a:spcAft>
                      </a:pPr>
                      <a:r>
                        <a:rPr lang="en-GB" sz="800" kern="1200" dirty="0">
                          <a:solidFill>
                            <a:schemeClr val="dk1"/>
                          </a:solidFill>
                          <a:latin typeface="+mn-lt"/>
                          <a:ea typeface="+mn-ea"/>
                          <a:cs typeface="+mn-cs"/>
                        </a:rPr>
                        <a:t>SDI office presence</a:t>
                      </a:r>
                    </a:p>
                  </a:txBody>
                  <a:tcPr marL="68580" marR="68580" marT="0" marB="0" anchor="ctr"/>
                </a:tc>
                <a:tc>
                  <a:txBody>
                    <a:bodyPr/>
                    <a:lstStyle/>
                    <a:p>
                      <a:pPr marL="0" indent="0">
                        <a:buFont typeface="Arial" panose="020B0604020202020204" pitchFamily="34" charset="0"/>
                        <a:buNone/>
                      </a:pPr>
                      <a:r>
                        <a:rPr lang="en-GB" sz="800" dirty="0"/>
                        <a:t>SDI</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3</a:t>
                      </a:r>
                    </a:p>
                  </a:txBody>
                  <a:tcPr anchor="ctr"/>
                </a:tc>
                <a:extLst>
                  <a:ext uri="{0D108BD9-81ED-4DB2-BD59-A6C34878D82A}">
                    <a16:rowId xmlns:a16="http://schemas.microsoft.com/office/drawing/2014/main" val="3538792088"/>
                  </a:ext>
                </a:extLst>
              </a:tr>
              <a:tr h="223585">
                <a:tc>
                  <a:txBody>
                    <a:bodyPr/>
                    <a:lstStyle/>
                    <a:p>
                      <a:pPr>
                        <a:lnSpc>
                          <a:spcPct val="107000"/>
                        </a:lnSpc>
                        <a:spcAft>
                          <a:spcPts val="0"/>
                        </a:spcAft>
                      </a:pPr>
                      <a:r>
                        <a:rPr lang="en-GB" sz="800" kern="1200" dirty="0">
                          <a:solidFill>
                            <a:schemeClr val="dk1"/>
                          </a:solidFill>
                          <a:latin typeface="+mn-lt"/>
                          <a:ea typeface="+mn-ea"/>
                          <a:cs typeface="+mn-cs"/>
                        </a:rPr>
                        <a:t>Ease of doing business</a:t>
                      </a:r>
                    </a:p>
                  </a:txBody>
                  <a:tcPr marL="68580" marR="68580" marT="0" marB="0" anchor="ctr"/>
                </a:tc>
                <a:tc>
                  <a:txBody>
                    <a:bodyPr/>
                    <a:lstStyle/>
                    <a:p>
                      <a:pPr marL="0" indent="0">
                        <a:buFont typeface="Arial" panose="020B0604020202020204" pitchFamily="34" charset="0"/>
                        <a:buNone/>
                      </a:pPr>
                      <a:r>
                        <a:rPr lang="en-GB" sz="800" dirty="0"/>
                        <a:t>World</a:t>
                      </a:r>
                      <a:r>
                        <a:rPr lang="en-GB" sz="800" baseline="0" dirty="0"/>
                        <a:t> Bank</a:t>
                      </a:r>
                      <a:endParaRPr lang="en-GB" sz="800" dirty="0"/>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3</a:t>
                      </a:r>
                    </a:p>
                  </a:txBody>
                  <a:tcPr anchor="ctr"/>
                </a:tc>
                <a:extLst>
                  <a:ext uri="{0D108BD9-81ED-4DB2-BD59-A6C34878D82A}">
                    <a16:rowId xmlns:a16="http://schemas.microsoft.com/office/drawing/2014/main" val="3548558078"/>
                  </a:ext>
                </a:extLst>
              </a:tr>
              <a:tr h="308898">
                <a:tc>
                  <a:txBody>
                    <a:bodyPr/>
                    <a:lstStyle/>
                    <a:p>
                      <a:pPr>
                        <a:lnSpc>
                          <a:spcPct val="107000"/>
                        </a:lnSpc>
                        <a:spcAft>
                          <a:spcPts val="0"/>
                        </a:spcAft>
                      </a:pPr>
                      <a:r>
                        <a:rPr lang="en-GB" sz="800" kern="1200" dirty="0">
                          <a:solidFill>
                            <a:schemeClr val="dk1"/>
                          </a:solidFill>
                          <a:latin typeface="+mn-lt"/>
                          <a:ea typeface="+mn-ea"/>
                          <a:cs typeface="+mn-cs"/>
                        </a:rPr>
                        <a:t>Current market export</a:t>
                      </a: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Scottish Export Statistics – Global Connections Survey</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3</a:t>
                      </a:r>
                    </a:p>
                  </a:txBody>
                  <a:tcPr anchor="ctr"/>
                </a:tc>
                <a:extLst>
                  <a:ext uri="{0D108BD9-81ED-4DB2-BD59-A6C34878D82A}">
                    <a16:rowId xmlns:a16="http://schemas.microsoft.com/office/drawing/2014/main" val="183775069"/>
                  </a:ext>
                </a:extLst>
              </a:tr>
              <a:tr h="247795">
                <a:tc>
                  <a:txBody>
                    <a:bodyPr/>
                    <a:lstStyle/>
                    <a:p>
                      <a:pPr>
                        <a:lnSpc>
                          <a:spcPct val="107000"/>
                        </a:lnSpc>
                        <a:spcAft>
                          <a:spcPts val="0"/>
                        </a:spcAft>
                      </a:pPr>
                      <a:r>
                        <a:rPr lang="en-GB" sz="800" kern="1200" dirty="0">
                          <a:solidFill>
                            <a:schemeClr val="dk1"/>
                          </a:solidFill>
                          <a:latin typeface="+mn-lt"/>
                          <a:ea typeface="+mn-ea"/>
                          <a:cs typeface="+mn-cs"/>
                        </a:rPr>
                        <a:t>Energy prices – industrial electricity</a:t>
                      </a:r>
                    </a:p>
                  </a:txBody>
                  <a:tcPr marL="68580" marR="68580" marT="0" marB="0" anchor="ctr"/>
                </a:tc>
                <a:tc>
                  <a:txBody>
                    <a:bodyPr/>
                    <a:lstStyle/>
                    <a:p>
                      <a:pPr marL="0" indent="0">
                        <a:buFont typeface="Arial" panose="020B0604020202020204" pitchFamily="34" charset="0"/>
                        <a:buNone/>
                      </a:pPr>
                      <a:r>
                        <a:rPr lang="en-GB" sz="800" baseline="0" dirty="0"/>
                        <a:t>DECC / IEA</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1</a:t>
                      </a:r>
                    </a:p>
                  </a:txBody>
                  <a:tcPr anchor="ctr"/>
                </a:tc>
                <a:extLst>
                  <a:ext uri="{0D108BD9-81ED-4DB2-BD59-A6C34878D82A}">
                    <a16:rowId xmlns:a16="http://schemas.microsoft.com/office/drawing/2014/main" val="1629736778"/>
                  </a:ext>
                </a:extLst>
              </a:tr>
              <a:tr h="223585">
                <a:tc>
                  <a:txBody>
                    <a:bodyPr/>
                    <a:lstStyle/>
                    <a:p>
                      <a:pPr>
                        <a:lnSpc>
                          <a:spcPct val="107000"/>
                        </a:lnSpc>
                        <a:spcAft>
                          <a:spcPts val="0"/>
                        </a:spcAft>
                      </a:pPr>
                      <a:r>
                        <a:rPr lang="en-GB" sz="800" kern="1200" dirty="0">
                          <a:solidFill>
                            <a:schemeClr val="dk1"/>
                          </a:solidFill>
                          <a:latin typeface="+mn-lt"/>
                          <a:ea typeface="+mn-ea"/>
                          <a:cs typeface="+mn-cs"/>
                        </a:rPr>
                        <a:t>Energy prices –industrial gas</a:t>
                      </a:r>
                    </a:p>
                  </a:txBody>
                  <a:tcPr marL="68580" marR="68580" marT="0" marB="0" anchor="ctr"/>
                </a:tc>
                <a:tc>
                  <a:txBody>
                    <a:bodyPr/>
                    <a:lstStyle/>
                    <a:p>
                      <a:pPr marL="0" indent="0">
                        <a:buFont typeface="Arial" panose="020B0604020202020204" pitchFamily="34" charset="0"/>
                        <a:buNone/>
                      </a:pPr>
                      <a:r>
                        <a:rPr lang="en-GB" sz="800" baseline="0" dirty="0"/>
                        <a:t>DECC / IEA</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1</a:t>
                      </a:r>
                    </a:p>
                  </a:txBody>
                  <a:tcPr anchor="ctr"/>
                </a:tc>
                <a:extLst>
                  <a:ext uri="{0D108BD9-81ED-4DB2-BD59-A6C34878D82A}">
                    <a16:rowId xmlns:a16="http://schemas.microsoft.com/office/drawing/2014/main" val="1277415289"/>
                  </a:ext>
                </a:extLst>
              </a:tr>
              <a:tr h="318491">
                <a:tc>
                  <a:txBody>
                    <a:bodyPr/>
                    <a:lstStyle/>
                    <a:p>
                      <a:pPr>
                        <a:lnSpc>
                          <a:spcPct val="107000"/>
                        </a:lnSpc>
                        <a:spcAft>
                          <a:spcPts val="0"/>
                        </a:spcAft>
                      </a:pPr>
                      <a:r>
                        <a:rPr lang="en-GB" sz="800" kern="1200" dirty="0">
                          <a:solidFill>
                            <a:schemeClr val="dk1"/>
                          </a:solidFill>
                          <a:latin typeface="+mn-lt"/>
                          <a:ea typeface="+mn-ea"/>
                          <a:cs typeface="+mn-cs"/>
                        </a:rPr>
                        <a:t>Renewable generation capacity</a:t>
                      </a:r>
                    </a:p>
                  </a:txBody>
                  <a:tcPr marL="68580" marR="68580" marT="0" marB="0" anchor="ctr"/>
                </a:tc>
                <a:tc>
                  <a:txBody>
                    <a:bodyPr/>
                    <a:lstStyle/>
                    <a:p>
                      <a:pPr marL="0" indent="0">
                        <a:buFont typeface="Arial" panose="020B0604020202020204" pitchFamily="34" charset="0"/>
                        <a:buNone/>
                      </a:pPr>
                      <a:r>
                        <a:rPr lang="en-GB" sz="800" baseline="0" dirty="0">
                          <a:solidFill>
                            <a:schemeClr val="tx1"/>
                          </a:solidFill>
                        </a:rPr>
                        <a:t>IEA Electricity statistics</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4</a:t>
                      </a:r>
                    </a:p>
                  </a:txBody>
                  <a:tcPr anchor="ctr"/>
                </a:tc>
                <a:extLst>
                  <a:ext uri="{0D108BD9-81ED-4DB2-BD59-A6C34878D82A}">
                    <a16:rowId xmlns:a16="http://schemas.microsoft.com/office/drawing/2014/main" val="1179509660"/>
                  </a:ext>
                </a:extLst>
              </a:tr>
              <a:tr h="336980">
                <a:tc>
                  <a:txBody>
                    <a:bodyPr/>
                    <a:lstStyle/>
                    <a:p>
                      <a:pPr>
                        <a:lnSpc>
                          <a:spcPct val="107000"/>
                        </a:lnSpc>
                        <a:spcAft>
                          <a:spcPts val="0"/>
                        </a:spcAft>
                      </a:pPr>
                      <a:r>
                        <a:rPr lang="en-GB" sz="800" kern="1200" dirty="0">
                          <a:solidFill>
                            <a:schemeClr val="dk1"/>
                          </a:solidFill>
                          <a:latin typeface="+mn-lt"/>
                          <a:ea typeface="+mn-ea"/>
                          <a:cs typeface="+mn-cs"/>
                        </a:rPr>
                        <a:t>Reserve margin for electricity generation</a:t>
                      </a: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a:solidFill>
                            <a:schemeClr val="tx1"/>
                          </a:solidFill>
                        </a:rPr>
                        <a:t>IEA Electricity statistics</a:t>
                      </a:r>
                      <a:endParaRPr lang="en-GB" sz="800" dirty="0">
                        <a:solidFill>
                          <a:schemeClr val="tx1"/>
                        </a:solidFill>
                      </a:endParaRP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4</a:t>
                      </a:r>
                    </a:p>
                  </a:txBody>
                  <a:tcPr anchor="ctr"/>
                </a:tc>
                <a:extLst>
                  <a:ext uri="{0D108BD9-81ED-4DB2-BD59-A6C34878D82A}">
                    <a16:rowId xmlns:a16="http://schemas.microsoft.com/office/drawing/2014/main" val="3550015714"/>
                  </a:ext>
                </a:extLst>
              </a:tr>
              <a:tr h="336980">
                <a:tc>
                  <a:txBody>
                    <a:bodyPr/>
                    <a:lstStyle/>
                    <a:p>
                      <a:pPr>
                        <a:lnSpc>
                          <a:spcPct val="107000"/>
                        </a:lnSpc>
                        <a:spcAft>
                          <a:spcPts val="0"/>
                        </a:spcAft>
                      </a:pPr>
                      <a:r>
                        <a:rPr lang="en-GB" sz="800" kern="1200" dirty="0">
                          <a:solidFill>
                            <a:schemeClr val="dk1"/>
                          </a:solidFill>
                          <a:latin typeface="+mn-lt"/>
                          <a:ea typeface="+mn-ea"/>
                          <a:cs typeface="+mn-cs"/>
                        </a:rPr>
                        <a:t>Electricity demand</a:t>
                      </a: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a:solidFill>
                            <a:schemeClr val="tx1"/>
                          </a:solidFill>
                        </a:rPr>
                        <a:t>EIA global statistics</a:t>
                      </a:r>
                      <a:endParaRPr lang="en-GB" sz="800" dirty="0">
                        <a:solidFill>
                          <a:schemeClr val="tx1"/>
                        </a:solidFill>
                      </a:endParaRP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2</a:t>
                      </a:r>
                    </a:p>
                  </a:txBody>
                  <a:tcPr anchor="ctr"/>
                </a:tc>
                <a:extLst>
                  <a:ext uri="{0D108BD9-81ED-4DB2-BD59-A6C34878D82A}">
                    <a16:rowId xmlns:a16="http://schemas.microsoft.com/office/drawing/2014/main" val="79893129"/>
                  </a:ext>
                </a:extLst>
              </a:tr>
              <a:tr h="318491">
                <a:tc>
                  <a:txBody>
                    <a:bodyPr/>
                    <a:lstStyle/>
                    <a:p>
                      <a:pPr>
                        <a:lnSpc>
                          <a:spcPct val="107000"/>
                        </a:lnSpc>
                        <a:spcAft>
                          <a:spcPts val="0"/>
                        </a:spcAft>
                      </a:pPr>
                      <a:r>
                        <a:rPr lang="en-GB" sz="800" kern="1200" dirty="0">
                          <a:solidFill>
                            <a:schemeClr val="dk1"/>
                          </a:solidFill>
                          <a:latin typeface="+mn-lt"/>
                          <a:ea typeface="+mn-ea"/>
                          <a:cs typeface="+mn-cs"/>
                        </a:rPr>
                        <a:t>Gas demand</a:t>
                      </a: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a:solidFill>
                            <a:schemeClr val="tx1"/>
                          </a:solidFill>
                        </a:rPr>
                        <a:t>EIA global statistics</a:t>
                      </a:r>
                      <a:endParaRPr lang="en-GB" sz="800" dirty="0">
                        <a:solidFill>
                          <a:schemeClr val="tx1"/>
                        </a:solidFill>
                      </a:endParaRPr>
                    </a:p>
                    <a:p>
                      <a:pPr marL="0" indent="0">
                        <a:buFont typeface="Arial" panose="020B0604020202020204" pitchFamily="34" charset="0"/>
                        <a:buNone/>
                      </a:pPr>
                      <a:endParaRPr lang="en-GB" sz="800" dirty="0"/>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2</a:t>
                      </a:r>
                    </a:p>
                  </a:txBody>
                  <a:tcPr anchor="ctr"/>
                </a:tc>
                <a:extLst>
                  <a:ext uri="{0D108BD9-81ED-4DB2-BD59-A6C34878D82A}">
                    <a16:rowId xmlns:a16="http://schemas.microsoft.com/office/drawing/2014/main" val="2287473666"/>
                  </a:ext>
                </a:extLst>
              </a:tr>
              <a:tr h="288158">
                <a:tc>
                  <a:txBody>
                    <a:bodyPr/>
                    <a:lstStyle/>
                    <a:p>
                      <a:pPr>
                        <a:lnSpc>
                          <a:spcPct val="107000"/>
                        </a:lnSpc>
                        <a:spcAft>
                          <a:spcPts val="0"/>
                        </a:spcAft>
                      </a:pPr>
                      <a:r>
                        <a:rPr lang="en-GB" sz="800" kern="1200" dirty="0">
                          <a:solidFill>
                            <a:schemeClr val="dk1"/>
                          </a:solidFill>
                          <a:latin typeface="+mn-lt"/>
                          <a:ea typeface="+mn-ea"/>
                          <a:cs typeface="+mn-cs"/>
                        </a:rPr>
                        <a:t>District heating output</a:t>
                      </a: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a:solidFill>
                            <a:schemeClr val="tx1"/>
                          </a:solidFill>
                        </a:rPr>
                        <a:t>Euroheat and Power</a:t>
                      </a:r>
                      <a:endParaRPr lang="en-GB" sz="800" dirty="0">
                        <a:solidFill>
                          <a:schemeClr val="tx1"/>
                        </a:solidFill>
                      </a:endParaRP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2</a:t>
                      </a:r>
                    </a:p>
                  </a:txBody>
                  <a:tcPr anchor="ctr"/>
                </a:tc>
                <a:extLst>
                  <a:ext uri="{0D108BD9-81ED-4DB2-BD59-A6C34878D82A}">
                    <a16:rowId xmlns:a16="http://schemas.microsoft.com/office/drawing/2014/main" val="3997817682"/>
                  </a:ext>
                </a:extLst>
              </a:tr>
              <a:tr h="202676">
                <a:tc>
                  <a:txBody>
                    <a:bodyPr/>
                    <a:lstStyle/>
                    <a:p>
                      <a:r>
                        <a:rPr lang="en-GB" sz="800" kern="1200" dirty="0">
                          <a:solidFill>
                            <a:schemeClr val="dk1"/>
                          </a:solidFill>
                          <a:latin typeface="+mn-lt"/>
                          <a:ea typeface="+mn-ea"/>
                          <a:cs typeface="+mn-cs"/>
                        </a:rPr>
                        <a:t>Future infrastructure investment </a:t>
                      </a:r>
                    </a:p>
                  </a:txBody>
                  <a:tcPr marL="68580" marR="68580" marT="0" marB="0" anchor="ctr"/>
                </a:tc>
                <a:tc>
                  <a:txBody>
                    <a:bodyPr/>
                    <a:lstStyle/>
                    <a:p>
                      <a:pPr marL="0" indent="0">
                        <a:buFont typeface="Arial" panose="020B0604020202020204" pitchFamily="34" charset="0"/>
                        <a:buNone/>
                      </a:pPr>
                      <a:r>
                        <a:rPr lang="en-GB" sz="800" kern="1200" dirty="0">
                          <a:solidFill>
                            <a:schemeClr val="dk1"/>
                          </a:solidFill>
                          <a:latin typeface="+mn-lt"/>
                          <a:ea typeface="+mn-ea"/>
                          <a:cs typeface="+mn-cs"/>
                        </a:rPr>
                        <a:t>IEA – World Energy Investment Outlook</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3</a:t>
                      </a:r>
                    </a:p>
                  </a:txBody>
                  <a:tcPr anchor="ctr"/>
                </a:tc>
                <a:extLst>
                  <a:ext uri="{0D108BD9-81ED-4DB2-BD59-A6C34878D82A}">
                    <a16:rowId xmlns:a16="http://schemas.microsoft.com/office/drawing/2014/main" val="4180459198"/>
                  </a:ext>
                </a:extLst>
              </a:tr>
              <a:tr h="223585">
                <a:tc>
                  <a:txBody>
                    <a:bodyPr/>
                    <a:lstStyle/>
                    <a:p>
                      <a:pPr>
                        <a:lnSpc>
                          <a:spcPct val="107000"/>
                        </a:lnSpc>
                        <a:spcAft>
                          <a:spcPts val="0"/>
                        </a:spcAft>
                      </a:pPr>
                      <a:r>
                        <a:rPr lang="en-GB" sz="800" kern="1200" dirty="0">
                          <a:solidFill>
                            <a:schemeClr val="dk1"/>
                          </a:solidFill>
                          <a:latin typeface="+mn-lt"/>
                          <a:ea typeface="+mn-ea"/>
                          <a:cs typeface="+mn-cs"/>
                        </a:rPr>
                        <a:t>Energy demand growth</a:t>
                      </a:r>
                    </a:p>
                  </a:txBody>
                  <a:tcPr marL="68580" marR="68580" marT="0" marB="0" anchor="ctr"/>
                </a:tc>
                <a:tc>
                  <a:txBody>
                    <a:bodyPr/>
                    <a:lstStyle/>
                    <a:p>
                      <a:r>
                        <a:rPr lang="en-GB" sz="800" dirty="0">
                          <a:solidFill>
                            <a:schemeClr val="tx1"/>
                          </a:solidFill>
                        </a:rPr>
                        <a:t>IEA – World Energy Outlook</a:t>
                      </a: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5</a:t>
                      </a:r>
                    </a:p>
                  </a:txBody>
                  <a:tcPr anchor="ctr"/>
                </a:tc>
                <a:extLst>
                  <a:ext uri="{0D108BD9-81ED-4DB2-BD59-A6C34878D82A}">
                    <a16:rowId xmlns:a16="http://schemas.microsoft.com/office/drawing/2014/main" val="407223601"/>
                  </a:ext>
                </a:extLst>
              </a:tr>
              <a:tr h="550120">
                <a:tc>
                  <a:txBody>
                    <a:bodyPr/>
                    <a:lstStyle/>
                    <a:p>
                      <a:pPr>
                        <a:lnSpc>
                          <a:spcPct val="107000"/>
                        </a:lnSpc>
                        <a:spcAft>
                          <a:spcPts val="0"/>
                        </a:spcAft>
                      </a:pPr>
                      <a:r>
                        <a:rPr lang="en-GB" sz="800" kern="1200" dirty="0">
                          <a:solidFill>
                            <a:schemeClr val="dk1"/>
                          </a:solidFill>
                          <a:latin typeface="+mn-lt"/>
                          <a:ea typeface="+mn-ea"/>
                          <a:cs typeface="+mn-cs"/>
                        </a:rPr>
                        <a:t>Smart network activity</a:t>
                      </a:r>
                    </a:p>
                  </a:txBody>
                  <a:tcPr marL="68580" marR="68580" marT="0" marB="0" anchor="ctr"/>
                </a:tc>
                <a:tc>
                  <a:txBody>
                    <a:bodyPr/>
                    <a:lstStyle/>
                    <a:p>
                      <a:r>
                        <a:rPr lang="en-GB" sz="800" dirty="0">
                          <a:solidFill>
                            <a:schemeClr val="tx1"/>
                          </a:solidFill>
                        </a:rPr>
                        <a:t>CIRED</a:t>
                      </a:r>
                      <a:r>
                        <a:rPr lang="en-GB" sz="800" baseline="0" dirty="0">
                          <a:solidFill>
                            <a:schemeClr val="tx1"/>
                          </a:solidFill>
                        </a:rPr>
                        <a:t> conference papers – country of origination</a:t>
                      </a:r>
                    </a:p>
                    <a:p>
                      <a:r>
                        <a:rPr lang="en-GB" sz="800" baseline="0" dirty="0">
                          <a:solidFill>
                            <a:schemeClr val="tx1"/>
                          </a:solidFill>
                        </a:rPr>
                        <a:t>EU – Govt. RTD expenditure</a:t>
                      </a:r>
                    </a:p>
                    <a:p>
                      <a:r>
                        <a:rPr lang="en-GB" sz="800" baseline="0" dirty="0">
                          <a:solidFill>
                            <a:schemeClr val="tx1"/>
                          </a:solidFill>
                        </a:rPr>
                        <a:t>EU JRC – Smart grid budgets</a:t>
                      </a:r>
                    </a:p>
                    <a:p>
                      <a:r>
                        <a:rPr lang="en-GB" sz="800" baseline="0" dirty="0">
                          <a:solidFill>
                            <a:schemeClr val="tx1"/>
                          </a:solidFill>
                        </a:rPr>
                        <a:t>EU JRC – Smart metering roll out</a:t>
                      </a:r>
                      <a:endParaRPr lang="en-GB" sz="800" dirty="0">
                        <a:solidFill>
                          <a:schemeClr val="tx1"/>
                        </a:solidFill>
                      </a:endParaRP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2</a:t>
                      </a:r>
                    </a:p>
                  </a:txBody>
                  <a:tcPr anchor="ctr"/>
                </a:tc>
                <a:extLst>
                  <a:ext uri="{0D108BD9-81ED-4DB2-BD59-A6C34878D82A}">
                    <a16:rowId xmlns:a16="http://schemas.microsoft.com/office/drawing/2014/main" val="1796051544"/>
                  </a:ext>
                </a:extLst>
              </a:tr>
              <a:tr h="318491">
                <a:tc>
                  <a:txBody>
                    <a:bodyPr/>
                    <a:lstStyle/>
                    <a:p>
                      <a:pPr>
                        <a:lnSpc>
                          <a:spcPct val="107000"/>
                        </a:lnSpc>
                        <a:spcAft>
                          <a:spcPts val="0"/>
                        </a:spcAft>
                      </a:pPr>
                      <a:r>
                        <a:rPr lang="en-GB" sz="800" kern="1200" dirty="0">
                          <a:solidFill>
                            <a:schemeClr val="dk1"/>
                          </a:solidFill>
                          <a:latin typeface="+mn-lt"/>
                          <a:ea typeface="+mn-ea"/>
                          <a:cs typeface="+mn-cs"/>
                        </a:rPr>
                        <a:t>Load growth</a:t>
                      </a:r>
                    </a:p>
                  </a:txBody>
                  <a:tcPr marL="68580" marR="68580" marT="0" marB="0" anchor="ctr"/>
                </a:tc>
                <a:tc>
                  <a:txBody>
                    <a:bodyPr/>
                    <a:lstStyle/>
                    <a:p>
                      <a:r>
                        <a:rPr lang="en-GB" sz="800" dirty="0">
                          <a:solidFill>
                            <a:schemeClr val="tx1"/>
                          </a:solidFill>
                        </a:rPr>
                        <a:t>European</a:t>
                      </a:r>
                      <a:r>
                        <a:rPr lang="en-GB" sz="800" baseline="0" dirty="0">
                          <a:solidFill>
                            <a:schemeClr val="tx1"/>
                          </a:solidFill>
                        </a:rPr>
                        <a:t> Heat Pump Association market analysis</a:t>
                      </a:r>
                    </a:p>
                    <a:p>
                      <a:r>
                        <a:rPr lang="en-GB" sz="800" baseline="0" dirty="0">
                          <a:solidFill>
                            <a:schemeClr val="tx1"/>
                          </a:solidFill>
                        </a:rPr>
                        <a:t>International Council on Clean Transportation projections</a:t>
                      </a:r>
                      <a:endParaRPr lang="en-GB" sz="800" dirty="0">
                        <a:solidFill>
                          <a:schemeClr val="tx1"/>
                        </a:solidFill>
                      </a:endParaRPr>
                    </a:p>
                  </a:txBody>
                  <a:tcPr anchor="ctr"/>
                </a:tc>
                <a:tc>
                  <a:txBody>
                    <a:bodyPr/>
                    <a:lstStyle/>
                    <a:p>
                      <a:pPr marL="0" indent="0" algn="ctr">
                        <a:buFont typeface="Arial" panose="020B0604020202020204" pitchFamily="34" charset="0"/>
                        <a:buNone/>
                      </a:pPr>
                      <a:r>
                        <a:rPr lang="en-GB" sz="800" kern="1200" dirty="0">
                          <a:solidFill>
                            <a:schemeClr val="dk1"/>
                          </a:solidFill>
                          <a:latin typeface="+mn-lt"/>
                          <a:ea typeface="+mn-ea"/>
                          <a:cs typeface="+mn-cs"/>
                        </a:rPr>
                        <a:t>5</a:t>
                      </a:r>
                    </a:p>
                  </a:txBody>
                  <a:tcPr anchor="ctr"/>
                </a:tc>
                <a:extLst>
                  <a:ext uri="{0D108BD9-81ED-4DB2-BD59-A6C34878D82A}">
                    <a16:rowId xmlns:a16="http://schemas.microsoft.com/office/drawing/2014/main" val="2302752040"/>
                  </a:ext>
                </a:extLst>
              </a:tr>
            </a:tbl>
          </a:graphicData>
        </a:graphic>
      </p:graphicFrame>
      <p:sp>
        <p:nvSpPr>
          <p:cNvPr id="6" name="Isosceles Triangle 5"/>
          <p:cNvSpPr/>
          <p:nvPr/>
        </p:nvSpPr>
        <p:spPr>
          <a:xfrm rot="16200000">
            <a:off x="4344133" y="1453779"/>
            <a:ext cx="585216" cy="146304"/>
          </a:xfrm>
          <a:prstGeom prs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Isosceles Triangle 7"/>
          <p:cNvSpPr/>
          <p:nvPr/>
        </p:nvSpPr>
        <p:spPr>
          <a:xfrm rot="10800000">
            <a:off x="6546079" y="3000861"/>
            <a:ext cx="585216" cy="146304"/>
          </a:xfrm>
          <a:prstGeom prst="triangl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288093623"/>
              </p:ext>
            </p:extLst>
          </p:nvPr>
        </p:nvGraphicFramePr>
        <p:xfrm>
          <a:off x="4750124" y="3344819"/>
          <a:ext cx="4026934" cy="2831860"/>
        </p:xfrm>
        <a:graphic>
          <a:graphicData uri="http://schemas.openxmlformats.org/drawingml/2006/table">
            <a:tbl>
              <a:tblPr firstRow="1" bandRow="1">
                <a:tableStyleId>{5C22544A-7EE6-4342-B048-85BDC9FD1C3A}</a:tableStyleId>
              </a:tblPr>
              <a:tblGrid>
                <a:gridCol w="1488649">
                  <a:extLst>
                    <a:ext uri="{9D8B030D-6E8A-4147-A177-3AD203B41FA5}">
                      <a16:colId xmlns:a16="http://schemas.microsoft.com/office/drawing/2014/main" val="1155626043"/>
                    </a:ext>
                  </a:extLst>
                </a:gridCol>
                <a:gridCol w="2538285">
                  <a:extLst>
                    <a:ext uri="{9D8B030D-6E8A-4147-A177-3AD203B41FA5}">
                      <a16:colId xmlns:a16="http://schemas.microsoft.com/office/drawing/2014/main" val="1561748192"/>
                    </a:ext>
                  </a:extLst>
                </a:gridCol>
              </a:tblGrid>
              <a:tr h="271733">
                <a:tc>
                  <a:txBody>
                    <a:bodyPr/>
                    <a:lstStyle/>
                    <a:p>
                      <a:r>
                        <a:rPr lang="en-GB" sz="800" dirty="0"/>
                        <a:t>Shortlisted</a:t>
                      </a:r>
                      <a:r>
                        <a:rPr lang="en-GB" sz="800" baseline="0" dirty="0"/>
                        <a:t> countries</a:t>
                      </a:r>
                      <a:endParaRPr lang="en-GB" sz="800" dirty="0"/>
                    </a:p>
                  </a:txBody>
                  <a:tcPr anchor="ctr"/>
                </a:tc>
                <a:tc>
                  <a:txBody>
                    <a:bodyPr/>
                    <a:lstStyle/>
                    <a:p>
                      <a:r>
                        <a:rPr lang="en-GB" sz="800" dirty="0"/>
                        <a:t>Typical characteristics</a:t>
                      </a:r>
                    </a:p>
                  </a:txBody>
                  <a:tcPr anchor="ctr"/>
                </a:tc>
                <a:extLst>
                  <a:ext uri="{0D108BD9-81ED-4DB2-BD59-A6C34878D82A}">
                    <a16:rowId xmlns:a16="http://schemas.microsoft.com/office/drawing/2014/main" val="3817936226"/>
                  </a:ext>
                </a:extLst>
              </a:tr>
              <a:tr h="271733">
                <a:tc>
                  <a:txBody>
                    <a:bodyPr/>
                    <a:lstStyle/>
                    <a:p>
                      <a:pPr>
                        <a:lnSpc>
                          <a:spcPct val="107000"/>
                        </a:lnSpc>
                        <a:spcAft>
                          <a:spcPts val="0"/>
                        </a:spcAft>
                      </a:pPr>
                      <a:r>
                        <a:rPr lang="en-GB" sz="800" kern="1200" dirty="0">
                          <a:solidFill>
                            <a:schemeClr val="dk1"/>
                          </a:solidFill>
                          <a:latin typeface="+mn-lt"/>
                          <a:ea typeface="+mn-ea"/>
                          <a:cs typeface="+mn-cs"/>
                        </a:rPr>
                        <a:t>France</a:t>
                      </a:r>
                    </a:p>
                  </a:txBody>
                  <a:tcPr marL="68580" marR="68580" marT="0" marB="0" anchor="ctr"/>
                </a:tc>
                <a:tc rowSpan="4">
                  <a:txBody>
                    <a:bodyPr/>
                    <a:lstStyle/>
                    <a:p>
                      <a:pPr marL="0" indent="0">
                        <a:buFont typeface="Arial" panose="020B0604020202020204" pitchFamily="34" charset="0"/>
                        <a:buNone/>
                      </a:pPr>
                      <a:r>
                        <a:rPr lang="en-GB" sz="800" dirty="0"/>
                        <a:t>Historic infrastructure</a:t>
                      </a:r>
                      <a:r>
                        <a:rPr lang="en-GB" sz="800" baseline="0" dirty="0"/>
                        <a:t> requiring upgrading combined with transition to smarter systems for integration for increased renewable generation</a:t>
                      </a:r>
                      <a:endParaRPr lang="en-GB" sz="800" dirty="0"/>
                    </a:p>
                  </a:txBody>
                  <a:tcPr anchor="ctr"/>
                </a:tc>
                <a:extLst>
                  <a:ext uri="{0D108BD9-81ED-4DB2-BD59-A6C34878D82A}">
                    <a16:rowId xmlns:a16="http://schemas.microsoft.com/office/drawing/2014/main" val="2064859743"/>
                  </a:ext>
                </a:extLst>
              </a:tr>
              <a:tr h="271733">
                <a:tc>
                  <a:txBody>
                    <a:bodyPr/>
                    <a:lstStyle/>
                    <a:p>
                      <a:pPr>
                        <a:lnSpc>
                          <a:spcPct val="107000"/>
                        </a:lnSpc>
                        <a:spcAft>
                          <a:spcPts val="0"/>
                        </a:spcAft>
                      </a:pPr>
                      <a:r>
                        <a:rPr lang="en-GB" sz="800" kern="1200" dirty="0">
                          <a:solidFill>
                            <a:schemeClr val="dk1"/>
                          </a:solidFill>
                          <a:latin typeface="+mn-lt"/>
                          <a:ea typeface="+mn-ea"/>
                          <a:cs typeface="+mn-cs"/>
                        </a:rPr>
                        <a:t>Germany</a:t>
                      </a:r>
                    </a:p>
                  </a:txBody>
                  <a:tcPr marL="68580" marR="68580" marT="0" marB="0" anchor="ctr"/>
                </a:tc>
                <a:tc vMerge="1">
                  <a:txBody>
                    <a:bodyPr/>
                    <a:lstStyle/>
                    <a:p>
                      <a:pPr marL="0" indent="0">
                        <a:buFont typeface="Arial" panose="020B0604020202020204" pitchFamily="34" charset="0"/>
                        <a:buNone/>
                      </a:pPr>
                      <a:endParaRPr lang="en-GB" sz="800" dirty="0"/>
                    </a:p>
                  </a:txBody>
                  <a:tcPr anchor="ctr"/>
                </a:tc>
                <a:extLst>
                  <a:ext uri="{0D108BD9-81ED-4DB2-BD59-A6C34878D82A}">
                    <a16:rowId xmlns:a16="http://schemas.microsoft.com/office/drawing/2014/main" val="3538792088"/>
                  </a:ext>
                </a:extLst>
              </a:tr>
              <a:tr h="271733">
                <a:tc>
                  <a:txBody>
                    <a:bodyPr/>
                    <a:lstStyle/>
                    <a:p>
                      <a:pPr>
                        <a:lnSpc>
                          <a:spcPct val="107000"/>
                        </a:lnSpc>
                        <a:spcAft>
                          <a:spcPts val="0"/>
                        </a:spcAft>
                      </a:pPr>
                      <a:r>
                        <a:rPr lang="en-GB" sz="800" kern="1200" dirty="0">
                          <a:solidFill>
                            <a:schemeClr val="dk1"/>
                          </a:solidFill>
                          <a:latin typeface="+mn-lt"/>
                          <a:ea typeface="+mn-ea"/>
                          <a:cs typeface="+mn-cs"/>
                        </a:rPr>
                        <a:t>United States</a:t>
                      </a:r>
                    </a:p>
                  </a:txBody>
                  <a:tcPr marL="68580" marR="68580" marT="0" marB="0" anchor="ctr"/>
                </a:tc>
                <a:tc vMerge="1">
                  <a:txBody>
                    <a:bodyPr/>
                    <a:lstStyle/>
                    <a:p>
                      <a:pPr marL="0" indent="0">
                        <a:buFont typeface="Arial" panose="020B0604020202020204" pitchFamily="34" charset="0"/>
                        <a:buNone/>
                      </a:pPr>
                      <a:endParaRPr lang="en-GB" sz="800" dirty="0"/>
                    </a:p>
                  </a:txBody>
                  <a:tcPr anchor="ctr"/>
                </a:tc>
                <a:extLst>
                  <a:ext uri="{0D108BD9-81ED-4DB2-BD59-A6C34878D82A}">
                    <a16:rowId xmlns:a16="http://schemas.microsoft.com/office/drawing/2014/main" val="3548558078"/>
                  </a:ext>
                </a:extLst>
              </a:tr>
              <a:tr h="375417">
                <a:tc>
                  <a:txBody>
                    <a:bodyPr/>
                    <a:lstStyle/>
                    <a:p>
                      <a:pPr>
                        <a:lnSpc>
                          <a:spcPct val="107000"/>
                        </a:lnSpc>
                        <a:spcAft>
                          <a:spcPts val="0"/>
                        </a:spcAft>
                      </a:pPr>
                      <a:r>
                        <a:rPr lang="en-GB" sz="800" kern="1200" dirty="0">
                          <a:solidFill>
                            <a:schemeClr val="dk1"/>
                          </a:solidFill>
                          <a:latin typeface="+mn-lt"/>
                          <a:ea typeface="+mn-ea"/>
                          <a:cs typeface="+mn-cs"/>
                        </a:rPr>
                        <a:t>Canada</a:t>
                      </a:r>
                    </a:p>
                  </a:txBody>
                  <a:tcPr marL="68580" marR="68580" marT="0" marB="0" anchor="ctr"/>
                </a:tc>
                <a:tc vMerge="1">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a:p>
                  </a:txBody>
                  <a:tcPr anchor="ctr"/>
                </a:tc>
                <a:extLst>
                  <a:ext uri="{0D108BD9-81ED-4DB2-BD59-A6C34878D82A}">
                    <a16:rowId xmlns:a16="http://schemas.microsoft.com/office/drawing/2014/main" val="183775069"/>
                  </a:ext>
                </a:extLst>
              </a:tr>
              <a:tr h="301156">
                <a:tc>
                  <a:txBody>
                    <a:bodyPr/>
                    <a:lstStyle/>
                    <a:p>
                      <a:pPr>
                        <a:lnSpc>
                          <a:spcPct val="107000"/>
                        </a:lnSpc>
                        <a:spcAft>
                          <a:spcPts val="0"/>
                        </a:spcAft>
                      </a:pPr>
                      <a:r>
                        <a:rPr lang="en-GB" sz="800" kern="1200" dirty="0">
                          <a:solidFill>
                            <a:schemeClr val="dk1"/>
                          </a:solidFill>
                          <a:latin typeface="+mn-lt"/>
                          <a:ea typeface="+mn-ea"/>
                          <a:cs typeface="+mn-cs"/>
                        </a:rPr>
                        <a:t>Japan</a:t>
                      </a:r>
                    </a:p>
                  </a:txBody>
                  <a:tcPr marL="68580" marR="68580" marT="0" marB="0" anchor="ctr"/>
                </a:tc>
                <a:tc rowSpan="2">
                  <a:txBody>
                    <a:bodyPr/>
                    <a:lstStyle/>
                    <a:p>
                      <a:pPr marL="0" indent="0">
                        <a:buFont typeface="Arial" panose="020B0604020202020204" pitchFamily="34" charset="0"/>
                        <a:buNone/>
                      </a:pPr>
                      <a:r>
                        <a:rPr lang="en-GB" sz="800" baseline="0" dirty="0"/>
                        <a:t>Drivers around energy costs and capacity constraints.  High energy growth in Singapore. </a:t>
                      </a:r>
                    </a:p>
                  </a:txBody>
                  <a:tcPr anchor="ctr"/>
                </a:tc>
                <a:extLst>
                  <a:ext uri="{0D108BD9-81ED-4DB2-BD59-A6C34878D82A}">
                    <a16:rowId xmlns:a16="http://schemas.microsoft.com/office/drawing/2014/main" val="1629736778"/>
                  </a:ext>
                </a:extLst>
              </a:tr>
              <a:tr h="271733">
                <a:tc>
                  <a:txBody>
                    <a:bodyPr/>
                    <a:lstStyle/>
                    <a:p>
                      <a:pPr>
                        <a:lnSpc>
                          <a:spcPct val="107000"/>
                        </a:lnSpc>
                        <a:spcAft>
                          <a:spcPts val="0"/>
                        </a:spcAft>
                      </a:pPr>
                      <a:r>
                        <a:rPr lang="en-GB" sz="800" kern="1200" dirty="0">
                          <a:solidFill>
                            <a:schemeClr val="dk1"/>
                          </a:solidFill>
                          <a:latin typeface="+mn-lt"/>
                          <a:ea typeface="+mn-ea"/>
                          <a:cs typeface="+mn-cs"/>
                        </a:rPr>
                        <a:t>Singapore</a:t>
                      </a:r>
                    </a:p>
                  </a:txBody>
                  <a:tcPr marL="68580" marR="68580" marT="0" marB="0" anchor="ctr"/>
                </a:tc>
                <a:tc vMerge="1">
                  <a:txBody>
                    <a:bodyPr/>
                    <a:lstStyle/>
                    <a:p>
                      <a:pPr marL="0" indent="0">
                        <a:buFont typeface="Arial" panose="020B0604020202020204" pitchFamily="34" charset="0"/>
                        <a:buNone/>
                      </a:pPr>
                      <a:endParaRPr lang="en-GB" sz="800" baseline="0" dirty="0"/>
                    </a:p>
                  </a:txBody>
                  <a:tcPr anchor="ctr"/>
                </a:tc>
                <a:extLst>
                  <a:ext uri="{0D108BD9-81ED-4DB2-BD59-A6C34878D82A}">
                    <a16:rowId xmlns:a16="http://schemas.microsoft.com/office/drawing/2014/main" val="1277415289"/>
                  </a:ext>
                </a:extLst>
              </a:tr>
              <a:tr h="387076">
                <a:tc>
                  <a:txBody>
                    <a:bodyPr/>
                    <a:lstStyle/>
                    <a:p>
                      <a:pPr>
                        <a:lnSpc>
                          <a:spcPct val="107000"/>
                        </a:lnSpc>
                        <a:spcAft>
                          <a:spcPts val="0"/>
                        </a:spcAft>
                      </a:pPr>
                      <a:r>
                        <a:rPr lang="en-GB" sz="800" kern="1200" dirty="0">
                          <a:solidFill>
                            <a:schemeClr val="dk1"/>
                          </a:solidFill>
                          <a:latin typeface="+mn-lt"/>
                          <a:ea typeface="+mn-ea"/>
                          <a:cs typeface="+mn-cs"/>
                        </a:rPr>
                        <a:t>China</a:t>
                      </a:r>
                    </a:p>
                  </a:txBody>
                  <a:tcPr marL="68580" marR="68580" marT="0" marB="0" anchor="ctr"/>
                </a:tc>
                <a:tc rowSpan="2">
                  <a:txBody>
                    <a:bodyPr/>
                    <a:lstStyle/>
                    <a:p>
                      <a:pPr marL="0" indent="0">
                        <a:buFont typeface="Arial" panose="020B0604020202020204" pitchFamily="34" charset="0"/>
                        <a:buNone/>
                      </a:pPr>
                      <a:r>
                        <a:rPr lang="en-GB" sz="800" baseline="0" dirty="0">
                          <a:solidFill>
                            <a:schemeClr val="tx1"/>
                          </a:solidFill>
                        </a:rPr>
                        <a:t>Significant investment in new infrastructure resulting from economic growth. </a:t>
                      </a:r>
                      <a:endParaRPr lang="en-GB" sz="800" dirty="0">
                        <a:solidFill>
                          <a:schemeClr val="tx1"/>
                        </a:solidFill>
                      </a:endParaRPr>
                    </a:p>
                  </a:txBody>
                  <a:tcPr anchor="ctr"/>
                </a:tc>
                <a:extLst>
                  <a:ext uri="{0D108BD9-81ED-4DB2-BD59-A6C34878D82A}">
                    <a16:rowId xmlns:a16="http://schemas.microsoft.com/office/drawing/2014/main" val="1179509660"/>
                  </a:ext>
                </a:extLst>
              </a:tr>
              <a:tr h="409546">
                <a:tc>
                  <a:txBody>
                    <a:bodyPr/>
                    <a:lstStyle/>
                    <a:p>
                      <a:pPr>
                        <a:lnSpc>
                          <a:spcPct val="107000"/>
                        </a:lnSpc>
                        <a:spcAft>
                          <a:spcPts val="0"/>
                        </a:spcAft>
                      </a:pPr>
                      <a:r>
                        <a:rPr lang="en-GB" sz="800" kern="1200" dirty="0">
                          <a:solidFill>
                            <a:schemeClr val="dk1"/>
                          </a:solidFill>
                          <a:latin typeface="+mn-lt"/>
                          <a:ea typeface="+mn-ea"/>
                          <a:cs typeface="+mn-cs"/>
                        </a:rPr>
                        <a:t>India</a:t>
                      </a:r>
                    </a:p>
                  </a:txBody>
                  <a:tcPr marL="68580" marR="68580" marT="0" marB="0" anchor="ctr"/>
                </a:tc>
                <a:tc vMerge="1">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a:solidFill>
                          <a:schemeClr val="tx1"/>
                        </a:solidFill>
                      </a:endParaRPr>
                    </a:p>
                  </a:txBody>
                  <a:tcPr anchor="ctr"/>
                </a:tc>
                <a:extLst>
                  <a:ext uri="{0D108BD9-81ED-4DB2-BD59-A6C34878D82A}">
                    <a16:rowId xmlns:a16="http://schemas.microsoft.com/office/drawing/2014/main" val="3550015714"/>
                  </a:ext>
                </a:extLst>
              </a:tr>
            </a:tbl>
          </a:graphicData>
        </a:graphic>
      </p:graphicFrame>
    </p:spTree>
    <p:extLst>
      <p:ext uri="{BB962C8B-B14F-4D97-AF65-F5344CB8AC3E}">
        <p14:creationId xmlns:p14="http://schemas.microsoft.com/office/powerpoint/2010/main" val="2093681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067" y="1015160"/>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bwMode="auto">
          <a:xfrm>
            <a:off x="364067" y="959793"/>
            <a:ext cx="8449733" cy="8002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marL="0" indent="0" defTabSz="457200" eaLnBrk="1" fontAlgn="base" hangingPunct="1">
              <a:spcBef>
                <a:spcPct val="0"/>
              </a:spcBef>
            </a:pPr>
            <a:r>
              <a:rPr lang="en-GB" sz="1000" b="1" dirty="0">
                <a:solidFill>
                  <a:schemeClr val="accent4"/>
                </a:solidFill>
              </a:rPr>
              <a:t>Delta-ee view:</a:t>
            </a:r>
          </a:p>
          <a:p>
            <a:pPr marL="0" indent="0" defTabSz="457200" eaLnBrk="1" fontAlgn="base" hangingPunct="1">
              <a:spcBef>
                <a:spcPct val="0"/>
              </a:spcBef>
            </a:pPr>
            <a:endParaRPr lang="en-GB" sz="300" b="1" dirty="0">
              <a:solidFill>
                <a:srgbClr val="FF0000"/>
              </a:solidFill>
            </a:endParaRPr>
          </a:p>
          <a:p>
            <a:pPr marL="0" indent="0" defTabSz="457200" eaLnBrk="1" fontAlgn="base" hangingPunct="1">
              <a:spcBef>
                <a:spcPct val="0"/>
              </a:spcBef>
            </a:pPr>
            <a:endParaRPr lang="en-GB" sz="100" b="1" dirty="0">
              <a:solidFill>
                <a:srgbClr val="FF0000"/>
              </a:solidFill>
            </a:endParaRPr>
          </a:p>
          <a:p>
            <a:pPr marL="182563" indent="-182563" fontAlgn="auto">
              <a:spcBef>
                <a:spcPts val="0"/>
              </a:spcBef>
              <a:spcAft>
                <a:spcPts val="0"/>
              </a:spcAft>
              <a:buFontTx/>
              <a:buBlip>
                <a:blip r:embed="rId2"/>
              </a:buBlip>
              <a:defRPr/>
            </a:pPr>
            <a:r>
              <a:rPr lang="en-GB" sz="800" b="1" dirty="0">
                <a:solidFill>
                  <a:schemeClr val="accent1"/>
                </a:solidFill>
              </a:rPr>
              <a:t>France has been identified as the joint first most attractive market for Scottish business alongside Germany.  France provides an attractive market with existing strong links for Scottish export, and an open commercial market for B2B sales, with French companies also active in the UK</a:t>
            </a:r>
          </a:p>
          <a:p>
            <a:pPr marL="182563" indent="-182563" fontAlgn="auto">
              <a:spcBef>
                <a:spcPts val="0"/>
              </a:spcBef>
              <a:spcAft>
                <a:spcPts val="0"/>
              </a:spcAft>
              <a:buFontTx/>
              <a:buBlip>
                <a:blip r:embed="rId2"/>
              </a:buBlip>
              <a:defRPr/>
            </a:pPr>
            <a:r>
              <a:rPr lang="en-GB" sz="800" b="1" dirty="0">
                <a:solidFill>
                  <a:schemeClr val="accent1"/>
                </a:solidFill>
              </a:rPr>
              <a:t>The infrastructure market is dominated by the broken up national players and market potential will strongly depend on dealing with these companies</a:t>
            </a:r>
          </a:p>
          <a:p>
            <a:pPr marL="182563" indent="-182563" fontAlgn="auto">
              <a:spcBef>
                <a:spcPts val="0"/>
              </a:spcBef>
              <a:spcAft>
                <a:spcPts val="0"/>
              </a:spcAft>
              <a:buFontTx/>
              <a:buBlip>
                <a:blip r:embed="rId2"/>
              </a:buBlip>
              <a:defRPr/>
            </a:pPr>
            <a:r>
              <a:rPr lang="en-GB" sz="800" b="1" dirty="0">
                <a:solidFill>
                  <a:schemeClr val="accent1"/>
                </a:solidFill>
              </a:rPr>
              <a:t>Market potential is largely in the electricity sector with challenges posed by increased renewables generation and EV penetration requiring smart innovation</a:t>
            </a:r>
          </a:p>
        </p:txBody>
      </p:sp>
      <p:sp>
        <p:nvSpPr>
          <p:cNvPr id="6" name="Rectangle 5"/>
          <p:cNvSpPr/>
          <p:nvPr/>
        </p:nvSpPr>
        <p:spPr>
          <a:xfrm>
            <a:off x="364067" y="1799369"/>
            <a:ext cx="4521197" cy="4563826"/>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bwMode="auto">
          <a:xfrm>
            <a:off x="344394" y="1792713"/>
            <a:ext cx="4498537" cy="46474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Market drivers</a:t>
            </a:r>
          </a:p>
          <a:p>
            <a:pPr marL="0" indent="0" defTabSz="457200" eaLnBrk="1" fontAlgn="base" hangingPunct="1">
              <a:spcBef>
                <a:spcPct val="0"/>
              </a:spcBef>
            </a:pPr>
            <a:endParaRPr lang="en-GB" sz="300" dirty="0"/>
          </a:p>
          <a:p>
            <a:r>
              <a:rPr lang="en-GB" sz="800" b="1" u="sng" dirty="0"/>
              <a:t>Overview</a:t>
            </a:r>
            <a:r>
              <a:rPr lang="en-GB" sz="800" b="1" i="1" dirty="0"/>
              <a:t> </a:t>
            </a:r>
            <a:endParaRPr lang="en-GB" sz="300" b="1" i="1" dirty="0"/>
          </a:p>
          <a:p>
            <a:pPr marL="171450" lvl="1" indent="-171450">
              <a:buBlip>
                <a:blip r:embed="rId2"/>
              </a:buBlip>
            </a:pPr>
            <a:r>
              <a:rPr lang="en-GB" sz="800" dirty="0"/>
              <a:t>The French energy market was liberalised in 2000 and regulated by the </a:t>
            </a:r>
            <a:r>
              <a:rPr lang="fr-FR" sz="800" dirty="0"/>
              <a:t>Commission de Régulation de l’énergie for electricity and gas. Despite privatisation</a:t>
            </a:r>
            <a:r>
              <a:rPr lang="en-GB" sz="800" dirty="0"/>
              <a:t>, the privatised large companies still dominate the industry and the Government retains a large stake.   </a:t>
            </a:r>
          </a:p>
          <a:p>
            <a:pPr marL="171450" lvl="1" indent="-171450">
              <a:buBlip>
                <a:blip r:embed="rId2"/>
              </a:buBlip>
            </a:pPr>
            <a:r>
              <a:rPr lang="en-GB" sz="800" dirty="0"/>
              <a:t>The Energy Transition Law (2015) sets out objectives for reducing primary energy consumption and emissions, and increasing renewable generation of electricity to 40% by 2030.  </a:t>
            </a:r>
          </a:p>
          <a:p>
            <a:pPr marL="0" lvl="1"/>
            <a:endParaRPr lang="en-GB" sz="300" b="1" dirty="0">
              <a:solidFill>
                <a:schemeClr val="accent1"/>
              </a:solidFill>
            </a:endParaRPr>
          </a:p>
          <a:p>
            <a:pPr marL="0" lvl="1"/>
            <a:r>
              <a:rPr lang="en-GB" sz="800" b="1" u="sng" dirty="0"/>
              <a:t>Policy &amp; regulatory environment</a:t>
            </a:r>
            <a:endParaRPr lang="en-GB" sz="300" b="1" u="sng" dirty="0"/>
          </a:p>
          <a:p>
            <a:pPr marL="171450" lvl="1" indent="-171450">
              <a:buClr>
                <a:srgbClr val="FCB034"/>
              </a:buClr>
              <a:buBlip>
                <a:blip r:embed="rId2"/>
              </a:buBlip>
            </a:pPr>
            <a:r>
              <a:rPr lang="en-GB" sz="800" b="1" dirty="0"/>
              <a:t>Electricity</a:t>
            </a:r>
            <a:r>
              <a:rPr lang="en-GB" sz="800" dirty="0"/>
              <a:t>: The electricity market comprises the national transmission operator (RTO) and a number of distribution network operators (DNOs), dominated by Enedis (previously ERDF).  Both RTO and Enedis are owned by EDF the previously nationalised company.  Other smaller DNOs  operate at a regional level with a small overall market share. Key challenges for the electricity network are increased intermittent renewable generation from wind (onshore and offshore) and the reduction in nuclear generation capacity.  </a:t>
            </a:r>
          </a:p>
          <a:p>
            <a:pPr marL="171450" lvl="1" indent="-171450">
              <a:buClr>
                <a:srgbClr val="FCB034"/>
              </a:buClr>
              <a:buBlip>
                <a:blip r:embed="rId2"/>
              </a:buBlip>
            </a:pPr>
            <a:r>
              <a:rPr lang="en-GB" sz="800" b="1" dirty="0"/>
              <a:t>Gas: </a:t>
            </a:r>
            <a:r>
              <a:rPr lang="en-GB" sz="800" dirty="0"/>
              <a:t>The gas network is similarly split between the national transmission operators (predominantly GRTgaz), and distributors (predominantly GRDF).   A key challenge is the increased importing of LNG and the associated distribution and storage requirements.  </a:t>
            </a:r>
          </a:p>
          <a:p>
            <a:pPr marL="171450" lvl="1" indent="-171450">
              <a:buClr>
                <a:srgbClr val="FCB034"/>
              </a:buClr>
              <a:buBlip>
                <a:blip r:embed="rId2"/>
              </a:buBlip>
            </a:pPr>
            <a:r>
              <a:rPr lang="en-GB" sz="800" b="1" dirty="0"/>
              <a:t>Heat networks: </a:t>
            </a:r>
            <a:r>
              <a:rPr lang="en-GB" sz="800" dirty="0"/>
              <a:t>Around 6% of heat is supplied via heat networks and the development of further heat networks and capture of low carbon and waste heat is promoted in the energy transition law.  France is currently promoting the development of low carbon heat networks through a combination of subsidies, tax incentives, and regulation.   </a:t>
            </a:r>
            <a:endParaRPr lang="en-GB" sz="300" dirty="0"/>
          </a:p>
          <a:p>
            <a:pPr marL="0" lvl="1"/>
            <a:r>
              <a:rPr lang="en-GB" sz="800" b="1" u="sng" dirty="0"/>
              <a:t>Infrastructure requirements</a:t>
            </a:r>
            <a:endParaRPr lang="en-GB" sz="300" b="1" i="1" dirty="0"/>
          </a:p>
          <a:p>
            <a:pPr marL="171450" lvl="1" indent="-171450">
              <a:buClr>
                <a:srgbClr val="FCB034"/>
              </a:buClr>
              <a:buBlip>
                <a:blip r:embed="rId2"/>
              </a:buBlip>
            </a:pPr>
            <a:r>
              <a:rPr lang="en-GB" sz="800" b="1" dirty="0"/>
              <a:t>Electricity networks:</a:t>
            </a:r>
            <a:r>
              <a:rPr lang="en-GB" sz="800" dirty="0"/>
              <a:t> Increased intermittent wind generation and reduced nuclear generation through a cap on nuclear capacity and targets for reduced nuclear generation (to 50% by 2025) are placing increased resilience demands on the electricity network stimulating interest in smart demand management.  The shift in generation to the north (offshore wind) with increased loads in the south is requiring reinforcement of the transmission network.  France has historically invested heavily in its networks with Paris having a new network during the 1980s.  </a:t>
            </a:r>
          </a:p>
          <a:p>
            <a:pPr marL="171450" lvl="1" indent="-171450">
              <a:buClr>
                <a:srgbClr val="FCB034"/>
              </a:buClr>
              <a:buBlip>
                <a:blip r:embed="rId2"/>
              </a:buBlip>
            </a:pPr>
            <a:r>
              <a:rPr lang="en-GB" sz="800" b="1" dirty="0">
                <a:solidFill>
                  <a:prstClr val="black"/>
                </a:solidFill>
              </a:rPr>
              <a:t>Natural gas:</a:t>
            </a:r>
            <a:r>
              <a:rPr lang="en-GB" sz="800" dirty="0">
                <a:solidFill>
                  <a:prstClr val="black"/>
                </a:solidFill>
              </a:rPr>
              <a:t> France predominantly imports gas through both pipeline interconnects and LNG. Security of supply means that increasing storage is currently a priority. Another focus is in improving cross border interconnects, and on the transmission linkages between north and south which are currently heavily constrained. </a:t>
            </a:r>
          </a:p>
          <a:p>
            <a:pPr marL="171450" lvl="1" indent="-171450">
              <a:buClr>
                <a:srgbClr val="FCB034"/>
              </a:buClr>
              <a:buBlip>
                <a:blip r:embed="rId2"/>
              </a:buBlip>
            </a:pPr>
            <a:r>
              <a:rPr lang="en-GB" sz="800" b="1" dirty="0">
                <a:solidFill>
                  <a:prstClr val="black"/>
                </a:solidFill>
              </a:rPr>
              <a:t>Heat networks: </a:t>
            </a:r>
            <a:r>
              <a:rPr lang="en-GB" sz="800" dirty="0"/>
              <a:t>There is an increased interest in heat networks although overall investment is likely to be low in relation to gas and electricity. </a:t>
            </a:r>
          </a:p>
        </p:txBody>
      </p:sp>
      <p:sp>
        <p:nvSpPr>
          <p:cNvPr id="16" name="TextBox 15"/>
          <p:cNvSpPr txBox="1"/>
          <p:nvPr/>
        </p:nvSpPr>
        <p:spPr bwMode="auto">
          <a:xfrm>
            <a:off x="4961467" y="1811983"/>
            <a:ext cx="3542453" cy="28161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Scottish export capability and experience</a:t>
            </a:r>
          </a:p>
          <a:p>
            <a:pPr marL="0" indent="0" defTabSz="457200" eaLnBrk="1" fontAlgn="base" hangingPunct="1">
              <a:spcBef>
                <a:spcPct val="0"/>
              </a:spcBef>
            </a:pPr>
            <a:endParaRPr lang="en-GB" sz="300" dirty="0">
              <a:solidFill>
                <a:schemeClr val="accent1"/>
              </a:solidFill>
            </a:endParaRPr>
          </a:p>
          <a:p>
            <a:r>
              <a:rPr lang="en-GB" sz="800" b="1" dirty="0"/>
              <a:t>Moderate to high in some sectors</a:t>
            </a:r>
            <a:endParaRPr lang="en-GB" sz="800" dirty="0"/>
          </a:p>
          <a:p>
            <a:endParaRPr lang="en-GB" sz="200" b="1" dirty="0"/>
          </a:p>
          <a:p>
            <a:r>
              <a:rPr lang="en-GB" sz="800" b="1" dirty="0"/>
              <a:t>Electricity </a:t>
            </a:r>
          </a:p>
          <a:p>
            <a:pPr marL="177800" indent="-177800">
              <a:buBlip>
                <a:blip r:embed="rId2"/>
              </a:buBlip>
            </a:pPr>
            <a:r>
              <a:rPr lang="en-GB" sz="800" dirty="0"/>
              <a:t>Power electronics capability from companies such as BAE and Instrument Transformed could contribute to network replacement and expansion, including connectivity with low carbon generation.  </a:t>
            </a:r>
          </a:p>
          <a:p>
            <a:pPr marL="177800" indent="-177800">
              <a:buBlip>
                <a:blip r:embed="rId2"/>
              </a:buBlip>
            </a:pPr>
            <a:r>
              <a:rPr lang="en-GB" sz="800" dirty="0"/>
              <a:t>ICT and digital capability will be important in the smart network transition, with potential for ICT providers (eg Boston Networks), consultancy skills (eg Open Grid Systems), and service providers (e.g Flexitricity).  Data analytics is also likely to be a target sector to support business offerings and efficiency. </a:t>
            </a:r>
          </a:p>
          <a:p>
            <a:r>
              <a:rPr lang="en-GB" sz="800" b="1" dirty="0"/>
              <a:t>Gas </a:t>
            </a:r>
          </a:p>
          <a:p>
            <a:pPr marL="177800" indent="-177800">
              <a:buBlip>
                <a:blip r:embed="rId2"/>
              </a:buBlip>
            </a:pPr>
            <a:r>
              <a:rPr lang="en-GB" sz="800" dirty="0"/>
              <a:t>Scotland has strong expertise in gas infrastructure which could be applied to some of the reconfiguration of the French transmission system.  Companies such as Energy Assets could provide a range of engineering and monitoring services.  Expansion of the network could provide opportunities for companies such as Energetics. </a:t>
            </a:r>
          </a:p>
          <a:p>
            <a:r>
              <a:rPr lang="en-GB" sz="800" b="1" dirty="0"/>
              <a:t>Heat, Hydrogen, and EVs</a:t>
            </a:r>
          </a:p>
          <a:p>
            <a:pPr marL="177800" indent="-177800">
              <a:buBlip>
                <a:blip r:embed="rId2"/>
              </a:buBlip>
            </a:pPr>
            <a:r>
              <a:rPr lang="en-GB" sz="800" dirty="0"/>
              <a:t>Limited capability identified in Scotland, and therefore limited export potential</a:t>
            </a:r>
          </a:p>
          <a:p>
            <a:endParaRPr lang="en-GB" sz="800" b="1" dirty="0"/>
          </a:p>
          <a:p>
            <a:pPr marL="171450" indent="-171450">
              <a:buBlip>
                <a:blip r:embed="rId2"/>
              </a:buBlip>
            </a:pPr>
            <a:endParaRPr lang="en-GB" sz="200" dirty="0"/>
          </a:p>
        </p:txBody>
      </p:sp>
      <p:sp>
        <p:nvSpPr>
          <p:cNvPr id="56" name="Rectangle 55"/>
          <p:cNvSpPr/>
          <p:nvPr/>
        </p:nvSpPr>
        <p:spPr>
          <a:xfrm>
            <a:off x="4961468" y="1799370"/>
            <a:ext cx="3454726" cy="268555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France (1)</a:t>
            </a:r>
          </a:p>
        </p:txBody>
      </p:sp>
      <p:sp>
        <p:nvSpPr>
          <p:cNvPr id="9" name="Rectangle 8"/>
          <p:cNvSpPr/>
          <p:nvPr/>
        </p:nvSpPr>
        <p:spPr>
          <a:xfrm>
            <a:off x="4961465" y="4639645"/>
            <a:ext cx="3852333" cy="1723550"/>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p:cNvSpPr txBox="1"/>
          <p:nvPr/>
        </p:nvSpPr>
        <p:spPr bwMode="auto">
          <a:xfrm>
            <a:off x="4964386" y="4569878"/>
            <a:ext cx="3852333" cy="17697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Ease of doing business</a:t>
            </a:r>
          </a:p>
          <a:p>
            <a:r>
              <a:rPr lang="en-GB" sz="800" b="1" dirty="0"/>
              <a:t>France rates highly as an export market presenting few obstacles to trade.  As such, it is already Scotland’s 3rd largest market for goods and services</a:t>
            </a:r>
          </a:p>
          <a:p>
            <a:endParaRPr lang="en-GB" sz="300" b="1" dirty="0"/>
          </a:p>
          <a:p>
            <a:pPr marL="171450" indent="-171450">
              <a:buBlip>
                <a:blip r:embed="rId2"/>
              </a:buBlip>
            </a:pPr>
            <a:r>
              <a:rPr lang="en-GB" sz="800" dirty="0"/>
              <a:t>France is  27</a:t>
            </a:r>
            <a:r>
              <a:rPr lang="en-GB" sz="800" baseline="30000" dirty="0"/>
              <a:t>th</a:t>
            </a:r>
            <a:r>
              <a:rPr lang="en-GB" sz="800" dirty="0"/>
              <a:t> in the global EODB rankings and scores highly for cross border trade.  .  </a:t>
            </a:r>
          </a:p>
          <a:p>
            <a:pPr marL="171450" indent="-171450">
              <a:buBlip>
                <a:blip r:embed="rId2"/>
              </a:buBlip>
            </a:pPr>
            <a:r>
              <a:rPr lang="en-GB" sz="800" dirty="0"/>
              <a:t>France is currently Scotland's 3</a:t>
            </a:r>
            <a:r>
              <a:rPr lang="en-GB" sz="800" baseline="30000" dirty="0"/>
              <a:t>rd</a:t>
            </a:r>
            <a:r>
              <a:rPr lang="en-GB" sz="800" dirty="0"/>
              <a:t> biggest export market (around £2.1 bn pa) and has the additional benefit of being an EU Member State, with all its consequent benefits.  For example, goods manufactured in the UK are exempt from import duties.</a:t>
            </a:r>
          </a:p>
          <a:p>
            <a:pPr marL="171450" indent="-171450">
              <a:buBlip>
                <a:blip r:embed="rId2"/>
              </a:buBlip>
            </a:pPr>
            <a:r>
              <a:rPr lang="en-GB" sz="800" dirty="0"/>
              <a:t>French energy infrastructure companies are active in the UK and could provide route into the French market for Scottish companies.  </a:t>
            </a:r>
          </a:p>
          <a:p>
            <a:pPr marL="171450" indent="-171450">
              <a:buBlip>
                <a:blip r:embed="rId2"/>
              </a:buBlip>
            </a:pPr>
            <a:r>
              <a:rPr lang="en-GB" sz="800" dirty="0"/>
              <a:t>Overall, we see no major challenges, of the ‘trade barrier’ variety, to the rapid expansion of energy systems products and services export to France.</a:t>
            </a:r>
          </a:p>
        </p:txBody>
      </p:sp>
      <p:sp>
        <p:nvSpPr>
          <p:cNvPr id="13" name="Oval 12"/>
          <p:cNvSpPr/>
          <p:nvPr/>
        </p:nvSpPr>
        <p:spPr>
          <a:xfrm>
            <a:off x="8482234" y="2597641"/>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p:cNvSpPr/>
          <p:nvPr/>
        </p:nvSpPr>
        <p:spPr>
          <a:xfrm>
            <a:off x="8416193" y="1797478"/>
            <a:ext cx="397605" cy="2687442"/>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p:cNvSpPr/>
          <p:nvPr/>
        </p:nvSpPr>
        <p:spPr>
          <a:xfrm>
            <a:off x="8483755" y="3425967"/>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Oval 17"/>
          <p:cNvSpPr/>
          <p:nvPr/>
        </p:nvSpPr>
        <p:spPr>
          <a:xfrm>
            <a:off x="8482234" y="4063081"/>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957" y="417108"/>
            <a:ext cx="426258" cy="426258"/>
          </a:xfrm>
          <a:prstGeom prst="rect">
            <a:avLst/>
          </a:prstGeom>
        </p:spPr>
      </p:pic>
    </p:spTree>
    <p:extLst>
      <p:ext uri="{BB962C8B-B14F-4D97-AF65-F5344CB8AC3E}">
        <p14:creationId xmlns:p14="http://schemas.microsoft.com/office/powerpoint/2010/main" val="305585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79424" y="3343017"/>
            <a:ext cx="8299078" cy="931177"/>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ounded Rectangle 25"/>
          <p:cNvSpPr/>
          <p:nvPr/>
        </p:nvSpPr>
        <p:spPr>
          <a:xfrm>
            <a:off x="479424" y="2716941"/>
            <a:ext cx="8299078" cy="569032"/>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ounded Rectangle 24"/>
          <p:cNvSpPr/>
          <p:nvPr/>
        </p:nvSpPr>
        <p:spPr>
          <a:xfrm>
            <a:off x="479686" y="1716722"/>
            <a:ext cx="8298816" cy="947834"/>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ounded Rectangle 5"/>
          <p:cNvSpPr/>
          <p:nvPr/>
        </p:nvSpPr>
        <p:spPr>
          <a:xfrm>
            <a:off x="479424" y="1200690"/>
            <a:ext cx="8299078" cy="449878"/>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389467" y="4391437"/>
            <a:ext cx="2765213" cy="1899297"/>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Rectangle 61"/>
          <p:cNvSpPr/>
          <p:nvPr/>
        </p:nvSpPr>
        <p:spPr>
          <a:xfrm>
            <a:off x="3227834" y="4391438"/>
            <a:ext cx="5550670" cy="1899296"/>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TextBox 55"/>
          <p:cNvSpPr txBox="1"/>
          <p:nvPr/>
        </p:nvSpPr>
        <p:spPr bwMode="auto">
          <a:xfrm>
            <a:off x="3227833" y="4387670"/>
            <a:ext cx="5061861" cy="20159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Competitive environment</a:t>
            </a:r>
          </a:p>
          <a:p>
            <a:pPr marL="0" indent="0" defTabSz="457200" eaLnBrk="1" fontAlgn="base" hangingPunct="1">
              <a:spcBef>
                <a:spcPct val="0"/>
              </a:spcBef>
            </a:pPr>
            <a:endParaRPr lang="en-GB" sz="100" b="1" dirty="0">
              <a:solidFill>
                <a:schemeClr val="accent1"/>
              </a:solidFill>
            </a:endParaRPr>
          </a:p>
          <a:p>
            <a:pPr marL="0" lvl="1"/>
            <a:endParaRPr lang="en-GB" sz="200" dirty="0"/>
          </a:p>
          <a:p>
            <a:pPr marL="171450" lvl="1" indent="-171450">
              <a:buBlip>
                <a:blip r:embed="rId2"/>
              </a:buBlip>
            </a:pPr>
            <a:r>
              <a:rPr lang="en-GB" sz="800" dirty="0"/>
              <a:t>The French energy systems market has some large established companies from the break up of nationalised players into subsidiaries, with EDF still having overall control of the electricity systems (with RTE and Enedis) being under their ownership, and GRTgaz and GRDF both being in the ownership of Engie.  Whilst there are a number of smaller distribution companies, and TIGF also active in the gas transmission system, any major export in infrastructure will need to deal with the primary players. </a:t>
            </a:r>
          </a:p>
          <a:p>
            <a:pPr marL="171450" lvl="1" indent="-171450">
              <a:buBlip>
                <a:blip r:embed="rId2"/>
              </a:buBlip>
            </a:pPr>
            <a:r>
              <a:rPr lang="en-GB" sz="800" dirty="0"/>
              <a:t>There are many global companies active in France in energy systems and smart networks including examples of Alcatel-Lucent, ABB, and Itron. Scottish companies should therefore explore wider links with global corporations to find entry points into the French market.  France is a strong history of working collaboratively though R&amp;D and B2B and these routes should be explored. </a:t>
            </a:r>
          </a:p>
          <a:p>
            <a:pPr marL="171450" lvl="1" indent="-171450">
              <a:buBlip>
                <a:blip r:embed="rId2"/>
              </a:buBlip>
            </a:pPr>
            <a:r>
              <a:rPr lang="en-GB" sz="800" dirty="0"/>
              <a:t>France appears to have a strong capability in supporting smart infrastructure, with organisations such as Smartgrids France bringing together ICT and digital companies active in the smart grids area.  The Think SmartGrids association has over 80 French members and is targeting the French market (assessed at €3bn and another €3bn in export to support French industry.  </a:t>
            </a:r>
          </a:p>
          <a:p>
            <a:pPr marL="0" lvl="1"/>
            <a:endParaRPr lang="en-GB" sz="800" dirty="0"/>
          </a:p>
        </p:txBody>
      </p:sp>
      <p:sp>
        <p:nvSpPr>
          <p:cNvPr id="12" name="TextBox 11"/>
          <p:cNvSpPr txBox="1"/>
          <p:nvPr/>
        </p:nvSpPr>
        <p:spPr bwMode="auto">
          <a:xfrm>
            <a:off x="389467" y="4387670"/>
            <a:ext cx="2838366" cy="18774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chemeClr val="accent1"/>
                </a:solidFill>
              </a:rPr>
              <a:t>Economic growth and energy demand</a:t>
            </a:r>
          </a:p>
          <a:p>
            <a:r>
              <a:rPr lang="en-GB" sz="200" dirty="0"/>
              <a:t>  </a:t>
            </a:r>
          </a:p>
          <a:p>
            <a:pPr marL="171450" indent="-171450">
              <a:buBlip>
                <a:blip r:embed="rId2"/>
              </a:buBlip>
            </a:pPr>
            <a:r>
              <a:rPr lang="en-GB" sz="800" b="1" dirty="0"/>
              <a:t>Economic: </a:t>
            </a:r>
            <a:r>
              <a:rPr lang="en-GB" sz="800" dirty="0"/>
              <a:t>France has exhibited low growth and high unemployment for a number of years.  However the OECD expects growth to increase to ~ 1.5% as the global economy improves and legislation changes promote productivity in France. </a:t>
            </a:r>
          </a:p>
          <a:p>
            <a:pPr marL="171450" indent="-171450">
              <a:buBlip>
                <a:blip r:embed="rId2"/>
              </a:buBlip>
            </a:pPr>
            <a:r>
              <a:rPr lang="en-GB" sz="800" b="1" dirty="0"/>
              <a:t>Energy: </a:t>
            </a:r>
            <a:r>
              <a:rPr lang="en-GB" sz="800" dirty="0"/>
              <a:t>Gas consumption has fallen by 16% since 2010 due to recession and increased efficiency. Projected consumption growth is around 10% by 2030, but a further reduction could also be possible.  Electricity consumption is expected to rise with the further electrification of heat and transportation.  Enedis is budgeting for the provision of 2m EVs requiring charging by 2020. </a:t>
            </a:r>
            <a:endParaRPr lang="en-GB" sz="800" dirty="0">
              <a:solidFill>
                <a:srgbClr val="FF0000"/>
              </a:solidFill>
            </a:endParaRPr>
          </a:p>
        </p:txBody>
      </p:sp>
      <p:sp>
        <p:nvSpPr>
          <p:cNvPr id="34"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France (2)</a:t>
            </a:r>
          </a:p>
        </p:txBody>
      </p:sp>
      <p:sp>
        <p:nvSpPr>
          <p:cNvPr id="2" name="Rectangle 1"/>
          <p:cNvSpPr/>
          <p:nvPr/>
        </p:nvSpPr>
        <p:spPr>
          <a:xfrm>
            <a:off x="479424" y="2947419"/>
            <a:ext cx="8299079" cy="338554"/>
          </a:xfrm>
          <a:prstGeom prst="rect">
            <a:avLst/>
          </a:prstGeom>
        </p:spPr>
        <p:txBody>
          <a:bodyPr wrap="square">
            <a:spAutoFit/>
          </a:bodyPr>
          <a:lstStyle/>
          <a:p>
            <a:pPr marL="171450" indent="-171450">
              <a:buBlip>
                <a:blip r:embed="rId2"/>
              </a:buBlip>
            </a:pPr>
            <a:r>
              <a:rPr lang="en-GB" sz="800" dirty="0"/>
              <a:t>Strategic transmission projects are planned for north-south reinforcement, cross border connections, and additional capacity for LNG ports.  Recent expenditure is around  €700m p.a and it is expected this level will be maintained for the coming years.</a:t>
            </a:r>
          </a:p>
        </p:txBody>
      </p:sp>
      <p:sp>
        <p:nvSpPr>
          <p:cNvPr id="3" name="Rounded Rectangle 2"/>
          <p:cNvSpPr/>
          <p:nvPr/>
        </p:nvSpPr>
        <p:spPr>
          <a:xfrm>
            <a:off x="479424" y="1717727"/>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Electricity</a:t>
            </a:r>
          </a:p>
        </p:txBody>
      </p:sp>
      <p:sp>
        <p:nvSpPr>
          <p:cNvPr id="13" name="Rounded Rectangle 12"/>
          <p:cNvSpPr/>
          <p:nvPr/>
        </p:nvSpPr>
        <p:spPr>
          <a:xfrm>
            <a:off x="479424" y="2723485"/>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Gas</a:t>
            </a:r>
          </a:p>
        </p:txBody>
      </p:sp>
      <p:sp>
        <p:nvSpPr>
          <p:cNvPr id="14" name="Rounded Rectangle 13"/>
          <p:cNvSpPr/>
          <p:nvPr/>
        </p:nvSpPr>
        <p:spPr>
          <a:xfrm>
            <a:off x="479424" y="3344902"/>
            <a:ext cx="1778583" cy="21763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Smart infrastructure</a:t>
            </a:r>
          </a:p>
        </p:txBody>
      </p:sp>
      <p:sp>
        <p:nvSpPr>
          <p:cNvPr id="4" name="TextBox 3"/>
          <p:cNvSpPr txBox="1"/>
          <p:nvPr/>
        </p:nvSpPr>
        <p:spPr>
          <a:xfrm>
            <a:off x="479424" y="1953403"/>
            <a:ext cx="8299078" cy="830997"/>
          </a:xfrm>
          <a:prstGeom prst="rect">
            <a:avLst/>
          </a:prstGeom>
          <a:noFill/>
        </p:spPr>
        <p:txBody>
          <a:bodyPr wrap="square" rtlCol="0">
            <a:spAutoFit/>
          </a:bodyPr>
          <a:lstStyle/>
          <a:p>
            <a:pPr marL="171450" indent="-171450">
              <a:buBlip>
                <a:blip r:embed="rId2"/>
              </a:buBlip>
            </a:pPr>
            <a:r>
              <a:rPr lang="en-GB" sz="800" dirty="0"/>
              <a:t>Estimates for investment in electricity transmission are €1.5 bn p.a including €200m in ICT and tertiary equipment for controls and monitoring. Around €900m is required for new network development (over 50% in substations) and €400m in refurbishment (source – RTE). Investment in the transmission system is important for wider European network resilience due to the extensive interconnects between France and other countries for export of nuclear generated electricity.   </a:t>
            </a:r>
          </a:p>
          <a:p>
            <a:pPr marL="171450" indent="-171450">
              <a:buBlip>
                <a:blip r:embed="rId2"/>
              </a:buBlip>
            </a:pPr>
            <a:r>
              <a:rPr lang="en-GB" sz="800" dirty="0"/>
              <a:t>Enedis are currently investing over €3bn p.a in the distribution system.  A major challenge for the distribution system is the integration of electric vehicles (estimated at 2m by 2020), and Enedis expects to invest €2.4bn by 2020 in making upgrades to allow installation of charging infrastructure (source – Enedis).</a:t>
            </a:r>
          </a:p>
          <a:p>
            <a:pPr marL="171450" indent="-171450">
              <a:buBlip>
                <a:blip r:embed="rId2"/>
              </a:buBlip>
            </a:pPr>
            <a:endParaRPr lang="en-GB" sz="800" dirty="0"/>
          </a:p>
        </p:txBody>
      </p:sp>
      <p:sp>
        <p:nvSpPr>
          <p:cNvPr id="15" name="Rounded Rectangle 14"/>
          <p:cNvSpPr/>
          <p:nvPr/>
        </p:nvSpPr>
        <p:spPr>
          <a:xfrm>
            <a:off x="479424" y="1200690"/>
            <a:ext cx="1778584" cy="22921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General</a:t>
            </a:r>
          </a:p>
        </p:txBody>
      </p:sp>
      <p:sp>
        <p:nvSpPr>
          <p:cNvPr id="16" name="TextBox 15"/>
          <p:cNvSpPr txBox="1"/>
          <p:nvPr/>
        </p:nvSpPr>
        <p:spPr>
          <a:xfrm>
            <a:off x="479425" y="1429908"/>
            <a:ext cx="8299078" cy="220660"/>
          </a:xfrm>
          <a:prstGeom prst="rect">
            <a:avLst/>
          </a:prstGeom>
          <a:noFill/>
        </p:spPr>
        <p:txBody>
          <a:bodyPr wrap="square" rtlCol="0">
            <a:spAutoFit/>
          </a:bodyPr>
          <a:lstStyle/>
          <a:p>
            <a:pPr marL="171450" indent="-171450">
              <a:buBlip>
                <a:blip r:embed="rId2"/>
              </a:buBlip>
            </a:pPr>
            <a:r>
              <a:rPr lang="en-GB" sz="800" dirty="0"/>
              <a:t>Total investment in energy transmission and distribution systems is estimated at around €90 bn by 2035 based on IEA infrastructure investment forecasts for Europe.  </a:t>
            </a:r>
          </a:p>
        </p:txBody>
      </p:sp>
      <p:sp>
        <p:nvSpPr>
          <p:cNvPr id="17" name="Rectangle 16"/>
          <p:cNvSpPr/>
          <p:nvPr/>
        </p:nvSpPr>
        <p:spPr>
          <a:xfrm>
            <a:off x="389466" y="991066"/>
            <a:ext cx="5763239" cy="246221"/>
          </a:xfrm>
          <a:prstGeom prst="rect">
            <a:avLst/>
          </a:prstGeom>
        </p:spPr>
        <p:txBody>
          <a:bodyPr wrap="square">
            <a:spAutoFit/>
          </a:bodyPr>
          <a:lstStyle/>
          <a:p>
            <a:r>
              <a:rPr lang="en-GB" sz="1000" b="1" dirty="0">
                <a:solidFill>
                  <a:schemeClr val="accent1"/>
                </a:solidFill>
              </a:rPr>
              <a:t>Market size and opportunity</a:t>
            </a:r>
            <a:r>
              <a:rPr lang="en-GB" sz="800" dirty="0"/>
              <a:t>.  </a:t>
            </a:r>
          </a:p>
        </p:txBody>
      </p:sp>
      <p:sp>
        <p:nvSpPr>
          <p:cNvPr id="21" name="Rectangle 20"/>
          <p:cNvSpPr/>
          <p:nvPr/>
        </p:nvSpPr>
        <p:spPr>
          <a:xfrm>
            <a:off x="479424" y="3564425"/>
            <a:ext cx="8299079" cy="707886"/>
          </a:xfrm>
          <a:prstGeom prst="rect">
            <a:avLst/>
          </a:prstGeom>
        </p:spPr>
        <p:txBody>
          <a:bodyPr wrap="square">
            <a:spAutoFit/>
          </a:bodyPr>
          <a:lstStyle/>
          <a:p>
            <a:pPr marL="171450" indent="-171450">
              <a:buBlip>
                <a:blip r:embed="rId2"/>
              </a:buBlip>
            </a:pPr>
            <a:r>
              <a:rPr lang="en-GB" sz="800" dirty="0"/>
              <a:t>RTE is nearing the end of a €100m R&amp;D roadmap investigating the opportunities for smart systems in the transmission network, with a strong focus on increasing flexibility for the integration of high levels of renewable generation and increased electrification of heat.  </a:t>
            </a:r>
          </a:p>
          <a:p>
            <a:pPr marL="171450" indent="-171450">
              <a:buBlip>
                <a:blip r:embed="rId2"/>
              </a:buBlip>
            </a:pPr>
            <a:r>
              <a:rPr lang="en-GB" sz="800" dirty="0"/>
              <a:t>Enedis has recently started the roll out of its Linky smart meter which uses powerline carrier communications.  10% of the  €4.5bn project is budgeted for data management.  Smart metering will be used to find potential solutions to a number of distribution issues such as constraints on LV networks due to local generation and electric vehicle uptake. </a:t>
            </a:r>
          </a:p>
          <a:p>
            <a:pPr marL="171450" indent="-171450">
              <a:buBlip>
                <a:blip r:embed="rId2"/>
              </a:buBlip>
            </a:pPr>
            <a:r>
              <a:rPr lang="en-GB" sz="800" dirty="0"/>
              <a:t>The Think SmartGrids association has estimated the smart grids market for France at around €3bn p.a.    </a:t>
            </a:r>
            <a:endParaRPr lang="en-GB" sz="800" dirty="0">
              <a:solidFill>
                <a:srgbClr val="FF0000"/>
              </a:solidFill>
            </a:endParaRPr>
          </a:p>
        </p:txBody>
      </p:sp>
      <p:sp>
        <p:nvSpPr>
          <p:cNvPr id="28" name="Rounded Rectangle 27"/>
          <p:cNvSpPr/>
          <p:nvPr/>
        </p:nvSpPr>
        <p:spPr>
          <a:xfrm>
            <a:off x="2347966" y="1198055"/>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€90 bn investment by 2035</a:t>
            </a:r>
          </a:p>
        </p:txBody>
      </p:sp>
      <p:sp>
        <p:nvSpPr>
          <p:cNvPr id="29" name="Rounded Rectangle 28"/>
          <p:cNvSpPr/>
          <p:nvPr/>
        </p:nvSpPr>
        <p:spPr>
          <a:xfrm>
            <a:off x="2347966" y="1721550"/>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€1.5bn investment in transmission, and over €3bn p.a in distribution systems.  </a:t>
            </a:r>
          </a:p>
        </p:txBody>
      </p:sp>
      <p:sp>
        <p:nvSpPr>
          <p:cNvPr id="30" name="Rounded Rectangle 29"/>
          <p:cNvSpPr/>
          <p:nvPr/>
        </p:nvSpPr>
        <p:spPr>
          <a:xfrm>
            <a:off x="2356643" y="2721600"/>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€700m p.a investment in transmission network</a:t>
            </a:r>
          </a:p>
        </p:txBody>
      </p:sp>
      <p:sp>
        <p:nvSpPr>
          <p:cNvPr id="31" name="Rounded Rectangle 30"/>
          <p:cNvSpPr/>
          <p:nvPr/>
        </p:nvSpPr>
        <p:spPr>
          <a:xfrm>
            <a:off x="2356643" y="3339112"/>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€3bn p.a market in smart networks investment and services </a:t>
            </a:r>
          </a:p>
        </p:txBody>
      </p:sp>
      <p:sp>
        <p:nvSpPr>
          <p:cNvPr id="32" name="Oval 31"/>
          <p:cNvSpPr/>
          <p:nvPr/>
        </p:nvSpPr>
        <p:spPr>
          <a:xfrm>
            <a:off x="8362847" y="4654311"/>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Oval 34"/>
          <p:cNvSpPr/>
          <p:nvPr/>
        </p:nvSpPr>
        <p:spPr>
          <a:xfrm>
            <a:off x="8362847" y="5718222"/>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957" y="417108"/>
            <a:ext cx="426258" cy="426258"/>
          </a:xfrm>
          <a:prstGeom prst="rect">
            <a:avLst/>
          </a:prstGeom>
        </p:spPr>
      </p:pic>
      <p:sp>
        <p:nvSpPr>
          <p:cNvPr id="36" name="Oval 35"/>
          <p:cNvSpPr/>
          <p:nvPr/>
        </p:nvSpPr>
        <p:spPr>
          <a:xfrm>
            <a:off x="8362847" y="5186266"/>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841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59047" y="5030395"/>
            <a:ext cx="3852333" cy="1345922"/>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Rectangle 2"/>
          <p:cNvSpPr/>
          <p:nvPr/>
        </p:nvSpPr>
        <p:spPr>
          <a:xfrm>
            <a:off x="364067" y="1015160"/>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bwMode="auto">
          <a:xfrm>
            <a:off x="344394" y="969988"/>
            <a:ext cx="8449733" cy="7540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marL="0" indent="0" defTabSz="457200" eaLnBrk="1" fontAlgn="base" hangingPunct="1">
              <a:spcBef>
                <a:spcPct val="0"/>
              </a:spcBef>
            </a:pPr>
            <a:r>
              <a:rPr lang="en-GB" sz="1000" b="1" dirty="0">
                <a:solidFill>
                  <a:schemeClr val="accent4"/>
                </a:solidFill>
              </a:rPr>
              <a:t>Delta-ee view:</a:t>
            </a:r>
          </a:p>
          <a:p>
            <a:pPr marL="0" indent="0" defTabSz="457200" eaLnBrk="1" fontAlgn="base" hangingPunct="1">
              <a:spcBef>
                <a:spcPct val="0"/>
              </a:spcBef>
            </a:pPr>
            <a:endParaRPr lang="en-GB" sz="100" b="1" dirty="0"/>
          </a:p>
          <a:p>
            <a:pPr marL="182563" indent="-182563" fontAlgn="auto">
              <a:spcBef>
                <a:spcPts val="0"/>
              </a:spcBef>
              <a:spcAft>
                <a:spcPts val="0"/>
              </a:spcAft>
              <a:buFontTx/>
              <a:buBlip>
                <a:blip r:embed="rId2"/>
              </a:buBlip>
              <a:defRPr/>
            </a:pPr>
            <a:r>
              <a:rPr lang="en-GB" sz="800" b="1" dirty="0">
                <a:solidFill>
                  <a:schemeClr val="accent1"/>
                </a:solidFill>
              </a:rPr>
              <a:t>Germany holds joint first position as the world’s most attractive global market for energy systems expansion and investment opportunity, based on our multi-criteria analysis.</a:t>
            </a:r>
          </a:p>
          <a:p>
            <a:pPr marL="182563" indent="-182563" fontAlgn="auto">
              <a:spcBef>
                <a:spcPts val="0"/>
              </a:spcBef>
              <a:spcAft>
                <a:spcPts val="0"/>
              </a:spcAft>
              <a:buFontTx/>
              <a:buBlip>
                <a:blip r:embed="rId2"/>
              </a:buBlip>
              <a:defRPr/>
            </a:pPr>
            <a:r>
              <a:rPr lang="en-GB" sz="800" b="1" dirty="0">
                <a:solidFill>
                  <a:schemeClr val="accent1"/>
                </a:solidFill>
              </a:rPr>
              <a:t>The country faces important challenges in all vectors, electricity (most notably), gas and district heating, in large part due to its transformational </a:t>
            </a:r>
            <a:r>
              <a:rPr lang="en-GB" sz="800" b="1" i="1" dirty="0">
                <a:solidFill>
                  <a:schemeClr val="accent1"/>
                </a:solidFill>
              </a:rPr>
              <a:t>Energiewende, </a:t>
            </a:r>
            <a:r>
              <a:rPr lang="en-GB" sz="800" b="1" dirty="0">
                <a:solidFill>
                  <a:schemeClr val="accent1"/>
                </a:solidFill>
              </a:rPr>
              <a:t>or ‘energy transition’.  This involves aggressive renewables expansion and nuclear power station closure.</a:t>
            </a:r>
          </a:p>
        </p:txBody>
      </p:sp>
      <p:sp>
        <p:nvSpPr>
          <p:cNvPr id="6" name="Rectangle 5"/>
          <p:cNvSpPr/>
          <p:nvPr/>
        </p:nvSpPr>
        <p:spPr>
          <a:xfrm>
            <a:off x="364067" y="1799369"/>
            <a:ext cx="4521197" cy="4563826"/>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bwMode="auto">
          <a:xfrm>
            <a:off x="344394" y="1760909"/>
            <a:ext cx="4498537" cy="46782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Market drivers</a:t>
            </a:r>
            <a:endParaRPr lang="en-GB" sz="300" dirty="0"/>
          </a:p>
          <a:p>
            <a:r>
              <a:rPr lang="en-GB" sz="800" b="1" u="sng" dirty="0"/>
              <a:t>Overview</a:t>
            </a:r>
            <a:r>
              <a:rPr lang="en-GB" sz="800" b="1" i="1" dirty="0"/>
              <a:t> </a:t>
            </a:r>
            <a:endParaRPr lang="en-GB" sz="300" b="1" i="1" dirty="0"/>
          </a:p>
          <a:p>
            <a:pPr marL="171450" lvl="1" indent="-171450">
              <a:buBlip>
                <a:blip r:embed="rId2"/>
              </a:buBlip>
            </a:pPr>
            <a:r>
              <a:rPr lang="en-GB" sz="800" dirty="0"/>
              <a:t>The </a:t>
            </a:r>
            <a:r>
              <a:rPr lang="en-GB" sz="800" i="1" dirty="0"/>
              <a:t>Energiewende </a:t>
            </a:r>
            <a:r>
              <a:rPr lang="en-GB" sz="800" dirty="0"/>
              <a:t>is based on a strategy of moving away from nuclear electricity following the Fukushima disaster.  </a:t>
            </a:r>
          </a:p>
          <a:p>
            <a:pPr marL="171450" lvl="1" indent="-171450">
              <a:buBlip>
                <a:blip r:embed="rId2"/>
              </a:buBlip>
            </a:pPr>
            <a:r>
              <a:rPr lang="en-GB" sz="800" dirty="0"/>
              <a:t>The shift to renewables is causing crisis within the fossil power generating sector – low wholesale values are causing gas and coal plants to cut production and change operation. </a:t>
            </a:r>
          </a:p>
          <a:p>
            <a:pPr marL="171450" lvl="1" indent="-171450">
              <a:buBlip>
                <a:blip r:embed="rId2"/>
              </a:buBlip>
            </a:pPr>
            <a:r>
              <a:rPr lang="en-GB" sz="800" dirty="0"/>
              <a:t>Key policy goals now include substantial cuts in carbon emissions and nuclear closure by 2022.</a:t>
            </a:r>
            <a:endParaRPr lang="en-GB" sz="300" b="1" dirty="0">
              <a:solidFill>
                <a:schemeClr val="accent1"/>
              </a:solidFill>
            </a:endParaRPr>
          </a:p>
          <a:p>
            <a:pPr marL="0" lvl="1"/>
            <a:endParaRPr lang="en-GB" sz="800" b="1" u="sng" dirty="0"/>
          </a:p>
          <a:p>
            <a:pPr marL="0" lvl="1"/>
            <a:r>
              <a:rPr lang="en-GB" sz="800" b="1" u="sng" dirty="0"/>
              <a:t>Policy &amp; regulatory environment</a:t>
            </a:r>
            <a:endParaRPr lang="en-GB" sz="300" b="1" u="sng" dirty="0"/>
          </a:p>
          <a:p>
            <a:pPr marL="171450" lvl="1" indent="-171450">
              <a:buClr>
                <a:srgbClr val="FCB034"/>
              </a:buClr>
              <a:buBlip>
                <a:blip r:embed="rId2"/>
              </a:buBlip>
            </a:pPr>
            <a:r>
              <a:rPr lang="en-GB" sz="800" b="1" dirty="0"/>
              <a:t>General: </a:t>
            </a:r>
            <a:r>
              <a:rPr lang="en-GB" sz="800" dirty="0"/>
              <a:t>The </a:t>
            </a:r>
            <a:r>
              <a:rPr lang="en-GB" sz="800" i="1" dirty="0"/>
              <a:t>Energiewende </a:t>
            </a:r>
            <a:r>
              <a:rPr lang="en-GB" sz="800" dirty="0"/>
              <a:t>is a federal level policy which is having transformational impacts on the country’s energy systems, and with significant delegation to State level implementation.  </a:t>
            </a:r>
          </a:p>
          <a:p>
            <a:pPr marL="171450" lvl="1" indent="-171450">
              <a:buClr>
                <a:srgbClr val="FCB034"/>
              </a:buClr>
              <a:buBlip>
                <a:blip r:embed="rId2"/>
              </a:buBlip>
            </a:pPr>
            <a:r>
              <a:rPr lang="en-GB" sz="800" b="1" dirty="0"/>
              <a:t>Electricity</a:t>
            </a:r>
            <a:r>
              <a:rPr lang="en-GB" sz="800" dirty="0"/>
              <a:t>: On the demand side, one of the main goals is to largely electrify both heat and transport.  On the production side, there continues to be strong growth in the share of generation from intermittent renewables brought online - with a target of 80% of all electricity generated by renewables in 2050. Overall: a substantial system balancing challenge.</a:t>
            </a:r>
          </a:p>
          <a:p>
            <a:pPr marL="171450" lvl="1" indent="-171450">
              <a:buClr>
                <a:srgbClr val="FCB034"/>
              </a:buClr>
              <a:buBlip>
                <a:blip r:embed="rId2"/>
              </a:buBlip>
            </a:pPr>
            <a:r>
              <a:rPr lang="en-GB" sz="800" b="1" dirty="0"/>
              <a:t>Gas:  </a:t>
            </a:r>
            <a:r>
              <a:rPr lang="en-GB" sz="800" dirty="0"/>
              <a:t>Natural gas has been identified as a ‘transitionary fuel’ with a core role of providing dispatchable capacity (likely to be &gt;80 GW) for winter evening peaks. Power-to-gas and an expanding biomethane market (100 TWh/a target by 2030) have been identified as new gas sources.  The gas grid is likely already well equipped to handle this. </a:t>
            </a:r>
          </a:p>
          <a:p>
            <a:pPr marL="171450" lvl="1" indent="-171450">
              <a:buClr>
                <a:srgbClr val="FCB034"/>
              </a:buClr>
              <a:buBlip>
                <a:blip r:embed="rId2"/>
              </a:buBlip>
            </a:pPr>
            <a:r>
              <a:rPr lang="en-GB" sz="800" b="1" dirty="0"/>
              <a:t>Heat networks: </a:t>
            </a:r>
            <a:r>
              <a:rPr lang="en-GB" sz="800" dirty="0"/>
              <a:t>Germany is easily Europe’s largest producer of district heat (~32 TWh in 2014).  DH is supported by the </a:t>
            </a:r>
            <a:r>
              <a:rPr lang="en-US" sz="800" dirty="0"/>
              <a:t>“Energetische Stadtquartiere”, while the natio</a:t>
            </a:r>
            <a:r>
              <a:rPr lang="en-GB" sz="800" dirty="0">
                <a:solidFill>
                  <a:prstClr val="black"/>
                </a:solidFill>
              </a:rPr>
              <a:t>nal strategy for DH is promoted through the newly-reformed ‘CHP Law (2016)’. </a:t>
            </a:r>
          </a:p>
          <a:p>
            <a:pPr marL="0" lvl="1">
              <a:buClr>
                <a:srgbClr val="FCB034"/>
              </a:buClr>
            </a:pPr>
            <a:endParaRPr lang="en-GB" sz="800" b="1" u="sng" dirty="0"/>
          </a:p>
          <a:p>
            <a:pPr marL="0" lvl="1">
              <a:buClr>
                <a:srgbClr val="FCB034"/>
              </a:buClr>
            </a:pPr>
            <a:r>
              <a:rPr lang="en-GB" sz="800" b="1" u="sng" dirty="0"/>
              <a:t>Infrastructure requirements</a:t>
            </a:r>
            <a:endParaRPr lang="en-GB" sz="300" b="1" i="1" dirty="0"/>
          </a:p>
          <a:p>
            <a:pPr marL="171450" lvl="1" indent="-171450">
              <a:buClr>
                <a:srgbClr val="FCB034"/>
              </a:buClr>
              <a:buBlip>
                <a:blip r:embed="rId2"/>
              </a:buBlip>
            </a:pPr>
            <a:r>
              <a:rPr lang="en-GB" sz="800" b="1" dirty="0"/>
              <a:t>Electricity networks: </a:t>
            </a:r>
            <a:r>
              <a:rPr lang="en-GB" sz="800" dirty="0"/>
              <a:t>Supported by the Grid Expansion Acceleration Act of 2011 (NABEG) and driven by the fast growing challenge of system balancing, there is already an accelerating programme of new infrastructure and ‘intelligent network’ projects. </a:t>
            </a:r>
          </a:p>
          <a:p>
            <a:pPr marL="171450" lvl="1" indent="-171450">
              <a:buClr>
                <a:srgbClr val="FCB034"/>
              </a:buClr>
              <a:buBlip>
                <a:blip r:embed="rId2"/>
              </a:buBlip>
            </a:pPr>
            <a:r>
              <a:rPr lang="en-GB" sz="800" b="1" dirty="0">
                <a:solidFill>
                  <a:prstClr val="black"/>
                </a:solidFill>
              </a:rPr>
              <a:t>Natural gas:  </a:t>
            </a:r>
            <a:r>
              <a:rPr lang="en-GB" sz="800" dirty="0">
                <a:solidFill>
                  <a:prstClr val="black"/>
                </a:solidFill>
              </a:rPr>
              <a:t>Natural gas in the energy mix is already declining.  The change on the role of the networks is as conduits for low/zero carbon gases rather than new infrastructure.  Further investment in gas infrastructure is likely to be small to modest.</a:t>
            </a:r>
          </a:p>
          <a:p>
            <a:pPr marL="171450" lvl="1" indent="-171450">
              <a:buClr>
                <a:srgbClr val="FCB034"/>
              </a:buClr>
              <a:buBlip>
                <a:blip r:embed="rId2"/>
              </a:buBlip>
            </a:pPr>
            <a:r>
              <a:rPr lang="en-GB" sz="800" b="1" dirty="0">
                <a:solidFill>
                  <a:prstClr val="black"/>
                </a:solidFill>
              </a:rPr>
              <a:t>Heat networks:  </a:t>
            </a:r>
            <a:r>
              <a:rPr lang="en-US" sz="800" dirty="0"/>
              <a:t>The future role of DH in efficient energy system management and control will be high.  In addition, w</a:t>
            </a:r>
            <a:r>
              <a:rPr lang="en-GB" sz="800" dirty="0">
                <a:solidFill>
                  <a:prstClr val="black"/>
                </a:solidFill>
              </a:rPr>
              <a:t>ith the likely partial electrification of the networks with large-scale heat pumps, there will be a need for lower temperature, ‘fourth generation’ networks.</a:t>
            </a:r>
          </a:p>
        </p:txBody>
      </p:sp>
      <p:sp>
        <p:nvSpPr>
          <p:cNvPr id="16" name="TextBox 15"/>
          <p:cNvSpPr txBox="1"/>
          <p:nvPr/>
        </p:nvSpPr>
        <p:spPr bwMode="auto">
          <a:xfrm>
            <a:off x="4961467" y="1811983"/>
            <a:ext cx="3412393" cy="32316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Relevant Scottish export capability and experience</a:t>
            </a:r>
          </a:p>
          <a:p>
            <a:pPr lvl="0"/>
            <a:r>
              <a:rPr lang="en-GB" sz="800" b="1" dirty="0">
                <a:solidFill>
                  <a:prstClr val="black"/>
                </a:solidFill>
              </a:rPr>
              <a:t>Moderate to high in some sectors</a:t>
            </a:r>
            <a:endParaRPr lang="en-GB" sz="800" dirty="0">
              <a:solidFill>
                <a:prstClr val="black"/>
              </a:solidFill>
            </a:endParaRPr>
          </a:p>
          <a:p>
            <a:pPr lvl="0"/>
            <a:endParaRPr lang="en-GB" sz="200" b="1" dirty="0">
              <a:solidFill>
                <a:prstClr val="black"/>
              </a:solidFill>
            </a:endParaRPr>
          </a:p>
          <a:p>
            <a:pPr lvl="0"/>
            <a:r>
              <a:rPr lang="en-GB" sz="800" b="1" dirty="0">
                <a:solidFill>
                  <a:prstClr val="black"/>
                </a:solidFill>
              </a:rPr>
              <a:t>Electricity </a:t>
            </a:r>
          </a:p>
          <a:p>
            <a:pPr marL="177800" lvl="0" indent="-177800">
              <a:buBlip>
                <a:blip r:embed="rId2"/>
              </a:buBlip>
            </a:pPr>
            <a:r>
              <a:rPr lang="en-GB" sz="800" dirty="0">
                <a:solidFill>
                  <a:prstClr val="black"/>
                </a:solidFill>
              </a:rPr>
              <a:t>Investment needs in electric network infrastructure refurbishment and modernisation will likely be significantly higher in Germany than any other European country.  All aspects of energy system capability will be required at scale.</a:t>
            </a:r>
          </a:p>
          <a:p>
            <a:pPr marL="177800" lvl="0" indent="-177800">
              <a:buBlip>
                <a:blip r:embed="rId2"/>
              </a:buBlip>
            </a:pPr>
            <a:r>
              <a:rPr lang="en-GB" sz="800" dirty="0">
                <a:solidFill>
                  <a:prstClr val="black"/>
                </a:solidFill>
              </a:rPr>
              <a:t>These will include digital communications / platforms, sensors, monitoring and system security. Continuing national focus on energy efficiency will likely require expertise in more efficiency power transport and conversion (creating possible opportunities for power electronics expertise).</a:t>
            </a:r>
          </a:p>
          <a:p>
            <a:pPr marL="177800" lvl="0" indent="-177800">
              <a:buBlip>
                <a:blip r:embed="rId2"/>
              </a:buBlip>
            </a:pPr>
            <a:r>
              <a:rPr lang="en-GB" sz="800" dirty="0">
                <a:solidFill>
                  <a:prstClr val="black"/>
                </a:solidFill>
              </a:rPr>
              <a:t>Data analytics is already playing a role, although (as in the UK) it is still nascent.  This can be applied to system efficiency improvements and demand response needs.</a:t>
            </a:r>
          </a:p>
          <a:p>
            <a:pPr lvl="0"/>
            <a:r>
              <a:rPr lang="en-GB" sz="800" b="1" dirty="0">
                <a:solidFill>
                  <a:prstClr val="black"/>
                </a:solidFill>
              </a:rPr>
              <a:t>Gas and hydrogen</a:t>
            </a:r>
          </a:p>
          <a:p>
            <a:pPr marL="177800" lvl="0" indent="-177800">
              <a:buBlip>
                <a:blip r:embed="rId2"/>
              </a:buBlip>
            </a:pPr>
            <a:r>
              <a:rPr lang="en-GB" sz="800" dirty="0">
                <a:solidFill>
                  <a:prstClr val="black"/>
                </a:solidFill>
              </a:rPr>
              <a:t>We have not identified a high demand for gas system investment in Germany.  The power-to-gas plans indicate a potential role for hydrogen, but this is possible rather than probable.</a:t>
            </a:r>
          </a:p>
          <a:p>
            <a:pPr lvl="0"/>
            <a:endParaRPr lang="en-GB" sz="800" b="1" dirty="0">
              <a:solidFill>
                <a:prstClr val="black"/>
              </a:solidFill>
            </a:endParaRPr>
          </a:p>
          <a:p>
            <a:pPr lvl="0"/>
            <a:r>
              <a:rPr lang="en-GB" sz="800" b="1" dirty="0">
                <a:solidFill>
                  <a:prstClr val="black"/>
                </a:solidFill>
              </a:rPr>
              <a:t>Heat networks and EVs</a:t>
            </a:r>
          </a:p>
          <a:p>
            <a:pPr marL="177800" lvl="0" indent="-177800">
              <a:buBlip>
                <a:blip r:embed="rId2"/>
              </a:buBlip>
            </a:pPr>
            <a:r>
              <a:rPr lang="en-GB" sz="800" dirty="0">
                <a:solidFill>
                  <a:prstClr val="black"/>
                </a:solidFill>
              </a:rPr>
              <a:t>The scale, role and needs of DH networks in energy system management will increase strongly.</a:t>
            </a:r>
          </a:p>
          <a:p>
            <a:pPr marL="177800" lvl="0" indent="-177800">
              <a:buBlip>
                <a:blip r:embed="rId2"/>
              </a:buBlip>
            </a:pPr>
            <a:r>
              <a:rPr lang="en-GB" sz="800" dirty="0">
                <a:solidFill>
                  <a:prstClr val="black"/>
                </a:solidFill>
              </a:rPr>
              <a:t>We expect all European countries to have slowly expanding markets for EVs and accompanying infrastructure.</a:t>
            </a:r>
            <a:endParaRPr lang="en-GB" sz="200" dirty="0"/>
          </a:p>
        </p:txBody>
      </p:sp>
      <p:sp>
        <p:nvSpPr>
          <p:cNvPr id="56" name="Rectangle 55"/>
          <p:cNvSpPr/>
          <p:nvPr/>
        </p:nvSpPr>
        <p:spPr>
          <a:xfrm>
            <a:off x="4961468" y="1799370"/>
            <a:ext cx="3454726" cy="3193558"/>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Germany (1)</a:t>
            </a:r>
          </a:p>
        </p:txBody>
      </p:sp>
      <p:sp>
        <p:nvSpPr>
          <p:cNvPr id="14" name="Rectangle 13"/>
          <p:cNvSpPr/>
          <p:nvPr/>
        </p:nvSpPr>
        <p:spPr>
          <a:xfrm>
            <a:off x="8416193" y="1797478"/>
            <a:ext cx="397605" cy="319545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Oval 20"/>
          <p:cNvSpPr/>
          <p:nvPr/>
        </p:nvSpPr>
        <p:spPr>
          <a:xfrm>
            <a:off x="8482234" y="2758318"/>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Oval 22"/>
          <p:cNvSpPr/>
          <p:nvPr/>
        </p:nvSpPr>
        <p:spPr>
          <a:xfrm>
            <a:off x="8482234" y="3907215"/>
            <a:ext cx="262480" cy="262480"/>
          </a:xfrm>
          <a:prstGeom prst="ellipse">
            <a:avLst/>
          </a:prstGeom>
          <a:solidFill>
            <a:srgbClr val="FC74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Oval 23"/>
          <p:cNvSpPr/>
          <p:nvPr/>
        </p:nvSpPr>
        <p:spPr>
          <a:xfrm>
            <a:off x="8482234" y="4450071"/>
            <a:ext cx="262480" cy="262480"/>
          </a:xfrm>
          <a:prstGeom prst="ellipse">
            <a:avLst/>
          </a:prstGeom>
          <a:solidFill>
            <a:srgbClr val="FC74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TextBox 24"/>
          <p:cNvSpPr txBox="1"/>
          <p:nvPr/>
        </p:nvSpPr>
        <p:spPr bwMode="auto">
          <a:xfrm>
            <a:off x="4916714" y="5046400"/>
            <a:ext cx="3852333" cy="1231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Ease of doing business</a:t>
            </a:r>
          </a:p>
          <a:p>
            <a:pPr marL="171450" lvl="1" indent="-171450">
              <a:buBlip>
                <a:blip r:embed="rId2"/>
              </a:buBlip>
            </a:pPr>
            <a:r>
              <a:rPr lang="en-GB" sz="800" dirty="0"/>
              <a:t>Delta-ee regard Germany as a relatively easy place for Scottish companies to do business.</a:t>
            </a:r>
          </a:p>
          <a:p>
            <a:pPr marL="171450" lvl="1" indent="-171450">
              <a:buBlip>
                <a:blip r:embed="rId2"/>
              </a:buBlip>
            </a:pPr>
            <a:r>
              <a:rPr lang="en-GB" sz="800" dirty="0"/>
              <a:t>This is in large part due to both countries (for now) being members of the EU. </a:t>
            </a:r>
          </a:p>
          <a:p>
            <a:pPr marL="171450" lvl="1" indent="-171450">
              <a:buBlip>
                <a:blip r:embed="rId2"/>
              </a:buBlip>
            </a:pPr>
            <a:r>
              <a:rPr lang="en-GB" sz="800" dirty="0"/>
              <a:t>For example, the country is viewed as one where the legal system is robust and the ability to enforce contracts is high.</a:t>
            </a:r>
          </a:p>
          <a:p>
            <a:pPr marL="171450" lvl="1" indent="-171450">
              <a:buBlip>
                <a:blip r:embed="rId2"/>
              </a:buBlip>
            </a:pPr>
            <a:r>
              <a:rPr lang="en-GB" sz="800" dirty="0"/>
              <a:t>However, foreign companies can find it difficult to compete with German incumbents operating in the same field since customers tend to favour domestic suppliers..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611" y="414345"/>
            <a:ext cx="432604" cy="432604"/>
          </a:xfrm>
          <a:prstGeom prst="rect">
            <a:avLst/>
          </a:prstGeom>
        </p:spPr>
      </p:pic>
    </p:spTree>
    <p:extLst>
      <p:ext uri="{BB962C8B-B14F-4D97-AF65-F5344CB8AC3E}">
        <p14:creationId xmlns:p14="http://schemas.microsoft.com/office/powerpoint/2010/main" val="387373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79424" y="3332701"/>
            <a:ext cx="8299078" cy="941494"/>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ounded Rectangle 25"/>
          <p:cNvSpPr/>
          <p:nvPr/>
        </p:nvSpPr>
        <p:spPr>
          <a:xfrm>
            <a:off x="479424" y="2578766"/>
            <a:ext cx="8299078" cy="707207"/>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ounded Rectangle 24"/>
          <p:cNvSpPr/>
          <p:nvPr/>
        </p:nvSpPr>
        <p:spPr>
          <a:xfrm>
            <a:off x="479686" y="1805675"/>
            <a:ext cx="8298816" cy="750637"/>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ounded Rectangle 5"/>
          <p:cNvSpPr/>
          <p:nvPr/>
        </p:nvSpPr>
        <p:spPr>
          <a:xfrm>
            <a:off x="479424" y="1074448"/>
            <a:ext cx="8299078" cy="698499"/>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389467" y="4327335"/>
            <a:ext cx="2765213" cy="1963400"/>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Rectangle 61"/>
          <p:cNvSpPr/>
          <p:nvPr/>
        </p:nvSpPr>
        <p:spPr>
          <a:xfrm>
            <a:off x="3227834" y="4327334"/>
            <a:ext cx="5550670" cy="1963400"/>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TextBox 55"/>
          <p:cNvSpPr txBox="1"/>
          <p:nvPr/>
        </p:nvSpPr>
        <p:spPr bwMode="auto">
          <a:xfrm>
            <a:off x="3227832" y="4296650"/>
            <a:ext cx="5061861" cy="20159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Competitive environment</a:t>
            </a:r>
          </a:p>
          <a:p>
            <a:pPr marL="0" indent="0" defTabSz="457200" eaLnBrk="1" fontAlgn="base" hangingPunct="1">
              <a:spcBef>
                <a:spcPct val="0"/>
              </a:spcBef>
            </a:pPr>
            <a:endParaRPr lang="en-GB" sz="100" b="1" dirty="0">
              <a:solidFill>
                <a:schemeClr val="accent1"/>
              </a:solidFill>
            </a:endParaRPr>
          </a:p>
          <a:p>
            <a:pPr marL="0" lvl="1"/>
            <a:endParaRPr lang="en-GB" sz="200" dirty="0"/>
          </a:p>
          <a:p>
            <a:pPr marL="171450" lvl="1" indent="-171450">
              <a:buBlip>
                <a:blip r:embed="rId2"/>
              </a:buBlip>
            </a:pPr>
            <a:r>
              <a:rPr lang="en-GB" sz="800" dirty="0"/>
              <a:t>Overall, while investment needs are very high, German technical capability in energy systems is high.  Climate and energy policies are, in part, designed to reinforce a globally competitive capability.  Gaps remain, but with emerging development and education strategies (e.g Digital Germany) even these may be filled in time.</a:t>
            </a:r>
          </a:p>
          <a:p>
            <a:pPr marL="171450" lvl="1" indent="-171450">
              <a:buBlip>
                <a:blip r:embed="rId2"/>
              </a:buBlip>
            </a:pPr>
            <a:r>
              <a:rPr lang="en-GB" sz="800" dirty="0"/>
              <a:t>For example, Germany is the home to hundreds of companies and institutes with relevant product, service, technical and manufacturing capability.  Siemens and Fraunhofer (the internationally renowned research institute), both of which are global leaders in energy systems offerings, are located there.</a:t>
            </a:r>
          </a:p>
          <a:p>
            <a:pPr marL="171450" lvl="1" indent="-171450">
              <a:buBlip>
                <a:blip r:embed="rId2"/>
              </a:buBlip>
            </a:pPr>
            <a:r>
              <a:rPr lang="en-GB" sz="800" dirty="0"/>
              <a:t>The various national industry associations that cover the energy systems space give an indication of the competitive environment.  For example, the VDE e.V (Association for Electrical, Electronic and Information Technologies) is one of Europe's largest technical-scientific associations and has over 35,000 members.  Its activities include technical research and the funding of training programmes.</a:t>
            </a:r>
          </a:p>
          <a:p>
            <a:pPr marL="171450" lvl="1" indent="-171450">
              <a:buBlip>
                <a:blip r:embed="rId2"/>
              </a:buBlip>
            </a:pPr>
            <a:r>
              <a:rPr lang="en-GB" sz="800" dirty="0"/>
              <a:t>A target customer group for Scottish companies would be the Stadtwerke, small but essential municipal utilities companies of which there are over 1,400. Certain Stadtwerke, such as MVV-Energie in Mannheim, may be of particular interest than others, offering services for PV and district heating..</a:t>
            </a:r>
          </a:p>
        </p:txBody>
      </p:sp>
      <p:sp>
        <p:nvSpPr>
          <p:cNvPr id="12" name="TextBox 11"/>
          <p:cNvSpPr txBox="1"/>
          <p:nvPr/>
        </p:nvSpPr>
        <p:spPr bwMode="auto">
          <a:xfrm>
            <a:off x="389467" y="4308210"/>
            <a:ext cx="2838365" cy="17543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chemeClr val="accent1"/>
                </a:solidFill>
              </a:rPr>
              <a:t>Economic growth and energy demand</a:t>
            </a:r>
          </a:p>
          <a:p>
            <a:endParaRPr lang="en-GB" sz="200" dirty="0"/>
          </a:p>
          <a:p>
            <a:pPr marL="171450" indent="-171450">
              <a:buBlip>
                <a:blip r:embed="rId2"/>
              </a:buBlip>
            </a:pPr>
            <a:r>
              <a:rPr lang="en-GB" sz="800" b="1" dirty="0"/>
              <a:t>Economic: </a:t>
            </a:r>
            <a:r>
              <a:rPr lang="en-GB" sz="800" dirty="0"/>
              <a:t>GDP growth expectations are modest – the European commission is forecasting a year on year rise of around 1.7% until 2017.  Beyond that, the OECD long-term forecast are slightly less than this.</a:t>
            </a:r>
          </a:p>
          <a:p>
            <a:endParaRPr lang="en-GB" sz="800" dirty="0"/>
          </a:p>
          <a:p>
            <a:pPr marL="171450" indent="-171450">
              <a:buBlip>
                <a:blip r:embed="rId2"/>
              </a:buBlip>
            </a:pPr>
            <a:r>
              <a:rPr lang="en-GB" sz="800" b="1" dirty="0"/>
              <a:t>Energy:  </a:t>
            </a:r>
            <a:r>
              <a:rPr lang="en-GB" sz="800" dirty="0"/>
              <a:t>While overall energy demand will remain level, or may even fall, due to the modest economic growth and growing efficiency, electricity demand is likely to grow significantly based on heating and transport trends.  For example, while Germany’s share of European energy demand will fall, mainly due to the </a:t>
            </a:r>
            <a:r>
              <a:rPr lang="en-GB" sz="800" i="1" dirty="0"/>
              <a:t>Energiewende</a:t>
            </a:r>
            <a:r>
              <a:rPr lang="en-GB" sz="800" dirty="0"/>
              <a:t>, its electricity demand share will grow.</a:t>
            </a:r>
          </a:p>
        </p:txBody>
      </p:sp>
      <p:sp>
        <p:nvSpPr>
          <p:cNvPr id="34"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Germany (2)</a:t>
            </a:r>
          </a:p>
        </p:txBody>
      </p:sp>
      <p:sp>
        <p:nvSpPr>
          <p:cNvPr id="2" name="Rectangle 1"/>
          <p:cNvSpPr/>
          <p:nvPr/>
        </p:nvSpPr>
        <p:spPr>
          <a:xfrm>
            <a:off x="470747" y="2843433"/>
            <a:ext cx="8299079" cy="461665"/>
          </a:xfrm>
          <a:prstGeom prst="rect">
            <a:avLst/>
          </a:prstGeom>
        </p:spPr>
        <p:txBody>
          <a:bodyPr wrap="square">
            <a:spAutoFit/>
          </a:bodyPr>
          <a:lstStyle/>
          <a:p>
            <a:pPr marL="171450" lvl="1" indent="-171450">
              <a:buBlip>
                <a:blip r:embed="rId2"/>
              </a:buBlip>
            </a:pPr>
            <a:r>
              <a:rPr lang="en-GB" sz="800" dirty="0"/>
              <a:t>It is unlikely that there will be anything like the same needs for gas grid investment as for electricity. Gas in the energy mix is projected to decline, and the current infrastructure will cope with the &gt;80 GW needed for back up in the winter evenings.  In actuality, wholesale power prices are now so low on the power exchange that investments in additional gas generating capacity is nowhere near profitable, presenting risks to the challenge of meeting peaks in the future.   There is even risk the gas grid will be under-utilised.</a:t>
            </a:r>
          </a:p>
        </p:txBody>
      </p:sp>
      <p:sp>
        <p:nvSpPr>
          <p:cNvPr id="3" name="Rounded Rectangle 2"/>
          <p:cNvSpPr/>
          <p:nvPr/>
        </p:nvSpPr>
        <p:spPr>
          <a:xfrm>
            <a:off x="471009" y="1811769"/>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Electricity</a:t>
            </a:r>
          </a:p>
        </p:txBody>
      </p:sp>
      <p:sp>
        <p:nvSpPr>
          <p:cNvPr id="13" name="Rounded Rectangle 12"/>
          <p:cNvSpPr/>
          <p:nvPr/>
        </p:nvSpPr>
        <p:spPr>
          <a:xfrm>
            <a:off x="471009" y="2597045"/>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Gas</a:t>
            </a:r>
          </a:p>
        </p:txBody>
      </p:sp>
      <p:sp>
        <p:nvSpPr>
          <p:cNvPr id="14" name="Rounded Rectangle 13"/>
          <p:cNvSpPr/>
          <p:nvPr/>
        </p:nvSpPr>
        <p:spPr>
          <a:xfrm>
            <a:off x="479424" y="3344902"/>
            <a:ext cx="1778583" cy="21763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Smart infrastructure</a:t>
            </a:r>
          </a:p>
        </p:txBody>
      </p:sp>
      <p:sp>
        <p:nvSpPr>
          <p:cNvPr id="4" name="TextBox 3"/>
          <p:cNvSpPr txBox="1"/>
          <p:nvPr/>
        </p:nvSpPr>
        <p:spPr>
          <a:xfrm>
            <a:off x="479424" y="2058713"/>
            <a:ext cx="8299078" cy="461665"/>
          </a:xfrm>
          <a:prstGeom prst="rect">
            <a:avLst/>
          </a:prstGeom>
          <a:noFill/>
        </p:spPr>
        <p:txBody>
          <a:bodyPr wrap="square" rtlCol="0">
            <a:spAutoFit/>
          </a:bodyPr>
          <a:lstStyle/>
          <a:p>
            <a:pPr marL="171450" indent="-171450">
              <a:buBlip>
                <a:blip r:embed="rId2"/>
              </a:buBlip>
            </a:pPr>
            <a:r>
              <a:rPr lang="en-GB" sz="800" dirty="0"/>
              <a:t>Estimates for investment in electricity transmission and distribution infrastructure do vary widely.  The Federal Ministry for Economic Affairs and Energy estimated in 2014 that grid expansion out to 2050 could cost in the range €29 - €40 billion pa.  For example, investment in the grid will be required for connecting offshore windfarms, distributing electricity where it is needed (i.e north to south, from where the wind blows to the industry is located in the south) and for efficient and effective demand response systems.</a:t>
            </a:r>
          </a:p>
        </p:txBody>
      </p:sp>
      <p:sp>
        <p:nvSpPr>
          <p:cNvPr id="15" name="Rounded Rectangle 14"/>
          <p:cNvSpPr/>
          <p:nvPr/>
        </p:nvSpPr>
        <p:spPr>
          <a:xfrm>
            <a:off x="479424" y="1080992"/>
            <a:ext cx="1778584" cy="22921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General</a:t>
            </a:r>
          </a:p>
        </p:txBody>
      </p:sp>
      <p:sp>
        <p:nvSpPr>
          <p:cNvPr id="16" name="TextBox 15"/>
          <p:cNvSpPr txBox="1"/>
          <p:nvPr/>
        </p:nvSpPr>
        <p:spPr>
          <a:xfrm>
            <a:off x="389466" y="1346118"/>
            <a:ext cx="8380360" cy="338554"/>
          </a:xfrm>
          <a:prstGeom prst="rect">
            <a:avLst/>
          </a:prstGeom>
          <a:noFill/>
        </p:spPr>
        <p:txBody>
          <a:bodyPr wrap="square" rtlCol="0">
            <a:spAutoFit/>
          </a:bodyPr>
          <a:lstStyle/>
          <a:p>
            <a:pPr marL="171450" indent="-171450">
              <a:buBlip>
                <a:blip r:embed="rId2"/>
              </a:buBlip>
            </a:pPr>
            <a:r>
              <a:rPr lang="en-GB" sz="800" dirty="0"/>
              <a:t>The </a:t>
            </a:r>
            <a:r>
              <a:rPr lang="en-GB" sz="800" i="1" dirty="0"/>
              <a:t>Energiewende </a:t>
            </a:r>
            <a:r>
              <a:rPr lang="en-GB" sz="800" dirty="0"/>
              <a:t>represents Germany’s largest post-war infrastructure project.  Analysis by Fraunhofer ISE estimate that overall cost for the Energiewende is expected to be around €7,000 - €8,000 billion.  Of this, more than €1,000 billion is accounted for by energy system investment needs, mainly in electricity infrastructure.  </a:t>
            </a:r>
          </a:p>
        </p:txBody>
      </p:sp>
      <p:sp>
        <p:nvSpPr>
          <p:cNvPr id="17" name="Rectangle 16"/>
          <p:cNvSpPr/>
          <p:nvPr/>
        </p:nvSpPr>
        <p:spPr>
          <a:xfrm>
            <a:off x="389466" y="869840"/>
            <a:ext cx="5763239" cy="246221"/>
          </a:xfrm>
          <a:prstGeom prst="rect">
            <a:avLst/>
          </a:prstGeom>
        </p:spPr>
        <p:txBody>
          <a:bodyPr wrap="square">
            <a:spAutoFit/>
          </a:bodyPr>
          <a:lstStyle/>
          <a:p>
            <a:r>
              <a:rPr lang="en-GB" sz="1000" b="1" dirty="0">
                <a:solidFill>
                  <a:schemeClr val="accent1"/>
                </a:solidFill>
              </a:rPr>
              <a:t>Market size and opportunity</a:t>
            </a:r>
            <a:r>
              <a:rPr lang="en-GB" sz="800" dirty="0"/>
              <a:t>.  </a:t>
            </a:r>
          </a:p>
        </p:txBody>
      </p:sp>
      <p:sp>
        <p:nvSpPr>
          <p:cNvPr id="21" name="Rectangle 20"/>
          <p:cNvSpPr/>
          <p:nvPr/>
        </p:nvSpPr>
        <p:spPr>
          <a:xfrm>
            <a:off x="488100" y="3578400"/>
            <a:ext cx="8299079" cy="707886"/>
          </a:xfrm>
          <a:prstGeom prst="rect">
            <a:avLst/>
          </a:prstGeom>
        </p:spPr>
        <p:txBody>
          <a:bodyPr wrap="square">
            <a:spAutoFit/>
          </a:bodyPr>
          <a:lstStyle/>
          <a:p>
            <a:pPr marL="171450" indent="-171450">
              <a:buBlip>
                <a:blip r:embed="rId2"/>
              </a:buBlip>
            </a:pPr>
            <a:r>
              <a:rPr lang="en-GB" sz="800" dirty="0"/>
              <a:t>The "Digital Germany 2015" ICT strategy developed by the Federal Ministry of Economic Affairs and Energy (BMWI) forms the overarching framework for the country's ICT policy; combining clear targets with specific measures in the fields of ICT and new media.</a:t>
            </a:r>
          </a:p>
          <a:p>
            <a:pPr marL="171450" indent="-171450">
              <a:buBlip>
                <a:blip r:embed="rId2"/>
              </a:buBlip>
            </a:pPr>
            <a:r>
              <a:rPr lang="en-GB" sz="800" dirty="0"/>
              <a:t>The BMWI has determined that ICT is the only way to efficiently integrate the growing share of mostly intermittent renewable energies and increasing decentralised production into the network. The objective is to create an integrated data and energy network with new structures and functionalities. </a:t>
            </a:r>
          </a:p>
          <a:p>
            <a:pPr marL="171450" indent="-171450">
              <a:buBlip>
                <a:blip r:embed="rId2"/>
              </a:buBlip>
            </a:pPr>
            <a:r>
              <a:rPr lang="en-GB" sz="800" dirty="0"/>
              <a:t>The BMWI also expects that the implementation of ‘smart’ systems will cut the network investment needs by half, to the levels highlighted above.</a:t>
            </a:r>
          </a:p>
        </p:txBody>
      </p:sp>
      <p:sp>
        <p:nvSpPr>
          <p:cNvPr id="28" name="Rounded Rectangle 27"/>
          <p:cNvSpPr/>
          <p:nvPr/>
        </p:nvSpPr>
        <p:spPr>
          <a:xfrm>
            <a:off x="2347966" y="1080506"/>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schemeClr val="bg1"/>
                </a:solidFill>
              </a:rPr>
              <a:t>More than €1,000 bn of total investment required by 2050</a:t>
            </a:r>
          </a:p>
        </p:txBody>
      </p:sp>
      <p:sp>
        <p:nvSpPr>
          <p:cNvPr id="29" name="Rounded Rectangle 28"/>
          <p:cNvSpPr/>
          <p:nvPr/>
        </p:nvSpPr>
        <p:spPr>
          <a:xfrm>
            <a:off x="2356643" y="1801018"/>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schemeClr val="bg1"/>
                </a:solidFill>
              </a:rPr>
              <a:t>Between €29 and €40 billion pa investment for grid expansion and modernisation</a:t>
            </a:r>
          </a:p>
        </p:txBody>
      </p:sp>
      <p:sp>
        <p:nvSpPr>
          <p:cNvPr id="30" name="Rounded Rectangle 29"/>
          <p:cNvSpPr/>
          <p:nvPr/>
        </p:nvSpPr>
        <p:spPr>
          <a:xfrm>
            <a:off x="2347966" y="2611494"/>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000" b="1" dirty="0">
              <a:solidFill>
                <a:srgbClr val="FF0000"/>
              </a:solidFill>
            </a:endParaRPr>
          </a:p>
        </p:txBody>
      </p:sp>
      <p:sp>
        <p:nvSpPr>
          <p:cNvPr id="31" name="Rounded Rectangle 30"/>
          <p:cNvSpPr/>
          <p:nvPr/>
        </p:nvSpPr>
        <p:spPr>
          <a:xfrm>
            <a:off x="2356643" y="3339112"/>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schemeClr val="bg1"/>
                </a:solidFill>
              </a:rPr>
              <a:t>Up to €8.5bn to roll out smart meters by 2022</a:t>
            </a:r>
          </a:p>
        </p:txBody>
      </p:sp>
      <p:sp>
        <p:nvSpPr>
          <p:cNvPr id="32" name="Oval 31"/>
          <p:cNvSpPr/>
          <p:nvPr/>
        </p:nvSpPr>
        <p:spPr>
          <a:xfrm>
            <a:off x="8329369" y="4573707"/>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Oval 32"/>
          <p:cNvSpPr/>
          <p:nvPr/>
        </p:nvSpPr>
        <p:spPr>
          <a:xfrm>
            <a:off x="8333890" y="5074885"/>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Oval 34"/>
          <p:cNvSpPr/>
          <p:nvPr/>
        </p:nvSpPr>
        <p:spPr>
          <a:xfrm>
            <a:off x="8329369" y="5507066"/>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Rounded Rectangle 35"/>
          <p:cNvSpPr/>
          <p:nvPr/>
        </p:nvSpPr>
        <p:spPr>
          <a:xfrm>
            <a:off x="2356643" y="2605975"/>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schemeClr val="bg1"/>
                </a:solidFill>
              </a:rPr>
              <a:t>The main challenge is the future role of the gas grid rather than new investment and modernisation</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611" y="414345"/>
            <a:ext cx="432604" cy="432604"/>
          </a:xfrm>
          <a:prstGeom prst="rect">
            <a:avLst/>
          </a:prstGeom>
        </p:spPr>
      </p:pic>
      <p:sp>
        <p:nvSpPr>
          <p:cNvPr id="37" name="Oval 36"/>
          <p:cNvSpPr/>
          <p:nvPr/>
        </p:nvSpPr>
        <p:spPr>
          <a:xfrm>
            <a:off x="8329369" y="5928852"/>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4531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067" y="1015160"/>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bwMode="auto">
          <a:xfrm>
            <a:off x="364067" y="959792"/>
            <a:ext cx="8449733" cy="8002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marL="0" indent="0" defTabSz="457200" eaLnBrk="1" fontAlgn="base" hangingPunct="1">
              <a:spcBef>
                <a:spcPct val="0"/>
              </a:spcBef>
            </a:pPr>
            <a:r>
              <a:rPr lang="en-GB" sz="1000" b="1" dirty="0">
                <a:solidFill>
                  <a:schemeClr val="accent4"/>
                </a:solidFill>
              </a:rPr>
              <a:t>Delta-ee view:</a:t>
            </a:r>
          </a:p>
          <a:p>
            <a:pPr marL="0" indent="0" defTabSz="457200" eaLnBrk="1" fontAlgn="base" hangingPunct="1">
              <a:spcBef>
                <a:spcPct val="0"/>
              </a:spcBef>
            </a:pPr>
            <a:endParaRPr lang="en-GB" sz="300" b="1" dirty="0">
              <a:solidFill>
                <a:schemeClr val="accent4"/>
              </a:solidFill>
            </a:endParaRPr>
          </a:p>
          <a:p>
            <a:pPr marL="0" indent="0" defTabSz="457200" eaLnBrk="1" fontAlgn="base" hangingPunct="1">
              <a:spcBef>
                <a:spcPct val="0"/>
              </a:spcBef>
            </a:pPr>
            <a:endParaRPr lang="en-GB" sz="100" b="1" dirty="0"/>
          </a:p>
          <a:p>
            <a:pPr marL="182563" indent="-182563" fontAlgn="auto">
              <a:spcBef>
                <a:spcPts val="0"/>
              </a:spcBef>
              <a:spcAft>
                <a:spcPts val="0"/>
              </a:spcAft>
              <a:buFontTx/>
              <a:buBlip>
                <a:blip r:embed="rId2"/>
              </a:buBlip>
              <a:defRPr/>
            </a:pPr>
            <a:r>
              <a:rPr lang="en-GB" sz="800" b="1" dirty="0">
                <a:solidFill>
                  <a:schemeClr val="accent1"/>
                </a:solidFill>
              </a:rPr>
              <a:t>The United States offers the 3rd most attractive global market based on the multi-criteria analysis, and has the second largest investment potential after China  </a:t>
            </a:r>
          </a:p>
          <a:p>
            <a:pPr marL="182563" indent="-182563">
              <a:spcBef>
                <a:spcPts val="0"/>
              </a:spcBef>
              <a:spcAft>
                <a:spcPts val="0"/>
              </a:spcAft>
              <a:buBlip>
                <a:blip r:embed="rId2"/>
              </a:buBlip>
            </a:pPr>
            <a:r>
              <a:rPr lang="en-GB" sz="800" b="1" dirty="0">
                <a:solidFill>
                  <a:schemeClr val="accent1"/>
                </a:solidFill>
              </a:rPr>
              <a:t>Smart network development in the Electricity sector, and expansion and efficiency improvement in the gas network sector are the key targets for Scottish capability</a:t>
            </a:r>
          </a:p>
          <a:p>
            <a:pPr marL="182563" indent="-182563">
              <a:spcBef>
                <a:spcPts val="0"/>
              </a:spcBef>
              <a:spcAft>
                <a:spcPts val="0"/>
              </a:spcAft>
              <a:buBlip>
                <a:blip r:embed="rId2"/>
              </a:buBlip>
            </a:pPr>
            <a:r>
              <a:rPr lang="en-GB" sz="800" b="1" dirty="0">
                <a:solidFill>
                  <a:schemeClr val="accent1"/>
                </a:solidFill>
              </a:rPr>
              <a:t>US market is fragmented with a large number of operators, and has drivers which vary by State, and has local competition.  Achieving a strong market share will require focussed activity and in depth analysis of certain sectors within specific states and regions. </a:t>
            </a:r>
          </a:p>
        </p:txBody>
      </p:sp>
      <p:sp>
        <p:nvSpPr>
          <p:cNvPr id="6" name="Rectangle 5"/>
          <p:cNvSpPr/>
          <p:nvPr/>
        </p:nvSpPr>
        <p:spPr>
          <a:xfrm>
            <a:off x="364067" y="1799369"/>
            <a:ext cx="4521197" cy="4563826"/>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bwMode="auto">
          <a:xfrm>
            <a:off x="344394" y="1792713"/>
            <a:ext cx="4498537" cy="46935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Market drivers</a:t>
            </a:r>
          </a:p>
          <a:p>
            <a:pPr marL="0" indent="0" defTabSz="457200" eaLnBrk="1" fontAlgn="base" hangingPunct="1">
              <a:spcBef>
                <a:spcPct val="0"/>
              </a:spcBef>
            </a:pPr>
            <a:endParaRPr lang="en-GB" sz="300" dirty="0"/>
          </a:p>
          <a:p>
            <a:r>
              <a:rPr lang="en-GB" sz="800" b="1" u="sng" dirty="0"/>
              <a:t>Overview</a:t>
            </a:r>
            <a:r>
              <a:rPr lang="en-GB" sz="800" b="1" i="1" dirty="0"/>
              <a:t> </a:t>
            </a:r>
            <a:endParaRPr lang="en-GB" sz="300" b="1" i="1" dirty="0"/>
          </a:p>
          <a:p>
            <a:pPr marL="171450" lvl="1" indent="-171450">
              <a:buBlip>
                <a:blip r:embed="rId2"/>
              </a:buBlip>
            </a:pPr>
            <a:r>
              <a:rPr lang="en-GB" sz="800" dirty="0"/>
              <a:t>The US presents a vast market for energy systems but has a complex set of drivers which often vary by state due to geographic factors or legislation interpretation. </a:t>
            </a:r>
          </a:p>
          <a:p>
            <a:pPr marL="0" lvl="1"/>
            <a:endParaRPr lang="en-GB" sz="300" b="1" dirty="0">
              <a:solidFill>
                <a:schemeClr val="accent1"/>
              </a:solidFill>
            </a:endParaRPr>
          </a:p>
          <a:p>
            <a:pPr marL="0" lvl="1"/>
            <a:r>
              <a:rPr lang="en-GB" sz="800" b="1" u="sng" dirty="0"/>
              <a:t>Policy &amp; regulatory environment</a:t>
            </a:r>
            <a:endParaRPr lang="en-GB" sz="300" b="1" u="sng" dirty="0"/>
          </a:p>
          <a:p>
            <a:pPr marL="171450" lvl="1" indent="-171450">
              <a:buClr>
                <a:srgbClr val="FCB034"/>
              </a:buClr>
              <a:buBlip>
                <a:blip r:embed="rId2"/>
              </a:buBlip>
            </a:pPr>
            <a:r>
              <a:rPr lang="en-GB" sz="800" b="1" dirty="0"/>
              <a:t>General: </a:t>
            </a:r>
            <a:r>
              <a:rPr lang="en-GB" sz="800" dirty="0"/>
              <a:t>The Federal Energy Regulatory Commission, or FERC, is an independent agency that regulates the interstate transmission of electricity, natural gas, and oil.  Distribution is regulated at state level. </a:t>
            </a:r>
          </a:p>
          <a:p>
            <a:pPr marL="171450" lvl="1" indent="-171450">
              <a:buClr>
                <a:srgbClr val="FCB034"/>
              </a:buClr>
              <a:buBlip>
                <a:blip r:embed="rId2"/>
              </a:buBlip>
            </a:pPr>
            <a:r>
              <a:rPr lang="en-GB" sz="800" b="1" dirty="0"/>
              <a:t>Electricity</a:t>
            </a:r>
            <a:r>
              <a:rPr lang="en-GB" sz="800" dirty="0"/>
              <a:t>: The electricity market comprises regional transmission organisations (RTO) or independent system operators (ISO), and a some vertically integrated distribution operators and suppliers. Drivers and investment requirements vary across the states due to the scale of the system. Since the 2003 Northeast Blackout, and to better integrate intermittent renewables, the FERC has initiated reforms to improve system reliability and flexibility. There is a strong focus on resilience, in particular from natural disasters.  </a:t>
            </a:r>
          </a:p>
          <a:p>
            <a:pPr marL="171450" lvl="1" indent="-171450">
              <a:buClr>
                <a:srgbClr val="FCB034"/>
              </a:buClr>
              <a:buBlip>
                <a:blip r:embed="rId2"/>
              </a:buBlip>
            </a:pPr>
            <a:r>
              <a:rPr lang="en-GB" sz="800" b="1" dirty="0"/>
              <a:t>Gas: </a:t>
            </a:r>
            <a:r>
              <a:rPr lang="en-GB" sz="800" dirty="0"/>
              <a:t>With the exploitation of  low cost shale gas and a rapid transition from importer to exporter, policy is promoting a shift to gas for generation and export.    </a:t>
            </a:r>
          </a:p>
          <a:p>
            <a:pPr marL="171450" lvl="1" indent="-171450">
              <a:buClr>
                <a:srgbClr val="FCB034"/>
              </a:buClr>
              <a:buBlip>
                <a:blip r:embed="rId2"/>
              </a:buBlip>
            </a:pPr>
            <a:r>
              <a:rPr lang="en-GB" sz="800" b="1" dirty="0"/>
              <a:t>Heat networks: </a:t>
            </a:r>
            <a:r>
              <a:rPr lang="en-GB" sz="800" dirty="0"/>
              <a:t>Although there is a strong history of heat networks, and around 600 schemes in operation (typically the NE, and western coast cities), policy is primarily aimed indirectly though efficiency improvements from cogeneration or waste heat.  The Local Energy Supply and Resilience Act (LESRA) 2015 does provide technical support and loans for schemes including heat networks. </a:t>
            </a:r>
          </a:p>
          <a:p>
            <a:pPr marL="0" lvl="1"/>
            <a:endParaRPr lang="en-GB" sz="300" b="1" dirty="0"/>
          </a:p>
          <a:p>
            <a:pPr marL="0" lvl="1"/>
            <a:r>
              <a:rPr lang="en-GB" sz="800" b="1" u="sng" dirty="0"/>
              <a:t>Infrastructure requirements</a:t>
            </a:r>
            <a:endParaRPr lang="en-GB" sz="300" b="1" i="1" dirty="0"/>
          </a:p>
          <a:p>
            <a:pPr marL="171450" lvl="1" indent="-171450">
              <a:buClr>
                <a:srgbClr val="FCB034"/>
              </a:buClr>
              <a:buBlip>
                <a:blip r:embed="rId2"/>
              </a:buBlip>
            </a:pPr>
            <a:r>
              <a:rPr lang="en-GB" sz="800" b="1" dirty="0"/>
              <a:t>Electricity networks: S</a:t>
            </a:r>
            <a:r>
              <a:rPr lang="en-GB" sz="800" dirty="0"/>
              <a:t>ignificant growth in intermittent renewables and a reduction in coal generation has promoted investment in smart network infrastructure, demand response and energy storage to promote reliability and stability.  Network replacement and refurbishment requirements are significant due to the age of the system, and new expansion requirements are estimated at 260,000 km of transmission and 1.3 million km of distribution network.</a:t>
            </a:r>
          </a:p>
          <a:p>
            <a:pPr marL="171450" lvl="1" indent="-171450">
              <a:buClr>
                <a:srgbClr val="FCB034"/>
              </a:buClr>
              <a:buBlip>
                <a:blip r:embed="rId2"/>
              </a:buBlip>
            </a:pPr>
            <a:r>
              <a:rPr lang="en-GB" sz="800" b="1" dirty="0">
                <a:solidFill>
                  <a:prstClr val="black"/>
                </a:solidFill>
              </a:rPr>
              <a:t>Natural gas:  </a:t>
            </a:r>
            <a:r>
              <a:rPr lang="en-GB" sz="800" dirty="0">
                <a:solidFill>
                  <a:prstClr val="black"/>
                </a:solidFill>
              </a:rPr>
              <a:t>Gas production has increased 33% between 2005 and 2013, and demand is predicted by some to increase by another 20% – 30% by 2030. Expansion and extension of existing networks is required and reconfiguration due to a shift in production from the Gulf of Mexico to shale gas areas. Investment is also being made into liquefaction facilities, and a recent target is for reduction of methane leaks from production and distribution.  </a:t>
            </a:r>
          </a:p>
          <a:p>
            <a:pPr marL="171450" lvl="1" indent="-171450">
              <a:buClr>
                <a:srgbClr val="FCB034"/>
              </a:buClr>
              <a:buBlip>
                <a:blip r:embed="rId2"/>
              </a:buBlip>
            </a:pPr>
            <a:r>
              <a:rPr lang="en-GB" sz="800" b="1" dirty="0">
                <a:solidFill>
                  <a:prstClr val="black"/>
                </a:solidFill>
              </a:rPr>
              <a:t>Heat networks: </a:t>
            </a:r>
            <a:r>
              <a:rPr lang="en-GB" sz="800" dirty="0">
                <a:solidFill>
                  <a:prstClr val="black"/>
                </a:solidFill>
              </a:rPr>
              <a:t>Increased interest in heat networks due to resilience and efficiency combined with replacement and refurbishment of older steam systems means there may be increased activity, although very small in comparison with gas and electricity. </a:t>
            </a:r>
          </a:p>
        </p:txBody>
      </p:sp>
      <p:sp>
        <p:nvSpPr>
          <p:cNvPr id="16" name="TextBox 15"/>
          <p:cNvSpPr txBox="1"/>
          <p:nvPr/>
        </p:nvSpPr>
        <p:spPr bwMode="auto">
          <a:xfrm>
            <a:off x="4961467" y="1811983"/>
            <a:ext cx="3542453" cy="28161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Scottish export capability and experience</a:t>
            </a:r>
          </a:p>
          <a:p>
            <a:pPr marL="0" indent="0" defTabSz="457200" eaLnBrk="1" fontAlgn="base" hangingPunct="1">
              <a:spcBef>
                <a:spcPct val="0"/>
              </a:spcBef>
            </a:pPr>
            <a:endParaRPr lang="en-GB" sz="300" dirty="0">
              <a:solidFill>
                <a:schemeClr val="accent1"/>
              </a:solidFill>
            </a:endParaRPr>
          </a:p>
          <a:p>
            <a:r>
              <a:rPr lang="en-GB" sz="800" b="1" dirty="0"/>
              <a:t>Moderate to high in some sectors</a:t>
            </a:r>
            <a:endParaRPr lang="en-GB" sz="800" dirty="0"/>
          </a:p>
          <a:p>
            <a:endParaRPr lang="en-GB" sz="200" b="1" dirty="0"/>
          </a:p>
          <a:p>
            <a:r>
              <a:rPr lang="en-GB" sz="800" b="1" dirty="0"/>
              <a:t>Electricity </a:t>
            </a:r>
          </a:p>
          <a:p>
            <a:pPr marL="177800" indent="-177800">
              <a:buBlip>
                <a:blip r:embed="rId2"/>
              </a:buBlip>
            </a:pPr>
            <a:r>
              <a:rPr lang="en-GB" sz="800" dirty="0"/>
              <a:t>Power electronics capability from companies such as BAE and Instrument Transformed could contribute to network replacement and expansion, with a focus on resilience.    </a:t>
            </a:r>
          </a:p>
          <a:p>
            <a:pPr marL="177800" indent="-177800">
              <a:buBlip>
                <a:blip r:embed="rId2"/>
              </a:buBlip>
            </a:pPr>
            <a:r>
              <a:rPr lang="en-GB" sz="800" dirty="0"/>
              <a:t>ICT and digital capability will be important in the smart network transition, with potential for ICT providers (eg Boston Networks), consultancy skills (eg Open Grid Systems), and service providers (e.g Flexitricity).  Data analytics is also likely to be a target sector to support business offerings and efficiency. </a:t>
            </a:r>
          </a:p>
          <a:p>
            <a:r>
              <a:rPr lang="en-GB" sz="800" b="1" dirty="0"/>
              <a:t>Gas </a:t>
            </a:r>
          </a:p>
          <a:p>
            <a:pPr marL="177800" indent="-177800">
              <a:buBlip>
                <a:blip r:embed="rId2"/>
              </a:buBlip>
            </a:pPr>
            <a:r>
              <a:rPr lang="en-GB" sz="800" dirty="0"/>
              <a:t>Scotland has strong expertise in gas infrastructure which could be applied to the rapidly expanding US gas system.  Companies such as Energy Assets could provide a range of engineering and monitoring services.  Expansion of the network could provide opportunities for companies such as Energetics. </a:t>
            </a:r>
          </a:p>
          <a:p>
            <a:r>
              <a:rPr lang="en-GB" sz="800" b="1" dirty="0"/>
              <a:t>Heat, Hydrogen, and EVs</a:t>
            </a:r>
          </a:p>
          <a:p>
            <a:pPr marL="177800" indent="-177800">
              <a:buBlip>
                <a:blip r:embed="rId2"/>
              </a:buBlip>
            </a:pPr>
            <a:r>
              <a:rPr lang="en-GB" sz="800" dirty="0"/>
              <a:t>Limited capability identified in Scotland, and therefore limited export potential</a:t>
            </a:r>
          </a:p>
          <a:p>
            <a:endParaRPr lang="en-GB" sz="800" b="1" dirty="0"/>
          </a:p>
          <a:p>
            <a:pPr marL="171450" indent="-171450">
              <a:buBlip>
                <a:blip r:embed="rId2"/>
              </a:buBlip>
            </a:pPr>
            <a:endParaRPr lang="en-GB" sz="200" dirty="0"/>
          </a:p>
        </p:txBody>
      </p:sp>
      <p:sp>
        <p:nvSpPr>
          <p:cNvPr id="56" name="Rectangle 55"/>
          <p:cNvSpPr/>
          <p:nvPr/>
        </p:nvSpPr>
        <p:spPr>
          <a:xfrm>
            <a:off x="4961468" y="1799370"/>
            <a:ext cx="3454726" cy="268555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United States (1)</a:t>
            </a:r>
          </a:p>
        </p:txBody>
      </p:sp>
      <p:sp>
        <p:nvSpPr>
          <p:cNvPr id="9" name="Rectangle 8"/>
          <p:cNvSpPr/>
          <p:nvPr/>
        </p:nvSpPr>
        <p:spPr>
          <a:xfrm>
            <a:off x="4961465" y="4639645"/>
            <a:ext cx="3852333" cy="1723550"/>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p:cNvSpPr txBox="1"/>
          <p:nvPr/>
        </p:nvSpPr>
        <p:spPr bwMode="auto">
          <a:xfrm>
            <a:off x="4961465" y="4662433"/>
            <a:ext cx="3852333" cy="17235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Ease of doing business</a:t>
            </a:r>
          </a:p>
          <a:p>
            <a:pPr marL="171450" lvl="1" indent="-171450">
              <a:buBlip>
                <a:blip r:embed="rId2"/>
              </a:buBlip>
            </a:pPr>
            <a:r>
              <a:rPr lang="en-GB" sz="800" dirty="0"/>
              <a:t>The US offers an extremely supportive environment for business investment across all EODB metrics.</a:t>
            </a:r>
          </a:p>
          <a:p>
            <a:pPr marL="171450" lvl="1" indent="-171450">
              <a:buBlip>
                <a:blip r:embed="rId2"/>
              </a:buBlip>
            </a:pPr>
            <a:r>
              <a:rPr lang="en-GB" sz="800" dirty="0"/>
              <a:t>Language and culture are also unlikely to present problems. </a:t>
            </a:r>
          </a:p>
          <a:p>
            <a:pPr marL="171450" lvl="1" indent="-171450">
              <a:buBlip>
                <a:blip r:embed="rId2"/>
              </a:buBlip>
            </a:pPr>
            <a:r>
              <a:rPr lang="en-GB" sz="800" dirty="0"/>
              <a:t>The US remains the number 1 export market overall for Scotland – around 14% of overall Scottish exports. </a:t>
            </a:r>
          </a:p>
          <a:p>
            <a:pPr marL="171450" lvl="1" indent="-171450">
              <a:buBlip>
                <a:blip r:embed="rId2"/>
              </a:buBlip>
            </a:pPr>
            <a:r>
              <a:rPr lang="en-GB" sz="800" dirty="0"/>
              <a:t>A major issue encountered in our research was in obtaining work visas.  Costs can be prohibitive and adequate help is hard to find.</a:t>
            </a:r>
          </a:p>
          <a:p>
            <a:pPr marL="171450" lvl="1" indent="-171450">
              <a:buBlip>
                <a:blip r:embed="rId2"/>
              </a:buBlip>
            </a:pPr>
            <a:r>
              <a:rPr lang="en-GB" sz="800" dirty="0"/>
              <a:t>Trade fairs / conferences are natural ways into the market, with knowledgeable attendees offering opportunities for potential sales and/or partnership. </a:t>
            </a:r>
          </a:p>
          <a:p>
            <a:pPr marL="171450" lvl="1" indent="-171450">
              <a:buBlip>
                <a:blip r:embed="rId2"/>
              </a:buBlip>
            </a:pPr>
            <a:r>
              <a:rPr lang="en-GB" sz="800" dirty="0"/>
              <a:t>Establishing a presence is not challenging for companies with in-demand solutions, but it can take time. </a:t>
            </a:r>
          </a:p>
        </p:txBody>
      </p:sp>
      <p:sp>
        <p:nvSpPr>
          <p:cNvPr id="13" name="Oval 12"/>
          <p:cNvSpPr/>
          <p:nvPr/>
        </p:nvSpPr>
        <p:spPr>
          <a:xfrm>
            <a:off x="8483755" y="2148855"/>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p:cNvSpPr/>
          <p:nvPr/>
        </p:nvSpPr>
        <p:spPr>
          <a:xfrm>
            <a:off x="8416193" y="1797478"/>
            <a:ext cx="397605" cy="2687442"/>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p:cNvSpPr/>
          <p:nvPr/>
        </p:nvSpPr>
        <p:spPr>
          <a:xfrm>
            <a:off x="8483755" y="3425967"/>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Oval 17"/>
          <p:cNvSpPr/>
          <p:nvPr/>
        </p:nvSpPr>
        <p:spPr>
          <a:xfrm>
            <a:off x="8482234" y="4063081"/>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005" y="413462"/>
            <a:ext cx="421927" cy="421927"/>
          </a:xfrm>
          <a:prstGeom prst="rect">
            <a:avLst/>
          </a:prstGeom>
        </p:spPr>
      </p:pic>
    </p:spTree>
    <p:extLst>
      <p:ext uri="{BB962C8B-B14F-4D97-AF65-F5344CB8AC3E}">
        <p14:creationId xmlns:p14="http://schemas.microsoft.com/office/powerpoint/2010/main" val="346926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79424" y="3343017"/>
            <a:ext cx="8299078" cy="1001262"/>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ounded Rectangle 25"/>
          <p:cNvSpPr/>
          <p:nvPr/>
        </p:nvSpPr>
        <p:spPr>
          <a:xfrm>
            <a:off x="479424" y="2716941"/>
            <a:ext cx="8299078" cy="569032"/>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ounded Rectangle 24"/>
          <p:cNvSpPr/>
          <p:nvPr/>
        </p:nvSpPr>
        <p:spPr>
          <a:xfrm>
            <a:off x="479686" y="1716722"/>
            <a:ext cx="8298816" cy="947834"/>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ounded Rectangle 5"/>
          <p:cNvSpPr/>
          <p:nvPr/>
        </p:nvSpPr>
        <p:spPr>
          <a:xfrm>
            <a:off x="479424" y="1200690"/>
            <a:ext cx="8299078" cy="449878"/>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389467" y="4391437"/>
            <a:ext cx="2765213" cy="1899297"/>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Rectangle 61"/>
          <p:cNvSpPr/>
          <p:nvPr/>
        </p:nvSpPr>
        <p:spPr>
          <a:xfrm>
            <a:off x="3227834" y="4391438"/>
            <a:ext cx="5550670" cy="1899296"/>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TextBox 55"/>
          <p:cNvSpPr txBox="1"/>
          <p:nvPr/>
        </p:nvSpPr>
        <p:spPr bwMode="auto">
          <a:xfrm>
            <a:off x="3227833" y="4387670"/>
            <a:ext cx="5135013" cy="22621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Competitive environment</a:t>
            </a:r>
          </a:p>
          <a:p>
            <a:pPr marL="171450" lvl="1" indent="-171450">
              <a:buBlip>
                <a:blip r:embed="rId2"/>
              </a:buBlip>
            </a:pPr>
            <a:r>
              <a:rPr lang="en-GB" sz="800" dirty="0"/>
              <a:t>The US energy systems market is very mature with a strong base of existing expertise at the research and commercial stages.  There are a large number of multidisciplinary companies including for example GE, Siemens, Jacobs, and AECOM who are active in the energy systems and smart infrastructure sector.  Many of these larger companies have some Scottish presence, and the export of Scottish resource will be challenging.  </a:t>
            </a:r>
          </a:p>
          <a:p>
            <a:pPr marL="171450" lvl="1" indent="-171450">
              <a:buBlip>
                <a:blip r:embed="rId2"/>
              </a:buBlip>
            </a:pPr>
            <a:r>
              <a:rPr lang="en-GB" sz="800" dirty="0"/>
              <a:t>The US has strong expertise in ICT, communications, and sensors / controls / security, with a centre of expertise in California.  Both in the US, and from the Scotland analysis, large parts of this expertise may be from outside the energy sector, but with suitable applications.   Scottish expertise may therefore be more competitive against these non-energy US companies.  </a:t>
            </a:r>
          </a:p>
          <a:p>
            <a:pPr marL="171450" lvl="1" indent="-171450">
              <a:buBlip>
                <a:blip r:embed="rId2"/>
              </a:buBlip>
            </a:pPr>
            <a:r>
              <a:rPr lang="en-GB" sz="800" dirty="0"/>
              <a:t>Scotland's expertise in gas networks may also have a competitive edge, particularly if focussed in higher value areas.  Of interest at present is expertise in leak reduction at both production, transmission, and distributed stages.  </a:t>
            </a:r>
          </a:p>
          <a:p>
            <a:pPr marL="171450" lvl="1" indent="-171450">
              <a:buBlip>
                <a:blip r:embed="rId2"/>
              </a:buBlip>
            </a:pPr>
            <a:r>
              <a:rPr lang="en-GB" sz="800" dirty="0"/>
              <a:t>The focus of activity in California and North East due to technology and resilience drivers provides a potential focus for Scottish export capability, but with some increased competition. </a:t>
            </a:r>
          </a:p>
          <a:p>
            <a:pPr marL="171450" lvl="1" indent="-171450">
              <a:buBlip>
                <a:blip r:embed="rId2"/>
              </a:buBlip>
            </a:pPr>
            <a:endParaRPr lang="en-GB" sz="800" dirty="0"/>
          </a:p>
          <a:p>
            <a:pPr marL="0" lvl="1"/>
            <a:endParaRPr lang="en-GB" sz="800" dirty="0"/>
          </a:p>
        </p:txBody>
      </p:sp>
      <p:sp>
        <p:nvSpPr>
          <p:cNvPr id="12" name="TextBox 11"/>
          <p:cNvSpPr txBox="1"/>
          <p:nvPr/>
        </p:nvSpPr>
        <p:spPr bwMode="auto">
          <a:xfrm>
            <a:off x="389467" y="4387670"/>
            <a:ext cx="2838366" cy="18774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chemeClr val="accent1"/>
                </a:solidFill>
              </a:rPr>
              <a:t>Economic growth and energy demand</a:t>
            </a:r>
          </a:p>
          <a:p>
            <a:endParaRPr lang="en-GB" sz="200" dirty="0"/>
          </a:p>
          <a:p>
            <a:pPr marL="171450" indent="-171450">
              <a:buBlip>
                <a:blip r:embed="rId2"/>
              </a:buBlip>
            </a:pPr>
            <a:r>
              <a:rPr lang="en-GB" sz="800" b="1" dirty="0"/>
              <a:t>Economic: </a:t>
            </a:r>
            <a:r>
              <a:rPr lang="en-GB" sz="800" dirty="0"/>
              <a:t>GDP remains strong and steadily rising in Germany. The European commission is predicting a year on year rise of around 1.7% until 2017. In the longer term, the OCED long term forecast expected growth to decline</a:t>
            </a:r>
          </a:p>
          <a:p>
            <a:pPr marL="171450" indent="-171450">
              <a:buBlip>
                <a:blip r:embed="rId2"/>
              </a:buBlip>
            </a:pPr>
            <a:r>
              <a:rPr lang="en-GB" sz="800" b="1" dirty="0"/>
              <a:t>Energy: </a:t>
            </a:r>
            <a:r>
              <a:rPr lang="en-GB" sz="800" dirty="0"/>
              <a:t>The US has the second largest demand of energy after China, although growth is expected to be low at around 0.6% CAAGR.   Electricity growth is predicted at 0.6% CAAGR and gas by 0.4% CAAGR (IEA estimates).</a:t>
            </a:r>
          </a:p>
          <a:p>
            <a:pPr marL="171450" indent="-171450">
              <a:buBlip>
                <a:blip r:embed="rId2"/>
              </a:buBlip>
            </a:pPr>
            <a:r>
              <a:rPr lang="en-GB" sz="800" dirty="0"/>
              <a:t>The US is expected to see a growth of ~13% CAAGR for use in EVs, and additional increases with electrification of heat using HPs.</a:t>
            </a:r>
          </a:p>
        </p:txBody>
      </p:sp>
      <p:sp>
        <p:nvSpPr>
          <p:cNvPr id="34"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United States (2)</a:t>
            </a:r>
          </a:p>
        </p:txBody>
      </p:sp>
      <p:sp>
        <p:nvSpPr>
          <p:cNvPr id="2" name="Rectangle 1"/>
          <p:cNvSpPr/>
          <p:nvPr/>
        </p:nvSpPr>
        <p:spPr>
          <a:xfrm>
            <a:off x="479424" y="2947419"/>
            <a:ext cx="8299079" cy="338554"/>
          </a:xfrm>
          <a:prstGeom prst="rect">
            <a:avLst/>
          </a:prstGeom>
        </p:spPr>
        <p:txBody>
          <a:bodyPr wrap="square">
            <a:spAutoFit/>
          </a:bodyPr>
          <a:lstStyle/>
          <a:p>
            <a:pPr marL="171450" indent="-171450">
              <a:buBlip>
                <a:blip r:embed="rId2"/>
              </a:buBlip>
            </a:pPr>
            <a:r>
              <a:rPr lang="en-GB" sz="800" dirty="0"/>
              <a:t>Around $20bn per year investment in gas networks up to 2035 predicted for new pipelines and expansion of existing pipelines.</a:t>
            </a:r>
          </a:p>
          <a:p>
            <a:pPr marL="171450" indent="-171450">
              <a:buBlip>
                <a:blip r:embed="rId2"/>
              </a:buBlip>
            </a:pPr>
            <a:r>
              <a:rPr lang="en-GB" sz="800" dirty="0"/>
              <a:t>The market for methane reduction is expected to be ~ $500million p.a, and provides a net benefit through gas saving.  </a:t>
            </a:r>
          </a:p>
        </p:txBody>
      </p:sp>
      <p:sp>
        <p:nvSpPr>
          <p:cNvPr id="3" name="Rounded Rectangle 2"/>
          <p:cNvSpPr/>
          <p:nvPr/>
        </p:nvSpPr>
        <p:spPr>
          <a:xfrm>
            <a:off x="479424" y="1717727"/>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Electricity</a:t>
            </a:r>
          </a:p>
        </p:txBody>
      </p:sp>
      <p:sp>
        <p:nvSpPr>
          <p:cNvPr id="13" name="Rounded Rectangle 12"/>
          <p:cNvSpPr/>
          <p:nvPr/>
        </p:nvSpPr>
        <p:spPr>
          <a:xfrm>
            <a:off x="479424" y="2723485"/>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Gas</a:t>
            </a:r>
          </a:p>
        </p:txBody>
      </p:sp>
      <p:sp>
        <p:nvSpPr>
          <p:cNvPr id="14" name="Rounded Rectangle 13"/>
          <p:cNvSpPr/>
          <p:nvPr/>
        </p:nvSpPr>
        <p:spPr>
          <a:xfrm>
            <a:off x="479424" y="3344902"/>
            <a:ext cx="1778583" cy="21763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Smart infrastructure</a:t>
            </a:r>
          </a:p>
        </p:txBody>
      </p:sp>
      <p:sp>
        <p:nvSpPr>
          <p:cNvPr id="4" name="TextBox 3"/>
          <p:cNvSpPr txBox="1"/>
          <p:nvPr/>
        </p:nvSpPr>
        <p:spPr>
          <a:xfrm>
            <a:off x="479424" y="1953403"/>
            <a:ext cx="8299078" cy="830997"/>
          </a:xfrm>
          <a:prstGeom prst="rect">
            <a:avLst/>
          </a:prstGeom>
          <a:noFill/>
        </p:spPr>
        <p:txBody>
          <a:bodyPr wrap="square" rtlCol="0">
            <a:spAutoFit/>
          </a:bodyPr>
          <a:lstStyle/>
          <a:p>
            <a:pPr marL="171450" indent="-171450">
              <a:buBlip>
                <a:blip r:embed="rId2"/>
              </a:buBlip>
            </a:pPr>
            <a:r>
              <a:rPr lang="en-GB" sz="800" dirty="0"/>
              <a:t>Estimates for investment in electricity transmission and distribution infrastructure are approx. $35bn per year or $500bn cumulative by 2035.  The age of the US infrastructure means that investment is required for both replacement of existing systems and in technologies to meet the needs of a smarter more flexible grid alongside grid expansion. </a:t>
            </a:r>
          </a:p>
          <a:p>
            <a:pPr marL="171450" indent="-171450">
              <a:buBlip>
                <a:blip r:embed="rId2"/>
              </a:buBlip>
            </a:pPr>
            <a:r>
              <a:rPr lang="en-US" sz="800" dirty="0"/>
              <a:t>Increased renewable generation through the</a:t>
            </a:r>
            <a:r>
              <a:rPr lang="en-GB" sz="800" dirty="0"/>
              <a:t> RPS and regulation aimed at promoting ancillary services such as frequency control is creating a strong market in some ISOs for network investment. In the PJM (Pennsylvania, New Jersey, and Maryland) ISO, this has resulted in a market of $200million per year for providing grid regulation services, stimulating investment in monitoring and sensing, and provision of flexible control through for example batteries.  The US wide market for these services could be ~ $1bn. </a:t>
            </a:r>
          </a:p>
          <a:p>
            <a:pPr marL="171450" indent="-171450">
              <a:buBlip>
                <a:blip r:embed="rId2"/>
              </a:buBlip>
            </a:pPr>
            <a:endParaRPr lang="en-GB" sz="800" dirty="0"/>
          </a:p>
        </p:txBody>
      </p:sp>
      <p:sp>
        <p:nvSpPr>
          <p:cNvPr id="15" name="Rounded Rectangle 14"/>
          <p:cNvSpPr/>
          <p:nvPr/>
        </p:nvSpPr>
        <p:spPr>
          <a:xfrm>
            <a:off x="479424" y="1200690"/>
            <a:ext cx="1778584" cy="22921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General</a:t>
            </a:r>
          </a:p>
        </p:txBody>
      </p:sp>
      <p:sp>
        <p:nvSpPr>
          <p:cNvPr id="16" name="TextBox 15"/>
          <p:cNvSpPr txBox="1"/>
          <p:nvPr/>
        </p:nvSpPr>
        <p:spPr>
          <a:xfrm>
            <a:off x="479425" y="1429908"/>
            <a:ext cx="8299078" cy="215444"/>
          </a:xfrm>
          <a:prstGeom prst="rect">
            <a:avLst/>
          </a:prstGeom>
          <a:noFill/>
        </p:spPr>
        <p:txBody>
          <a:bodyPr wrap="square" rtlCol="0">
            <a:spAutoFit/>
          </a:bodyPr>
          <a:lstStyle/>
          <a:p>
            <a:pPr marL="171450" indent="-171450">
              <a:buBlip>
                <a:blip r:embed="rId2"/>
              </a:buBlip>
            </a:pPr>
            <a:r>
              <a:rPr lang="en-GB" sz="800" dirty="0"/>
              <a:t>US market for energy infrastructure is similar in overall size to the EU, although can vary significantly by state due to different drivers and the mix of state and private ownership</a:t>
            </a:r>
          </a:p>
        </p:txBody>
      </p:sp>
      <p:sp>
        <p:nvSpPr>
          <p:cNvPr id="17" name="Rectangle 16"/>
          <p:cNvSpPr/>
          <p:nvPr/>
        </p:nvSpPr>
        <p:spPr>
          <a:xfrm>
            <a:off x="389466" y="991066"/>
            <a:ext cx="5763239" cy="246221"/>
          </a:xfrm>
          <a:prstGeom prst="rect">
            <a:avLst/>
          </a:prstGeom>
        </p:spPr>
        <p:txBody>
          <a:bodyPr wrap="square">
            <a:spAutoFit/>
          </a:bodyPr>
          <a:lstStyle/>
          <a:p>
            <a:r>
              <a:rPr lang="en-GB" sz="1000" b="1" dirty="0">
                <a:solidFill>
                  <a:schemeClr val="accent1"/>
                </a:solidFill>
              </a:rPr>
              <a:t>Market size and opportunity</a:t>
            </a:r>
            <a:r>
              <a:rPr lang="en-GB" sz="800" dirty="0"/>
              <a:t>.  </a:t>
            </a:r>
          </a:p>
        </p:txBody>
      </p:sp>
      <p:sp>
        <p:nvSpPr>
          <p:cNvPr id="21" name="Rectangle 20"/>
          <p:cNvSpPr/>
          <p:nvPr/>
        </p:nvSpPr>
        <p:spPr>
          <a:xfrm>
            <a:off x="479424" y="3564425"/>
            <a:ext cx="8299079" cy="830997"/>
          </a:xfrm>
          <a:prstGeom prst="rect">
            <a:avLst/>
          </a:prstGeom>
        </p:spPr>
        <p:txBody>
          <a:bodyPr wrap="square">
            <a:spAutoFit/>
          </a:bodyPr>
          <a:lstStyle/>
          <a:p>
            <a:pPr marL="171450" indent="-171450">
              <a:buBlip>
                <a:blip r:embed="rId2"/>
              </a:buBlip>
            </a:pPr>
            <a:r>
              <a:rPr lang="en-GB" sz="800" dirty="0"/>
              <a:t>The US Smart Grid Programme, set up as a result of the Recovery Act, is investing $4.5bn in grants and demonstration projects in all aspects of smart grid provision. </a:t>
            </a:r>
          </a:p>
          <a:p>
            <a:pPr marL="171450" indent="-171450">
              <a:buBlip>
                <a:blip r:embed="rId2"/>
              </a:buBlip>
            </a:pPr>
            <a:r>
              <a:rPr lang="en-GB" sz="800" dirty="0"/>
              <a:t>The US DoE (Department of Energy) highlights the need for smart grid investment with Customers (metering), transmission and distribution elements of the network.  A key area of focus is on remote / automated switching and control, and the digital communications and monitoring systems. Current value of smart network investment is ~ $3billion p.a. and the full implementation of a smart grid across the US is expected to be ~ $400billion. The DoE targets reductions in outage and reserve margin costs and reduced connection costs though implementing smarter grids.  </a:t>
            </a:r>
          </a:p>
          <a:p>
            <a:pPr marL="171450" indent="-171450">
              <a:buBlip>
                <a:blip r:embed="rId2"/>
              </a:buBlip>
            </a:pPr>
            <a:r>
              <a:rPr lang="en-GB" sz="800" dirty="0"/>
              <a:t>The DoE have identified that data analytics will be worth around $0.9 billion by 2016 to improve operational efficiencies and business offerings.  </a:t>
            </a:r>
          </a:p>
        </p:txBody>
      </p:sp>
      <p:sp>
        <p:nvSpPr>
          <p:cNvPr id="28" name="Rounded Rectangle 27"/>
          <p:cNvSpPr/>
          <p:nvPr/>
        </p:nvSpPr>
        <p:spPr>
          <a:xfrm>
            <a:off x="2347966" y="1198055"/>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$1,100 bn investment by 2035</a:t>
            </a:r>
          </a:p>
        </p:txBody>
      </p:sp>
      <p:sp>
        <p:nvSpPr>
          <p:cNvPr id="29" name="Rounded Rectangle 28"/>
          <p:cNvSpPr/>
          <p:nvPr/>
        </p:nvSpPr>
        <p:spPr>
          <a:xfrm>
            <a:off x="2347966" y="1721550"/>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$35 bn p.a investment in infrastructure &amp;   ~ $1bn annual market for ancillary services  </a:t>
            </a:r>
          </a:p>
        </p:txBody>
      </p:sp>
      <p:sp>
        <p:nvSpPr>
          <p:cNvPr id="30" name="Rounded Rectangle 29"/>
          <p:cNvSpPr/>
          <p:nvPr/>
        </p:nvSpPr>
        <p:spPr>
          <a:xfrm>
            <a:off x="2356643" y="2721600"/>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$20 bn p.a investment in infrastructure &amp; $0.5bn p.a. for methane reduction</a:t>
            </a:r>
          </a:p>
        </p:txBody>
      </p:sp>
      <p:sp>
        <p:nvSpPr>
          <p:cNvPr id="31" name="Rounded Rectangle 30"/>
          <p:cNvSpPr/>
          <p:nvPr/>
        </p:nvSpPr>
        <p:spPr>
          <a:xfrm>
            <a:off x="2356643" y="3339112"/>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$4.5bn in demonstration projects, $3bn p.a current with potential of $400bn total. ~£1bn data analytics</a:t>
            </a:r>
          </a:p>
        </p:txBody>
      </p:sp>
      <p:sp>
        <p:nvSpPr>
          <p:cNvPr id="32" name="Oval 31"/>
          <p:cNvSpPr/>
          <p:nvPr/>
        </p:nvSpPr>
        <p:spPr>
          <a:xfrm>
            <a:off x="8362847" y="4654311"/>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Oval 32"/>
          <p:cNvSpPr/>
          <p:nvPr/>
        </p:nvSpPr>
        <p:spPr>
          <a:xfrm>
            <a:off x="8362847" y="5210042"/>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Oval 34"/>
          <p:cNvSpPr/>
          <p:nvPr/>
        </p:nvSpPr>
        <p:spPr>
          <a:xfrm>
            <a:off x="8362847" y="5634533"/>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005" y="413462"/>
            <a:ext cx="421927" cy="421927"/>
          </a:xfrm>
          <a:prstGeom prst="rect">
            <a:avLst/>
          </a:prstGeom>
        </p:spPr>
      </p:pic>
      <p:sp>
        <p:nvSpPr>
          <p:cNvPr id="36" name="Oval 35"/>
          <p:cNvSpPr/>
          <p:nvPr/>
        </p:nvSpPr>
        <p:spPr>
          <a:xfrm>
            <a:off x="8362846" y="5978020"/>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0841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067" y="948048"/>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 name="TextBox 4"/>
          <p:cNvSpPr txBox="1"/>
          <p:nvPr/>
        </p:nvSpPr>
        <p:spPr bwMode="auto">
          <a:xfrm>
            <a:off x="364067" y="945845"/>
            <a:ext cx="8449733" cy="6771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r>
              <a:rPr lang="en-GB" sz="1000" b="1" dirty="0">
                <a:solidFill>
                  <a:srgbClr val="FCB034"/>
                </a:solidFill>
              </a:rPr>
              <a:t>Delta-ee view:</a:t>
            </a:r>
          </a:p>
          <a:p>
            <a:endParaRPr lang="en-GB" sz="300" b="1" dirty="0">
              <a:solidFill>
                <a:srgbClr val="FCB034"/>
              </a:solidFill>
            </a:endParaRPr>
          </a:p>
          <a:p>
            <a:endParaRPr lang="en-GB" sz="100" b="1" dirty="0">
              <a:solidFill>
                <a:prstClr val="black"/>
              </a:solidFill>
            </a:endParaRPr>
          </a:p>
          <a:p>
            <a:pPr marL="182563" indent="-182563" fontAlgn="auto">
              <a:spcBef>
                <a:spcPts val="0"/>
              </a:spcBef>
              <a:spcAft>
                <a:spcPts val="0"/>
              </a:spcAft>
              <a:buFontTx/>
              <a:buBlip>
                <a:blip r:embed="rId2"/>
              </a:buBlip>
              <a:defRPr/>
            </a:pPr>
            <a:r>
              <a:rPr lang="en-GB" sz="800" b="1" dirty="0">
                <a:solidFill>
                  <a:srgbClr val="0083A9"/>
                </a:solidFill>
              </a:rPr>
              <a:t>China is the world’s largest market for electricity infrastructure development and smart grid technologies.  Investment needs for gas and DH networks are also high.  Specific opportunities exist in microgrids, super high voltage networks and DH efficiency and optimisation systems.</a:t>
            </a:r>
          </a:p>
          <a:p>
            <a:pPr marL="182563" indent="-182563" fontAlgn="auto">
              <a:spcBef>
                <a:spcPts val="0"/>
              </a:spcBef>
              <a:spcAft>
                <a:spcPts val="0"/>
              </a:spcAft>
              <a:buFontTx/>
              <a:buBlip>
                <a:blip r:embed="rId2"/>
              </a:buBlip>
              <a:defRPr/>
            </a:pPr>
            <a:r>
              <a:rPr lang="en-GB" sz="800" b="1" dirty="0">
                <a:solidFill>
                  <a:srgbClr val="0083A9"/>
                </a:solidFill>
              </a:rPr>
              <a:t>There are, however, relatively high barriers to market entry.  Exporters therefore face multiple, but not insurmountable, challenges. </a:t>
            </a:r>
          </a:p>
        </p:txBody>
      </p:sp>
      <p:sp>
        <p:nvSpPr>
          <p:cNvPr id="6" name="Rectangle 5"/>
          <p:cNvSpPr/>
          <p:nvPr/>
        </p:nvSpPr>
        <p:spPr>
          <a:xfrm>
            <a:off x="364067" y="1732257"/>
            <a:ext cx="4521197" cy="4471493"/>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bwMode="auto">
          <a:xfrm>
            <a:off x="344394" y="1725601"/>
            <a:ext cx="4547987" cy="45243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rgbClr val="0083A9"/>
                </a:solidFill>
              </a:rPr>
              <a:t>Market drivers</a:t>
            </a:r>
          </a:p>
          <a:p>
            <a:endParaRPr lang="en-GB" sz="300" dirty="0">
              <a:solidFill>
                <a:prstClr val="black"/>
              </a:solidFill>
            </a:endParaRPr>
          </a:p>
          <a:p>
            <a:r>
              <a:rPr lang="en-GB" sz="800" b="1" u="sng" dirty="0">
                <a:solidFill>
                  <a:prstClr val="black"/>
                </a:solidFill>
              </a:rPr>
              <a:t>Overview</a:t>
            </a:r>
            <a:r>
              <a:rPr lang="en-GB" sz="800" b="1" i="1" dirty="0">
                <a:solidFill>
                  <a:prstClr val="black"/>
                </a:solidFill>
              </a:rPr>
              <a:t> </a:t>
            </a:r>
          </a:p>
          <a:p>
            <a:pPr marL="171450" lvl="1" indent="-171450">
              <a:buFontTx/>
              <a:buBlip>
                <a:blip r:embed="rId2"/>
              </a:buBlip>
            </a:pPr>
            <a:r>
              <a:rPr lang="en-GB" sz="800" dirty="0">
                <a:solidFill>
                  <a:prstClr val="black"/>
                </a:solidFill>
              </a:rPr>
              <a:t>We expect several clusters and sub-sectors to expand strongly.  For example:</a:t>
            </a:r>
          </a:p>
          <a:p>
            <a:pPr marL="360363" lvl="2" indent="-184150">
              <a:buFontTx/>
              <a:buBlip>
                <a:blip r:embed="rId2"/>
              </a:buBlip>
            </a:pPr>
            <a:r>
              <a:rPr lang="en-GB" sz="800" dirty="0">
                <a:solidFill>
                  <a:prstClr val="black"/>
                </a:solidFill>
              </a:rPr>
              <a:t>High (and super high) voltage transmission infrastructure development</a:t>
            </a:r>
          </a:p>
          <a:p>
            <a:pPr marL="360363" lvl="2" indent="-184150">
              <a:buFontTx/>
              <a:buBlip>
                <a:blip r:embed="rId2"/>
              </a:buBlip>
            </a:pPr>
            <a:r>
              <a:rPr lang="en-GB" sz="800" dirty="0">
                <a:solidFill>
                  <a:prstClr val="black"/>
                </a:solidFill>
              </a:rPr>
              <a:t>Network management technologies and applications </a:t>
            </a:r>
          </a:p>
          <a:p>
            <a:pPr marL="360363" lvl="2" indent="-184150">
              <a:buFontTx/>
              <a:buBlip>
                <a:blip r:embed="rId2"/>
              </a:buBlip>
            </a:pPr>
            <a:r>
              <a:rPr lang="en-GB" sz="800" dirty="0">
                <a:solidFill>
                  <a:prstClr val="black"/>
                </a:solidFill>
              </a:rPr>
              <a:t>Deployment of battery storage and EVs is likely to accelerate strongly.</a:t>
            </a:r>
          </a:p>
          <a:p>
            <a:pPr marL="0" lvl="1"/>
            <a:endParaRPr lang="en-GB" sz="800" b="1" dirty="0">
              <a:solidFill>
                <a:srgbClr val="0083A9"/>
              </a:solidFill>
            </a:endParaRPr>
          </a:p>
          <a:p>
            <a:pPr marL="0" lvl="1"/>
            <a:r>
              <a:rPr lang="en-GB" sz="800" b="1" u="sng" dirty="0">
                <a:solidFill>
                  <a:prstClr val="black"/>
                </a:solidFill>
              </a:rPr>
              <a:t>Policy &amp; regulatory environment </a:t>
            </a:r>
            <a:r>
              <a:rPr lang="en-GB" sz="800" b="1" i="1" dirty="0">
                <a:solidFill>
                  <a:prstClr val="black"/>
                </a:solidFill>
              </a:rPr>
              <a:t>- air quality concerns drive national targets</a:t>
            </a:r>
          </a:p>
          <a:p>
            <a:pPr marL="0" lvl="1"/>
            <a:endParaRPr lang="en-GB" sz="300" b="1" u="sng" dirty="0">
              <a:solidFill>
                <a:prstClr val="black"/>
              </a:solidFill>
            </a:endParaRPr>
          </a:p>
          <a:p>
            <a:pPr marL="171450" lvl="1" indent="-171450">
              <a:buClr>
                <a:srgbClr val="FCB034"/>
              </a:buClr>
              <a:buFontTx/>
              <a:buBlip>
                <a:blip r:embed="rId2"/>
              </a:buBlip>
            </a:pPr>
            <a:r>
              <a:rPr lang="en-GB" sz="800" b="1" dirty="0">
                <a:solidFill>
                  <a:prstClr val="black"/>
                </a:solidFill>
              </a:rPr>
              <a:t>General: </a:t>
            </a:r>
            <a:r>
              <a:rPr lang="en-GB" sz="800" dirty="0">
                <a:solidFill>
                  <a:prstClr val="black"/>
                </a:solidFill>
              </a:rPr>
              <a:t>The National Development and Reform Commission (NDRC) plays a critical central planning role in all energy markets. Energy efficiency is a new priority: the 13</a:t>
            </a:r>
            <a:r>
              <a:rPr lang="en-GB" sz="800" baseline="30000" dirty="0">
                <a:solidFill>
                  <a:prstClr val="black"/>
                </a:solidFill>
              </a:rPr>
              <a:t>th</a:t>
            </a:r>
            <a:r>
              <a:rPr lang="en-GB" sz="800" dirty="0">
                <a:solidFill>
                  <a:prstClr val="black"/>
                </a:solidFill>
              </a:rPr>
              <a:t> 5 year plan (March 2016) calls for an energy intensity cut of 15%.</a:t>
            </a:r>
          </a:p>
          <a:p>
            <a:pPr marL="171450" lvl="1" indent="-171450">
              <a:buClr>
                <a:srgbClr val="FCB034"/>
              </a:buClr>
              <a:buFontTx/>
              <a:buBlip>
                <a:blip r:embed="rId2"/>
              </a:buBlip>
            </a:pPr>
            <a:r>
              <a:rPr lang="en-GB" sz="800" b="1" dirty="0">
                <a:solidFill>
                  <a:prstClr val="black"/>
                </a:solidFill>
              </a:rPr>
              <a:t>Electricity</a:t>
            </a:r>
            <a:r>
              <a:rPr lang="en-GB" sz="800" dirty="0">
                <a:solidFill>
                  <a:prstClr val="black"/>
                </a:solidFill>
              </a:rPr>
              <a:t>: Coal dominates, but (driven by air quality concerns) gas, nuclear, renewables (including renewables / storage microgrids) are making fast inroads.  </a:t>
            </a:r>
          </a:p>
          <a:p>
            <a:pPr marL="171450" lvl="1" indent="-171450">
              <a:buClr>
                <a:srgbClr val="FCB034"/>
              </a:buClr>
              <a:buFontTx/>
              <a:buBlip>
                <a:blip r:embed="rId2"/>
              </a:buBlip>
            </a:pPr>
            <a:r>
              <a:rPr lang="en-GB" sz="800" b="1" dirty="0">
                <a:solidFill>
                  <a:prstClr val="black"/>
                </a:solidFill>
              </a:rPr>
              <a:t>Gas: </a:t>
            </a:r>
            <a:r>
              <a:rPr lang="en-GB" sz="800" dirty="0">
                <a:solidFill>
                  <a:prstClr val="black"/>
                </a:solidFill>
              </a:rPr>
              <a:t>State policy will continue to drive aggressive growth in natural gas demand.</a:t>
            </a:r>
          </a:p>
          <a:p>
            <a:pPr marL="0" lvl="1"/>
            <a:endParaRPr lang="en-GB" sz="800" b="1" dirty="0">
              <a:solidFill>
                <a:prstClr val="black"/>
              </a:solidFill>
            </a:endParaRPr>
          </a:p>
          <a:p>
            <a:pPr marL="0" lvl="1"/>
            <a:r>
              <a:rPr lang="en-GB" sz="800" b="1" u="sng" dirty="0">
                <a:solidFill>
                  <a:prstClr val="black"/>
                </a:solidFill>
              </a:rPr>
              <a:t>Infrastructure requirements</a:t>
            </a:r>
            <a:r>
              <a:rPr lang="en-GB" sz="800" b="1" dirty="0">
                <a:solidFill>
                  <a:prstClr val="black"/>
                </a:solidFill>
              </a:rPr>
              <a:t> – </a:t>
            </a:r>
            <a:r>
              <a:rPr lang="en-GB" sz="800" b="1" i="1" dirty="0">
                <a:solidFill>
                  <a:prstClr val="black"/>
                </a:solidFill>
              </a:rPr>
              <a:t>high rates of new build and refurbishment</a:t>
            </a:r>
          </a:p>
          <a:p>
            <a:pPr marL="0" lvl="1"/>
            <a:endParaRPr lang="en-GB" sz="300" b="1" i="1" dirty="0">
              <a:solidFill>
                <a:prstClr val="black"/>
              </a:solidFill>
            </a:endParaRPr>
          </a:p>
          <a:p>
            <a:pPr marL="171450" lvl="1" indent="-171450">
              <a:buClr>
                <a:srgbClr val="FCB034"/>
              </a:buClr>
              <a:buFontTx/>
              <a:buBlip>
                <a:blip r:embed="rId2"/>
              </a:buBlip>
            </a:pPr>
            <a:r>
              <a:rPr lang="en-GB" sz="800" b="1" dirty="0">
                <a:solidFill>
                  <a:prstClr val="black"/>
                </a:solidFill>
              </a:rPr>
              <a:t>Electricity:</a:t>
            </a:r>
          </a:p>
          <a:p>
            <a:pPr marL="360363" lvl="2" indent="-184150">
              <a:buClr>
                <a:srgbClr val="FCB034"/>
              </a:buClr>
              <a:buFontTx/>
              <a:buBlip>
                <a:blip r:embed="rId2"/>
              </a:buBlip>
            </a:pPr>
            <a:r>
              <a:rPr lang="en-GB" sz="800" dirty="0">
                <a:solidFill>
                  <a:prstClr val="black"/>
                </a:solidFill>
              </a:rPr>
              <a:t>In March 2016, new agreements with neighbouring countries will lead to the beginnings of a cross border energy super grid based on the ultra-high voltage technology.  China is likely now the world leader in grid technology (eg the Hong Kong system is among the most reliable in the world (99.999%). </a:t>
            </a:r>
          </a:p>
          <a:p>
            <a:pPr marL="360363" lvl="2" indent="-184150">
              <a:buClr>
                <a:srgbClr val="FCB034"/>
              </a:buClr>
              <a:buFontTx/>
              <a:buBlip>
                <a:blip r:embed="rId2"/>
              </a:buBlip>
            </a:pPr>
            <a:r>
              <a:rPr lang="en-GB" sz="800" dirty="0">
                <a:solidFill>
                  <a:prstClr val="black"/>
                </a:solidFill>
              </a:rPr>
              <a:t>In 2015/16, tenders for around 0.5 bn new smart meters have been contracted – China will soon account for around one quarter of this global market.</a:t>
            </a:r>
          </a:p>
          <a:p>
            <a:pPr marL="171450" lvl="1" indent="-171450">
              <a:buClr>
                <a:srgbClr val="FCB034"/>
              </a:buClr>
              <a:buFontTx/>
              <a:buBlip>
                <a:blip r:embed="rId2"/>
              </a:buBlip>
            </a:pPr>
            <a:r>
              <a:rPr lang="en-GB" sz="800" b="1" dirty="0">
                <a:solidFill>
                  <a:prstClr val="black"/>
                </a:solidFill>
              </a:rPr>
              <a:t>Natural gas:  </a:t>
            </a:r>
          </a:p>
          <a:p>
            <a:pPr marL="360363" lvl="2" indent="-184150">
              <a:buClr>
                <a:srgbClr val="FCB034"/>
              </a:buClr>
              <a:buFontTx/>
              <a:buBlip>
                <a:blip r:embed="rId2"/>
              </a:buBlip>
            </a:pPr>
            <a:r>
              <a:rPr lang="en-GB" sz="800" dirty="0">
                <a:solidFill>
                  <a:prstClr val="black"/>
                </a:solidFill>
              </a:rPr>
              <a:t>Gas demand is forecast to grow by 5-10% pa for decades, requiring new T&amp;D infrastructure for power plants, CHP and heating.  </a:t>
            </a:r>
          </a:p>
          <a:p>
            <a:pPr marL="360363" lvl="2" indent="-184150">
              <a:buClr>
                <a:srgbClr val="FCB034"/>
              </a:buClr>
              <a:buFontTx/>
              <a:buBlip>
                <a:blip r:embed="rId2"/>
              </a:buBlip>
            </a:pPr>
            <a:r>
              <a:rPr lang="en-GB" sz="800" dirty="0">
                <a:solidFill>
                  <a:prstClr val="black"/>
                </a:solidFill>
              </a:rPr>
              <a:t>Domestic production will not keep up with demand growth (&gt;30% import dependency), so LNG terminal and infrastructure expansion is now taking off.</a:t>
            </a:r>
          </a:p>
          <a:p>
            <a:pPr marL="360363" lvl="2" indent="-184150">
              <a:buClr>
                <a:srgbClr val="FCB034"/>
              </a:buClr>
              <a:buFontTx/>
              <a:buBlip>
                <a:blip r:embed="rId2"/>
              </a:buBlip>
            </a:pPr>
            <a:r>
              <a:rPr lang="en-GB" sz="800" dirty="0">
                <a:solidFill>
                  <a:prstClr val="black"/>
                </a:solidFill>
              </a:rPr>
              <a:t>Shale gas reserves are the highest in the world; in 2016 the NDRC renewed plans for its recovery.  We expect China to become a major global producer</a:t>
            </a:r>
          </a:p>
          <a:p>
            <a:pPr marL="171450" lvl="1" indent="-171450">
              <a:buClr>
                <a:srgbClr val="FCB034"/>
              </a:buClr>
              <a:buFontTx/>
              <a:buBlip>
                <a:blip r:embed="rId2"/>
              </a:buBlip>
            </a:pPr>
            <a:r>
              <a:rPr lang="en-GB" sz="800" b="1" dirty="0">
                <a:solidFill>
                  <a:prstClr val="black"/>
                </a:solidFill>
              </a:rPr>
              <a:t>Heat networks: </a:t>
            </a:r>
          </a:p>
          <a:p>
            <a:pPr marL="360363" lvl="2" indent="-184150">
              <a:buClr>
                <a:srgbClr val="FCB034"/>
              </a:buClr>
              <a:buFontTx/>
              <a:buBlip>
                <a:blip r:embed="rId2"/>
              </a:buBlip>
            </a:pPr>
            <a:r>
              <a:rPr lang="en-GB" sz="800" dirty="0">
                <a:solidFill>
                  <a:prstClr val="black"/>
                </a:solidFill>
              </a:rPr>
              <a:t>Heat supply from DH has more than doubled since 2000 and expansion will continue through CHP plants.  The key challenge for the sector is system efficiency and optimisation.</a:t>
            </a:r>
          </a:p>
        </p:txBody>
      </p:sp>
      <p:sp>
        <p:nvSpPr>
          <p:cNvPr id="16" name="TextBox 15"/>
          <p:cNvSpPr txBox="1"/>
          <p:nvPr/>
        </p:nvSpPr>
        <p:spPr bwMode="auto">
          <a:xfrm>
            <a:off x="4961467" y="1744871"/>
            <a:ext cx="3542453" cy="29854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rgbClr val="0083A9"/>
                </a:solidFill>
              </a:rPr>
              <a:t>Scottish export capability and experience</a:t>
            </a:r>
          </a:p>
          <a:p>
            <a:endParaRPr lang="en-GB" sz="300" dirty="0">
              <a:solidFill>
                <a:srgbClr val="0083A9"/>
              </a:solidFill>
            </a:endParaRPr>
          </a:p>
          <a:p>
            <a:r>
              <a:rPr lang="en-GB" sz="800" b="1" dirty="0">
                <a:solidFill>
                  <a:prstClr val="black"/>
                </a:solidFill>
              </a:rPr>
              <a:t>Moderate to high in some sectors</a:t>
            </a:r>
            <a:endParaRPr lang="en-GB" sz="800" dirty="0">
              <a:solidFill>
                <a:prstClr val="black"/>
              </a:solidFill>
            </a:endParaRPr>
          </a:p>
          <a:p>
            <a:endParaRPr lang="en-GB" sz="800" b="1" dirty="0">
              <a:solidFill>
                <a:prstClr val="black"/>
              </a:solidFill>
            </a:endParaRPr>
          </a:p>
          <a:p>
            <a:r>
              <a:rPr lang="en-GB" sz="800" b="1" dirty="0">
                <a:solidFill>
                  <a:prstClr val="black"/>
                </a:solidFill>
              </a:rPr>
              <a:t>Electricity </a:t>
            </a:r>
          </a:p>
          <a:p>
            <a:pPr marL="177800" indent="-177800">
              <a:buFontTx/>
              <a:buBlip>
                <a:blip r:embed="rId2"/>
              </a:buBlip>
            </a:pPr>
            <a:r>
              <a:rPr lang="en-GB" sz="800" dirty="0">
                <a:solidFill>
                  <a:prstClr val="black"/>
                </a:solidFill>
              </a:rPr>
              <a:t>There are several growth opportunities, including: </a:t>
            </a:r>
          </a:p>
          <a:p>
            <a:pPr marL="360363" lvl="1" indent="-184150">
              <a:buFontTx/>
              <a:buBlip>
                <a:blip r:embed="rId2"/>
              </a:buBlip>
            </a:pPr>
            <a:r>
              <a:rPr lang="en-GB" sz="800" dirty="0">
                <a:solidFill>
                  <a:prstClr val="black"/>
                </a:solidFill>
              </a:rPr>
              <a:t>HV and super-HV network expansion, where we believe Scotland will struggle to make inroads.</a:t>
            </a:r>
          </a:p>
          <a:p>
            <a:pPr marL="360363" lvl="1" indent="-184150">
              <a:buFontTx/>
              <a:buBlip>
                <a:blip r:embed="rId2"/>
              </a:buBlip>
            </a:pPr>
            <a:r>
              <a:rPr lang="en-GB" sz="800" dirty="0">
                <a:solidFill>
                  <a:prstClr val="black"/>
                </a:solidFill>
              </a:rPr>
              <a:t>Smart meter / city / network trials and deployment, where we believe leading Scottish academic capability (for example the University of Strathclyde) in power electronics and data analytics can contribute.</a:t>
            </a:r>
          </a:p>
          <a:p>
            <a:endParaRPr lang="en-GB" sz="800" b="1" dirty="0">
              <a:solidFill>
                <a:prstClr val="black"/>
              </a:solidFill>
            </a:endParaRPr>
          </a:p>
          <a:p>
            <a:r>
              <a:rPr lang="en-GB" sz="800" b="1" dirty="0">
                <a:solidFill>
                  <a:prstClr val="black"/>
                </a:solidFill>
              </a:rPr>
              <a:t>Gas </a:t>
            </a:r>
          </a:p>
          <a:p>
            <a:pPr marL="177800" indent="-177800">
              <a:buFontTx/>
              <a:buBlip>
                <a:blip r:embed="rId2"/>
              </a:buBlip>
            </a:pPr>
            <a:r>
              <a:rPr lang="en-GB" sz="800" dirty="0">
                <a:solidFill>
                  <a:prstClr val="black"/>
                </a:solidFill>
              </a:rPr>
              <a:t>As with the US opportunity, Scotland has significant expertise in gas infrastructure which could be applied to the rapidly expanding Chinese gas and LNG terminal system.</a:t>
            </a:r>
          </a:p>
          <a:p>
            <a:endParaRPr lang="en-GB" sz="800" b="1" dirty="0">
              <a:solidFill>
                <a:prstClr val="black"/>
              </a:solidFill>
            </a:endParaRPr>
          </a:p>
          <a:p>
            <a:r>
              <a:rPr lang="en-GB" sz="800" b="1" dirty="0">
                <a:solidFill>
                  <a:prstClr val="black"/>
                </a:solidFill>
              </a:rPr>
              <a:t>Heat, Hydrogen, and EVs</a:t>
            </a:r>
          </a:p>
          <a:p>
            <a:pPr marL="177800" indent="-177800">
              <a:buFontTx/>
              <a:buBlip>
                <a:blip r:embed="rId2"/>
              </a:buBlip>
            </a:pPr>
            <a:r>
              <a:rPr lang="en-GB" sz="800" dirty="0">
                <a:solidFill>
                  <a:prstClr val="black"/>
                </a:solidFill>
              </a:rPr>
              <a:t>Limited capability identified in Scotland, and therefore limited export potential</a:t>
            </a:r>
          </a:p>
          <a:p>
            <a:endParaRPr lang="en-GB" sz="800" b="1" dirty="0">
              <a:solidFill>
                <a:prstClr val="black"/>
              </a:solidFill>
            </a:endParaRPr>
          </a:p>
          <a:p>
            <a:pPr marL="171450" indent="-171450">
              <a:buFontTx/>
              <a:buBlip>
                <a:blip r:embed="rId2"/>
              </a:buBlip>
            </a:pPr>
            <a:endParaRPr lang="en-GB" sz="800" dirty="0">
              <a:solidFill>
                <a:prstClr val="black"/>
              </a:solidFill>
            </a:endParaRPr>
          </a:p>
        </p:txBody>
      </p:sp>
      <p:sp>
        <p:nvSpPr>
          <p:cNvPr id="56" name="Rectangle 55"/>
          <p:cNvSpPr/>
          <p:nvPr/>
        </p:nvSpPr>
        <p:spPr>
          <a:xfrm>
            <a:off x="4961468" y="1732258"/>
            <a:ext cx="3454726" cy="268555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China (1)</a:t>
            </a:r>
          </a:p>
        </p:txBody>
      </p:sp>
      <p:sp>
        <p:nvSpPr>
          <p:cNvPr id="9" name="Rectangle 8"/>
          <p:cNvSpPr/>
          <p:nvPr/>
        </p:nvSpPr>
        <p:spPr>
          <a:xfrm>
            <a:off x="4961465" y="4572533"/>
            <a:ext cx="3783249" cy="1631217"/>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TextBox 10"/>
          <p:cNvSpPr txBox="1"/>
          <p:nvPr/>
        </p:nvSpPr>
        <p:spPr bwMode="auto">
          <a:xfrm>
            <a:off x="4961465" y="4595321"/>
            <a:ext cx="3783249" cy="1308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rgbClr val="0083A9"/>
                </a:solidFill>
              </a:rPr>
              <a:t>Ease of doing business</a:t>
            </a:r>
          </a:p>
          <a:p>
            <a:pPr marL="0" lvl="1"/>
            <a:endParaRPr lang="en-GB" sz="300" b="1" dirty="0">
              <a:solidFill>
                <a:prstClr val="black"/>
              </a:solidFill>
            </a:endParaRPr>
          </a:p>
          <a:p>
            <a:pPr marL="0" lvl="1"/>
            <a:r>
              <a:rPr lang="en-GB" sz="800" b="1" dirty="0">
                <a:solidFill>
                  <a:prstClr val="black"/>
                </a:solidFill>
              </a:rPr>
              <a:t>This is the weakest link - exporters face multiple challenges. </a:t>
            </a:r>
          </a:p>
          <a:p>
            <a:pPr marL="0" lvl="1"/>
            <a:endParaRPr lang="en-GB" sz="200" b="1" dirty="0">
              <a:solidFill>
                <a:prstClr val="black"/>
              </a:solidFill>
            </a:endParaRPr>
          </a:p>
          <a:p>
            <a:pPr marL="171450" lvl="1" indent="-171450">
              <a:buFontTx/>
              <a:buBlip>
                <a:blip r:embed="rId2"/>
              </a:buBlip>
            </a:pPr>
            <a:r>
              <a:rPr lang="en-GB" sz="800" dirty="0">
                <a:solidFill>
                  <a:prstClr val="black"/>
                </a:solidFill>
              </a:rPr>
              <a:t>China scores poorly for business investment across all key EODB metrics.  The country is fraught with risk for exporters.</a:t>
            </a:r>
          </a:p>
          <a:p>
            <a:pPr marL="171450" lvl="1" indent="-171450">
              <a:buFontTx/>
              <a:buBlip>
                <a:blip r:embed="rId2"/>
              </a:buBlip>
            </a:pPr>
            <a:r>
              <a:rPr lang="en-GB" sz="800" dirty="0">
                <a:solidFill>
                  <a:prstClr val="black"/>
                </a:solidFill>
              </a:rPr>
              <a:t>The electricity market is non-transparent: incumbent suppliers are favoured; government intervention to support local firms is common.</a:t>
            </a:r>
          </a:p>
          <a:p>
            <a:pPr marL="171450" lvl="1" indent="-171450">
              <a:buFontTx/>
              <a:buBlip>
                <a:blip r:embed="rId2"/>
              </a:buBlip>
            </a:pPr>
            <a:r>
              <a:rPr lang="en-GB" sz="800" dirty="0">
                <a:solidFill>
                  <a:prstClr val="black"/>
                </a:solidFill>
              </a:rPr>
              <a:t>Local partnerships are key to success. </a:t>
            </a:r>
          </a:p>
          <a:p>
            <a:pPr marL="171450" lvl="1" indent="-171450">
              <a:buFontTx/>
              <a:buBlip>
                <a:blip r:embed="rId2"/>
              </a:buBlip>
            </a:pPr>
            <a:r>
              <a:rPr lang="en-GB" sz="800" dirty="0">
                <a:solidFill>
                  <a:prstClr val="black"/>
                </a:solidFill>
              </a:rPr>
              <a:t>It is likely that a co-ordinated effort to support Scottish commercial involvement in major projects, like smart cities, will be critical.</a:t>
            </a:r>
          </a:p>
        </p:txBody>
      </p:sp>
      <p:sp>
        <p:nvSpPr>
          <p:cNvPr id="13" name="Oval 12"/>
          <p:cNvSpPr/>
          <p:nvPr/>
        </p:nvSpPr>
        <p:spPr>
          <a:xfrm>
            <a:off x="8482234" y="2852517"/>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4" name="Rectangle 13"/>
          <p:cNvSpPr/>
          <p:nvPr/>
        </p:nvSpPr>
        <p:spPr>
          <a:xfrm>
            <a:off x="8416193" y="1730366"/>
            <a:ext cx="397605" cy="2687442"/>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Oval 16"/>
          <p:cNvSpPr/>
          <p:nvPr/>
        </p:nvSpPr>
        <p:spPr>
          <a:xfrm>
            <a:off x="8483755" y="3535024"/>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8" name="Oval 17"/>
          <p:cNvSpPr/>
          <p:nvPr/>
        </p:nvSpPr>
        <p:spPr>
          <a:xfrm>
            <a:off x="8482234" y="3995969"/>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313" y="413462"/>
            <a:ext cx="432000" cy="432000"/>
          </a:xfrm>
          <a:prstGeom prst="rect">
            <a:avLst/>
          </a:prstGeom>
        </p:spPr>
      </p:pic>
      <p:sp>
        <p:nvSpPr>
          <p:cNvPr id="21" name="Oval 20"/>
          <p:cNvSpPr/>
          <p:nvPr/>
        </p:nvSpPr>
        <p:spPr>
          <a:xfrm>
            <a:off x="8482234" y="2398189"/>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15307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79424" y="3712134"/>
            <a:ext cx="8299078" cy="860418"/>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6" name="Rounded Rectangle 25"/>
          <p:cNvSpPr/>
          <p:nvPr/>
        </p:nvSpPr>
        <p:spPr>
          <a:xfrm>
            <a:off x="479424" y="3086057"/>
            <a:ext cx="8299078" cy="569032"/>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5" name="Rounded Rectangle 24"/>
          <p:cNvSpPr/>
          <p:nvPr/>
        </p:nvSpPr>
        <p:spPr>
          <a:xfrm>
            <a:off x="479686" y="1993558"/>
            <a:ext cx="8298816" cy="1008805"/>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6" name="Rounded Rectangle 5"/>
          <p:cNvSpPr/>
          <p:nvPr/>
        </p:nvSpPr>
        <p:spPr>
          <a:xfrm>
            <a:off x="479424" y="1200689"/>
            <a:ext cx="8299078" cy="670456"/>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389467" y="4701831"/>
            <a:ext cx="2765213" cy="1608584"/>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62" name="Rectangle 61"/>
          <p:cNvSpPr/>
          <p:nvPr/>
        </p:nvSpPr>
        <p:spPr>
          <a:xfrm>
            <a:off x="3227834" y="4701831"/>
            <a:ext cx="5550670" cy="1608583"/>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Box 55"/>
          <p:cNvSpPr txBox="1"/>
          <p:nvPr/>
        </p:nvSpPr>
        <p:spPr bwMode="auto">
          <a:xfrm>
            <a:off x="3227833" y="4698063"/>
            <a:ext cx="5061861" cy="15234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rgbClr val="0083A9"/>
                </a:solidFill>
              </a:rPr>
              <a:t>Competitive environment</a:t>
            </a:r>
          </a:p>
          <a:p>
            <a:endParaRPr lang="en-GB" sz="100" b="1" dirty="0">
              <a:solidFill>
                <a:srgbClr val="0083A9"/>
              </a:solidFill>
            </a:endParaRPr>
          </a:p>
          <a:p>
            <a:pPr marL="0" lvl="1"/>
            <a:endParaRPr lang="en-GB" sz="200" dirty="0">
              <a:solidFill>
                <a:prstClr val="black"/>
              </a:solidFill>
            </a:endParaRPr>
          </a:p>
          <a:p>
            <a:pPr marL="171450" lvl="1" indent="-171450">
              <a:buFontTx/>
              <a:buBlip>
                <a:blip r:embed="rId2"/>
              </a:buBlip>
            </a:pPr>
            <a:r>
              <a:rPr lang="en-GB" sz="800" dirty="0">
                <a:solidFill>
                  <a:prstClr val="black"/>
                </a:solidFill>
              </a:rPr>
              <a:t>Despite the substantial investments being made in grid construction, modernisation and smart metering, the market for Scottish / UK firms is limited by the challenge of local supply chains and inter-operability issues, particularly in the distribution networks.  </a:t>
            </a:r>
          </a:p>
          <a:p>
            <a:pPr marL="171450" lvl="1" indent="-171450">
              <a:buFontTx/>
              <a:buBlip>
                <a:blip r:embed="rId2"/>
              </a:buBlip>
            </a:pPr>
            <a:r>
              <a:rPr lang="en-GB" sz="800" dirty="0">
                <a:solidFill>
                  <a:prstClr val="black"/>
                </a:solidFill>
              </a:rPr>
              <a:t>With this important context, the potential niche opportunities are likely to include:</a:t>
            </a:r>
          </a:p>
          <a:p>
            <a:pPr marL="360363" lvl="2" indent="-184150">
              <a:buFontTx/>
              <a:buBlip>
                <a:blip r:embed="rId2"/>
              </a:buBlip>
            </a:pPr>
            <a:r>
              <a:rPr lang="en-GB" sz="800" dirty="0">
                <a:solidFill>
                  <a:prstClr val="black"/>
                </a:solidFill>
              </a:rPr>
              <a:t>Continued opportunities in electricity transmission and distribution infrastructure, particularly high voltage transmission.</a:t>
            </a:r>
          </a:p>
          <a:p>
            <a:pPr marL="360363" lvl="2" indent="-184150">
              <a:buFontTx/>
              <a:buBlip>
                <a:blip r:embed="rId2"/>
              </a:buBlip>
            </a:pPr>
            <a:r>
              <a:rPr lang="en-GB" sz="800" dirty="0">
                <a:solidFill>
                  <a:prstClr val="black"/>
                </a:solidFill>
              </a:rPr>
              <a:t>Fast increasing demand for network management technologies and applications following modernisation of the country’s vast number of substations.</a:t>
            </a:r>
          </a:p>
          <a:p>
            <a:pPr marL="360363" lvl="2" indent="-184150">
              <a:buFontTx/>
              <a:buBlip>
                <a:blip r:embed="rId2"/>
              </a:buBlip>
            </a:pPr>
            <a:r>
              <a:rPr lang="en-GB" sz="800" dirty="0">
                <a:solidFill>
                  <a:prstClr val="black"/>
                </a:solidFill>
              </a:rPr>
              <a:t>Microgrids, as the country rapidly accelerates their trials and commercial deployment.</a:t>
            </a:r>
          </a:p>
          <a:p>
            <a:pPr marL="360363" lvl="2" indent="-184150">
              <a:buFontTx/>
              <a:buBlip>
                <a:blip r:embed="rId2"/>
              </a:buBlip>
            </a:pPr>
            <a:r>
              <a:rPr lang="en-GB" sz="800" dirty="0">
                <a:solidFill>
                  <a:prstClr val="black"/>
                </a:solidFill>
              </a:rPr>
              <a:t>District heating system monitoring, control and optimisation systems.</a:t>
            </a:r>
          </a:p>
        </p:txBody>
      </p:sp>
      <p:sp>
        <p:nvSpPr>
          <p:cNvPr id="12" name="TextBox 11"/>
          <p:cNvSpPr txBox="1"/>
          <p:nvPr/>
        </p:nvSpPr>
        <p:spPr bwMode="auto">
          <a:xfrm>
            <a:off x="389467" y="4698063"/>
            <a:ext cx="2838366" cy="15081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rgbClr val="0083A9"/>
                </a:solidFill>
              </a:rPr>
              <a:t>Economic growth and energy demand</a:t>
            </a:r>
          </a:p>
          <a:p>
            <a:endParaRPr lang="en-GB" sz="200" dirty="0">
              <a:solidFill>
                <a:prstClr val="black"/>
              </a:solidFill>
            </a:endParaRPr>
          </a:p>
          <a:p>
            <a:pPr marL="171450" indent="-171450">
              <a:buFontTx/>
              <a:buBlip>
                <a:blip r:embed="rId2"/>
              </a:buBlip>
            </a:pPr>
            <a:r>
              <a:rPr lang="en-GB" sz="800" b="1" dirty="0">
                <a:solidFill>
                  <a:prstClr val="black"/>
                </a:solidFill>
              </a:rPr>
              <a:t>Economic: </a:t>
            </a:r>
            <a:r>
              <a:rPr lang="en-GB" sz="800" dirty="0">
                <a:solidFill>
                  <a:prstClr val="black"/>
                </a:solidFill>
              </a:rPr>
              <a:t>The foundation of the attractiveness of the Chinese market is its economic growth performance.  While this continues, so will the opportunity.  GDP growth rates remain among the highest in the world despite concerns about slowdowns – currently 6.9% pa, falling to 6.1% in 2020.</a:t>
            </a:r>
          </a:p>
          <a:p>
            <a:pPr marL="171450" indent="-171450">
              <a:buFontTx/>
              <a:buBlip>
                <a:blip r:embed="rId2"/>
              </a:buBlip>
            </a:pPr>
            <a:r>
              <a:rPr lang="en-GB" sz="800" b="1" dirty="0">
                <a:solidFill>
                  <a:prstClr val="black"/>
                </a:solidFill>
              </a:rPr>
              <a:t>Energy: </a:t>
            </a:r>
            <a:r>
              <a:rPr lang="en-GB" sz="800" dirty="0">
                <a:solidFill>
                  <a:prstClr val="black"/>
                </a:solidFill>
              </a:rPr>
              <a:t>China has the highest energy demand in the world, but it is successfully delinking GDP growth with energy demand growth, which is forecast to grow at 1-3% pa to 2030.</a:t>
            </a:r>
          </a:p>
        </p:txBody>
      </p:sp>
      <p:sp>
        <p:nvSpPr>
          <p:cNvPr id="34"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China (2)</a:t>
            </a:r>
          </a:p>
        </p:txBody>
      </p:sp>
      <p:sp>
        <p:nvSpPr>
          <p:cNvPr id="2" name="Rectangle 1"/>
          <p:cNvSpPr/>
          <p:nvPr/>
        </p:nvSpPr>
        <p:spPr>
          <a:xfrm>
            <a:off x="479424" y="3316535"/>
            <a:ext cx="8299079" cy="338554"/>
          </a:xfrm>
          <a:prstGeom prst="rect">
            <a:avLst/>
          </a:prstGeom>
        </p:spPr>
        <p:txBody>
          <a:bodyPr wrap="square">
            <a:spAutoFit/>
          </a:bodyPr>
          <a:lstStyle/>
          <a:p>
            <a:pPr marL="171450" indent="-171450">
              <a:buFontTx/>
              <a:buBlip>
                <a:blip r:embed="rId2"/>
              </a:buBlip>
            </a:pPr>
            <a:r>
              <a:rPr lang="en-GB" sz="800" dirty="0">
                <a:solidFill>
                  <a:prstClr val="black"/>
                </a:solidFill>
              </a:rPr>
              <a:t>The IEA forecasts around $10bn per year of investment need in gas infrastructure up to 2035.  Most of this will be new pipeline development, both transmission and distribution, plus new investment in LNG terminals.  </a:t>
            </a:r>
          </a:p>
        </p:txBody>
      </p:sp>
      <p:sp>
        <p:nvSpPr>
          <p:cNvPr id="3" name="Rounded Rectangle 2"/>
          <p:cNvSpPr/>
          <p:nvPr/>
        </p:nvSpPr>
        <p:spPr>
          <a:xfrm>
            <a:off x="479424" y="1994564"/>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prstClr val="white"/>
                </a:solidFill>
              </a:rPr>
              <a:t>Electricity</a:t>
            </a:r>
          </a:p>
        </p:txBody>
      </p:sp>
      <p:sp>
        <p:nvSpPr>
          <p:cNvPr id="13" name="Rounded Rectangle 12"/>
          <p:cNvSpPr/>
          <p:nvPr/>
        </p:nvSpPr>
        <p:spPr>
          <a:xfrm>
            <a:off x="479424" y="3092601"/>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prstClr val="white"/>
                </a:solidFill>
              </a:rPr>
              <a:t>Gas</a:t>
            </a:r>
          </a:p>
        </p:txBody>
      </p:sp>
      <p:sp>
        <p:nvSpPr>
          <p:cNvPr id="14" name="Rounded Rectangle 13"/>
          <p:cNvSpPr/>
          <p:nvPr/>
        </p:nvSpPr>
        <p:spPr>
          <a:xfrm>
            <a:off x="479424" y="3714018"/>
            <a:ext cx="1778583" cy="21763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prstClr val="white"/>
                </a:solidFill>
              </a:rPr>
              <a:t>Smart infrastructure</a:t>
            </a:r>
          </a:p>
        </p:txBody>
      </p:sp>
      <p:sp>
        <p:nvSpPr>
          <p:cNvPr id="4" name="TextBox 3"/>
          <p:cNvSpPr txBox="1"/>
          <p:nvPr/>
        </p:nvSpPr>
        <p:spPr>
          <a:xfrm>
            <a:off x="479424" y="2230240"/>
            <a:ext cx="8299078" cy="707886"/>
          </a:xfrm>
          <a:prstGeom prst="rect">
            <a:avLst/>
          </a:prstGeom>
          <a:noFill/>
        </p:spPr>
        <p:txBody>
          <a:bodyPr wrap="square" rtlCol="0">
            <a:spAutoFit/>
          </a:bodyPr>
          <a:lstStyle/>
          <a:p>
            <a:pPr marL="171450" indent="-171450">
              <a:buFontTx/>
              <a:buBlip>
                <a:blip r:embed="rId2"/>
              </a:buBlip>
            </a:pPr>
            <a:r>
              <a:rPr lang="en-GB" sz="800" dirty="0">
                <a:solidFill>
                  <a:prstClr val="black"/>
                </a:solidFill>
              </a:rPr>
              <a:t>Estimates for investment in T&amp;D infrastructure are approximately $1.7 tn cumulative by 2035.  By that year, around 1m km of new transmission lines (about one third of the global total) and 5.4m km of new distribution lines will need to be added.  Refurbishment requirements are additional to this.</a:t>
            </a:r>
          </a:p>
          <a:p>
            <a:pPr marL="171450" indent="-171450">
              <a:buFontTx/>
              <a:buBlip>
                <a:blip r:embed="rId2"/>
              </a:buBlip>
            </a:pPr>
            <a:r>
              <a:rPr lang="en-GB" sz="800" dirty="0">
                <a:solidFill>
                  <a:prstClr val="black"/>
                </a:solidFill>
              </a:rPr>
              <a:t>Microgrid development is an emerging opportunity, with one of the country’s first state-funded PV/storage project operating from January 2016.  One non UK company providing software and controls believes this market is “positioned for exponential growth.” </a:t>
            </a:r>
          </a:p>
          <a:p>
            <a:pPr marL="171450" indent="-171450">
              <a:buFontTx/>
              <a:buBlip>
                <a:blip r:embed="rId2"/>
              </a:buBlip>
            </a:pPr>
            <a:r>
              <a:rPr lang="en-GB" sz="800" dirty="0">
                <a:solidFill>
                  <a:prstClr val="black"/>
                </a:solidFill>
              </a:rPr>
              <a:t>Much of the investment need reflects the challenge of connecting major hydro and wind resources to numerous and distant population centres.</a:t>
            </a:r>
          </a:p>
        </p:txBody>
      </p:sp>
      <p:sp>
        <p:nvSpPr>
          <p:cNvPr id="15" name="Rounded Rectangle 14"/>
          <p:cNvSpPr/>
          <p:nvPr/>
        </p:nvSpPr>
        <p:spPr>
          <a:xfrm>
            <a:off x="479424" y="1200690"/>
            <a:ext cx="1778584" cy="22921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prstClr val="white"/>
                </a:solidFill>
              </a:rPr>
              <a:t>General</a:t>
            </a:r>
          </a:p>
        </p:txBody>
      </p:sp>
      <p:sp>
        <p:nvSpPr>
          <p:cNvPr id="16" name="TextBox 15"/>
          <p:cNvSpPr txBox="1"/>
          <p:nvPr/>
        </p:nvSpPr>
        <p:spPr>
          <a:xfrm>
            <a:off x="479425" y="1429908"/>
            <a:ext cx="8307754" cy="461665"/>
          </a:xfrm>
          <a:prstGeom prst="rect">
            <a:avLst/>
          </a:prstGeom>
          <a:noFill/>
        </p:spPr>
        <p:txBody>
          <a:bodyPr wrap="square" rtlCol="0">
            <a:spAutoFit/>
          </a:bodyPr>
          <a:lstStyle/>
          <a:p>
            <a:pPr marL="171450" indent="-171450">
              <a:buFontTx/>
              <a:buBlip>
                <a:blip r:embed="rId2"/>
              </a:buBlip>
            </a:pPr>
            <a:r>
              <a:rPr lang="en-GB" sz="800" dirty="0">
                <a:solidFill>
                  <a:prstClr val="black"/>
                </a:solidFill>
              </a:rPr>
              <a:t>The IEA estimates that the total investment requirements in natural gas systems ($209 bn) and electricity systems ($1,717 bn) will be around $2.0 tn by 2035.</a:t>
            </a:r>
          </a:p>
          <a:p>
            <a:pPr marL="171450" indent="-171450">
              <a:buFontTx/>
              <a:buBlip>
                <a:blip r:embed="rId2"/>
              </a:buBlip>
            </a:pPr>
            <a:r>
              <a:rPr lang="en-GB" sz="800" dirty="0">
                <a:solidFill>
                  <a:prstClr val="black"/>
                </a:solidFill>
              </a:rPr>
              <a:t>China, like the US, is a highly federalised country.  We believe the main energy system opportunities lie in the main high growth cities (including Guiyang and Zhuzhou) and provinces (including Chongqing and Guangdong)</a:t>
            </a:r>
          </a:p>
        </p:txBody>
      </p:sp>
      <p:sp>
        <p:nvSpPr>
          <p:cNvPr id="17" name="Rectangle 16"/>
          <p:cNvSpPr/>
          <p:nvPr/>
        </p:nvSpPr>
        <p:spPr>
          <a:xfrm>
            <a:off x="389466" y="991066"/>
            <a:ext cx="5763239" cy="246221"/>
          </a:xfrm>
          <a:prstGeom prst="rect">
            <a:avLst/>
          </a:prstGeom>
        </p:spPr>
        <p:txBody>
          <a:bodyPr wrap="square">
            <a:spAutoFit/>
          </a:bodyPr>
          <a:lstStyle/>
          <a:p>
            <a:r>
              <a:rPr lang="en-GB" sz="1000" b="1" dirty="0">
                <a:solidFill>
                  <a:srgbClr val="0083A9"/>
                </a:solidFill>
              </a:rPr>
              <a:t>Market size and opportunity</a:t>
            </a:r>
            <a:r>
              <a:rPr lang="en-GB" sz="800" dirty="0">
                <a:solidFill>
                  <a:prstClr val="black"/>
                </a:solidFill>
              </a:rPr>
              <a:t>.  </a:t>
            </a:r>
          </a:p>
        </p:txBody>
      </p:sp>
      <p:sp>
        <p:nvSpPr>
          <p:cNvPr id="21" name="Rectangle 20"/>
          <p:cNvSpPr/>
          <p:nvPr/>
        </p:nvSpPr>
        <p:spPr>
          <a:xfrm>
            <a:off x="479424" y="3933541"/>
            <a:ext cx="8299079" cy="584775"/>
          </a:xfrm>
          <a:prstGeom prst="rect">
            <a:avLst/>
          </a:prstGeom>
        </p:spPr>
        <p:txBody>
          <a:bodyPr wrap="square">
            <a:spAutoFit/>
          </a:bodyPr>
          <a:lstStyle/>
          <a:p>
            <a:pPr marL="171450" indent="-171450">
              <a:buFontTx/>
              <a:buBlip>
                <a:blip r:embed="rId2"/>
              </a:buBlip>
            </a:pPr>
            <a:r>
              <a:rPr lang="en-GB" sz="800" dirty="0">
                <a:solidFill>
                  <a:prstClr val="black"/>
                </a:solidFill>
              </a:rPr>
              <a:t>Several ‘Smart city’ trials are underway, including microgrid development.  One of the biggest is in Tianjin, and includes an EV-charging station for buses, an optical fibre communication network, a 4.5 MW wind farm and an energy storage system (15 kW for 4 h).</a:t>
            </a:r>
          </a:p>
          <a:p>
            <a:pPr marL="171450" indent="-171450">
              <a:buFontTx/>
              <a:buBlip>
                <a:blip r:embed="rId2"/>
              </a:buBlip>
            </a:pPr>
            <a:r>
              <a:rPr lang="en-GB" sz="800" dirty="0">
                <a:solidFill>
                  <a:prstClr val="black"/>
                </a:solidFill>
              </a:rPr>
              <a:t>Investment in smart metering was ~$1.4 bn in 2015 and will reach ~$2.9 bn this year and, possibly, $20bn in 2020.  ToU pricing will be introduced in 2017 to the residential sector – well ahead of many European countries.</a:t>
            </a:r>
          </a:p>
        </p:txBody>
      </p:sp>
      <p:sp>
        <p:nvSpPr>
          <p:cNvPr id="28" name="Rounded Rectangle 27"/>
          <p:cNvSpPr/>
          <p:nvPr/>
        </p:nvSpPr>
        <p:spPr>
          <a:xfrm>
            <a:off x="2347966" y="1198055"/>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prstClr val="white"/>
                </a:solidFill>
              </a:rPr>
              <a:t>~$2,000 bn investment required by 2035 in electricity and gas system infrastructure</a:t>
            </a:r>
          </a:p>
        </p:txBody>
      </p:sp>
      <p:sp>
        <p:nvSpPr>
          <p:cNvPr id="29" name="Rounded Rectangle 28"/>
          <p:cNvSpPr/>
          <p:nvPr/>
        </p:nvSpPr>
        <p:spPr>
          <a:xfrm>
            <a:off x="2347966" y="1928476"/>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prstClr val="white"/>
                </a:solidFill>
              </a:rPr>
              <a:t>~$85 bn pa investment in new and upgraded network infrastructure </a:t>
            </a:r>
          </a:p>
        </p:txBody>
      </p:sp>
      <p:sp>
        <p:nvSpPr>
          <p:cNvPr id="30" name="Rounded Rectangle 29"/>
          <p:cNvSpPr/>
          <p:nvPr/>
        </p:nvSpPr>
        <p:spPr>
          <a:xfrm>
            <a:off x="2356643" y="3090716"/>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prstClr val="white"/>
                </a:solidFill>
              </a:rPr>
              <a:t>$10 bn pa investment in infrastructure</a:t>
            </a:r>
          </a:p>
        </p:txBody>
      </p:sp>
      <p:sp>
        <p:nvSpPr>
          <p:cNvPr id="31" name="Rounded Rectangle 30"/>
          <p:cNvSpPr/>
          <p:nvPr/>
        </p:nvSpPr>
        <p:spPr>
          <a:xfrm>
            <a:off x="2356643" y="3708228"/>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solidFill>
                  <a:prstClr val="white"/>
                </a:solidFill>
              </a:rPr>
              <a:t>$0.5 bn - $1 tn of spend in research, demonstration and deployment of smart systems in next 20 years.</a:t>
            </a:r>
          </a:p>
        </p:txBody>
      </p:sp>
      <p:sp>
        <p:nvSpPr>
          <p:cNvPr id="32" name="Oval 31"/>
          <p:cNvSpPr/>
          <p:nvPr/>
        </p:nvSpPr>
        <p:spPr>
          <a:xfrm>
            <a:off x="8362847" y="4964704"/>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7" name="Oval 36"/>
          <p:cNvSpPr/>
          <p:nvPr/>
        </p:nvSpPr>
        <p:spPr>
          <a:xfrm flipH="1">
            <a:off x="8362848" y="5637559"/>
            <a:ext cx="262479" cy="262479"/>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313" y="413462"/>
            <a:ext cx="432000" cy="432000"/>
          </a:xfrm>
          <a:prstGeom prst="rect">
            <a:avLst/>
          </a:prstGeom>
        </p:spPr>
      </p:pic>
    </p:spTree>
    <p:extLst>
      <p:ext uri="{BB962C8B-B14F-4D97-AF65-F5344CB8AC3E}">
        <p14:creationId xmlns:p14="http://schemas.microsoft.com/office/powerpoint/2010/main" val="353269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313" y="413462"/>
            <a:ext cx="432000" cy="432000"/>
          </a:xfrm>
          <a:prstGeom prst="rect">
            <a:avLst/>
          </a:prstGeom>
        </p:spPr>
      </p:pic>
      <p:sp>
        <p:nvSpPr>
          <p:cNvPr id="3" name="Rectangle 2"/>
          <p:cNvSpPr/>
          <p:nvPr/>
        </p:nvSpPr>
        <p:spPr>
          <a:xfrm>
            <a:off x="364067" y="1015160"/>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bwMode="auto">
          <a:xfrm>
            <a:off x="364067" y="959793"/>
            <a:ext cx="8449733" cy="8002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marL="0" indent="0" defTabSz="457200" eaLnBrk="1" fontAlgn="base" hangingPunct="1">
              <a:spcBef>
                <a:spcPct val="0"/>
              </a:spcBef>
            </a:pPr>
            <a:r>
              <a:rPr lang="en-GB" sz="1000" b="1" dirty="0">
                <a:solidFill>
                  <a:schemeClr val="accent4"/>
                </a:solidFill>
              </a:rPr>
              <a:t>Delta-ee view:</a:t>
            </a:r>
          </a:p>
          <a:p>
            <a:pPr marL="0" indent="0" defTabSz="457200" eaLnBrk="1" fontAlgn="base" hangingPunct="1">
              <a:spcBef>
                <a:spcPct val="0"/>
              </a:spcBef>
            </a:pPr>
            <a:endParaRPr lang="en-GB" sz="300" b="1" dirty="0">
              <a:solidFill>
                <a:srgbClr val="FF0000"/>
              </a:solidFill>
            </a:endParaRPr>
          </a:p>
          <a:p>
            <a:pPr marL="0" indent="0" defTabSz="457200" eaLnBrk="1" fontAlgn="base" hangingPunct="1">
              <a:spcBef>
                <a:spcPct val="0"/>
              </a:spcBef>
            </a:pPr>
            <a:endParaRPr lang="en-GB" sz="100" b="1" dirty="0">
              <a:solidFill>
                <a:srgbClr val="FF0000"/>
              </a:solidFill>
            </a:endParaRPr>
          </a:p>
          <a:p>
            <a:pPr marL="182563" indent="-182563" fontAlgn="auto">
              <a:spcBef>
                <a:spcPts val="0"/>
              </a:spcBef>
              <a:spcAft>
                <a:spcPts val="0"/>
              </a:spcAft>
              <a:buFontTx/>
              <a:buBlip>
                <a:blip r:embed="rId3"/>
              </a:buBlip>
              <a:defRPr/>
            </a:pPr>
            <a:r>
              <a:rPr lang="en-GB" sz="800" b="1" dirty="0">
                <a:solidFill>
                  <a:schemeClr val="accent1"/>
                </a:solidFill>
              </a:rPr>
              <a:t>Japan has been identified as the 5</a:t>
            </a:r>
            <a:r>
              <a:rPr lang="en-GB" sz="800" b="1" baseline="30000" dirty="0">
                <a:solidFill>
                  <a:schemeClr val="accent1"/>
                </a:solidFill>
              </a:rPr>
              <a:t>th</a:t>
            </a:r>
            <a:r>
              <a:rPr lang="en-GB" sz="800" b="1" dirty="0">
                <a:solidFill>
                  <a:schemeClr val="accent1"/>
                </a:solidFill>
              </a:rPr>
              <a:t> most attractive market for energy infrastructure based on the multi-criteria analysis.  The country is currently undergoing significant changes though market liberalisation, aimed at improving resilience, reducing CO</a:t>
            </a:r>
            <a:r>
              <a:rPr lang="en-GB" sz="800" b="1" baseline="-25000" dirty="0">
                <a:solidFill>
                  <a:schemeClr val="accent1"/>
                </a:solidFill>
              </a:rPr>
              <a:t>2</a:t>
            </a:r>
            <a:r>
              <a:rPr lang="en-GB" sz="800" b="1" dirty="0">
                <a:solidFill>
                  <a:schemeClr val="accent1"/>
                </a:solidFill>
              </a:rPr>
              <a:t> emissions, and encouraging a competitive supply market.  </a:t>
            </a:r>
          </a:p>
          <a:p>
            <a:pPr marL="182563" indent="-182563" fontAlgn="auto">
              <a:spcBef>
                <a:spcPts val="0"/>
              </a:spcBef>
              <a:spcAft>
                <a:spcPts val="0"/>
              </a:spcAft>
              <a:buFontTx/>
              <a:buBlip>
                <a:blip r:embed="rId3"/>
              </a:buBlip>
              <a:defRPr/>
            </a:pPr>
            <a:r>
              <a:rPr lang="en-GB" sz="800" b="1" dirty="0">
                <a:solidFill>
                  <a:schemeClr val="accent1"/>
                </a:solidFill>
              </a:rPr>
              <a:t>There are existing trading links between Scotland and Japan, but entering the Japanese market will require local presence and long term investment.  </a:t>
            </a:r>
          </a:p>
          <a:p>
            <a:pPr marL="182563" indent="-182563" fontAlgn="auto">
              <a:spcBef>
                <a:spcPts val="0"/>
              </a:spcBef>
              <a:spcAft>
                <a:spcPts val="0"/>
              </a:spcAft>
              <a:buFontTx/>
              <a:buBlip>
                <a:blip r:embed="rId3"/>
              </a:buBlip>
              <a:defRPr/>
            </a:pPr>
            <a:r>
              <a:rPr lang="en-GB" sz="800" b="1" dirty="0">
                <a:solidFill>
                  <a:schemeClr val="accent1"/>
                </a:solidFill>
              </a:rPr>
              <a:t>Key focus areas are around network efficiency and smart grids, and in facilitating the industry with the transition and opportunities presented by a liberalised market</a:t>
            </a:r>
          </a:p>
        </p:txBody>
      </p:sp>
      <p:sp>
        <p:nvSpPr>
          <p:cNvPr id="6" name="Rectangle 5"/>
          <p:cNvSpPr/>
          <p:nvPr/>
        </p:nvSpPr>
        <p:spPr>
          <a:xfrm>
            <a:off x="364067" y="1799369"/>
            <a:ext cx="4521197" cy="4563826"/>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bwMode="auto">
          <a:xfrm>
            <a:off x="344394" y="1792713"/>
            <a:ext cx="4498537" cy="46474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Market drivers</a:t>
            </a:r>
          </a:p>
          <a:p>
            <a:pPr marL="0" indent="0" defTabSz="457200" eaLnBrk="1" fontAlgn="base" hangingPunct="1">
              <a:spcBef>
                <a:spcPct val="0"/>
              </a:spcBef>
            </a:pPr>
            <a:endParaRPr lang="en-GB" sz="300" dirty="0"/>
          </a:p>
          <a:p>
            <a:r>
              <a:rPr lang="en-GB" sz="800" b="1" u="sng" dirty="0"/>
              <a:t>Overview</a:t>
            </a:r>
            <a:r>
              <a:rPr lang="en-GB" sz="800" b="1" i="1" dirty="0"/>
              <a:t> </a:t>
            </a:r>
            <a:endParaRPr lang="en-GB" sz="300" b="1" i="1" dirty="0"/>
          </a:p>
          <a:p>
            <a:pPr marL="171450" lvl="1" indent="-171450">
              <a:buBlip>
                <a:blip r:embed="rId3"/>
              </a:buBlip>
            </a:pPr>
            <a:r>
              <a:rPr lang="en-GB" sz="800" dirty="0"/>
              <a:t>Japan is currently undergoing liberalisation of its energy markets, breaking up the existing regional vertically integrated businesses into separate supply, transmission, distribution and retail businesses.  This is to increase resilience in the system and improve competition.  </a:t>
            </a:r>
          </a:p>
          <a:p>
            <a:pPr marL="171450" lvl="1" indent="-171450">
              <a:buBlip>
                <a:blip r:embed="rId3"/>
              </a:buBlip>
            </a:pPr>
            <a:r>
              <a:rPr lang="en-GB" sz="800" dirty="0"/>
              <a:t>The electricity retail market was opened up to domestic customers in 2016 with gas markets following in 2017.  Full open market liberalisation of transmission and distribution systems is expected in 2020.  </a:t>
            </a:r>
          </a:p>
          <a:p>
            <a:pPr marL="171450" lvl="1" indent="-171450">
              <a:buBlip>
                <a:blip r:embed="rId3"/>
              </a:buBlip>
            </a:pPr>
            <a:endParaRPr lang="en-GB" sz="300" b="1" dirty="0">
              <a:solidFill>
                <a:srgbClr val="FF0000"/>
              </a:solidFill>
            </a:endParaRPr>
          </a:p>
          <a:p>
            <a:pPr marL="0" lvl="1"/>
            <a:r>
              <a:rPr lang="en-GB" sz="800" b="1" u="sng" dirty="0"/>
              <a:t>Policy &amp; regulatory environment</a:t>
            </a:r>
            <a:endParaRPr lang="en-GB" sz="300" b="1" u="sng" dirty="0"/>
          </a:p>
          <a:p>
            <a:pPr marL="171450" lvl="1" indent="-171450">
              <a:buClr>
                <a:srgbClr val="FCB034"/>
              </a:buClr>
              <a:buBlip>
                <a:blip r:embed="rId3"/>
              </a:buBlip>
            </a:pPr>
            <a:r>
              <a:rPr lang="en-GB" sz="800" b="1" dirty="0"/>
              <a:t>Electricity</a:t>
            </a:r>
            <a:r>
              <a:rPr lang="en-GB" sz="800" dirty="0"/>
              <a:t>: The three key drivers for the electricity network are recovering investments in infrastructure upgrades for renewable generation integration, enabling nuclear to be competitive against other sources (Japan has low natural resources and is heavily reliant on nuclear generation), and improving the resilience by promoting cross-regional supply.  The Fukushima disaster in 2011 highlighted the limitations of the vertical integration and regional systems approach with shortages and high prices.  </a:t>
            </a:r>
          </a:p>
          <a:p>
            <a:pPr marL="171450" lvl="1" indent="-171450">
              <a:buClr>
                <a:srgbClr val="FCB034"/>
              </a:buClr>
              <a:buBlip>
                <a:blip r:embed="rId3"/>
              </a:buBlip>
            </a:pPr>
            <a:r>
              <a:rPr lang="en-GB" sz="800" b="1" dirty="0"/>
              <a:t>Gas: </a:t>
            </a:r>
            <a:r>
              <a:rPr lang="en-GB" sz="800" dirty="0"/>
              <a:t>The gas market is being similarly liberalised in 2017 with splitting of the existing major gas network operators and introduction of an open retail market.  A key driver is again resilience in light of natural disasters, and developing a competitive supply market.  </a:t>
            </a:r>
          </a:p>
          <a:p>
            <a:pPr marL="171450" lvl="1" indent="-171450">
              <a:buClr>
                <a:srgbClr val="FCB034"/>
              </a:buClr>
              <a:buBlip>
                <a:blip r:embed="rId3"/>
              </a:buBlip>
            </a:pPr>
            <a:r>
              <a:rPr lang="en-GB" sz="800" b="1" dirty="0"/>
              <a:t>Heat networks: </a:t>
            </a:r>
            <a:r>
              <a:rPr lang="en-GB" sz="800" dirty="0"/>
              <a:t>There are ~ 140 district heating/cooling schemes in Japan, although the Area Energy Networks policy aimed at improving resilience and reduction CO2 emissions aims to increase the uptake of smaller networks, often using existing waste heat sources. </a:t>
            </a:r>
            <a:endParaRPr lang="en-GB" sz="300" dirty="0"/>
          </a:p>
          <a:p>
            <a:pPr marL="0" lvl="1"/>
            <a:r>
              <a:rPr lang="en-GB" sz="800" b="1" u="sng" dirty="0"/>
              <a:t>Infrastructure requirements</a:t>
            </a:r>
            <a:endParaRPr lang="en-GB" sz="300" b="1" i="1" dirty="0"/>
          </a:p>
          <a:p>
            <a:pPr marL="171450" lvl="1" indent="-171450">
              <a:buClr>
                <a:srgbClr val="FCB034"/>
              </a:buClr>
              <a:buBlip>
                <a:blip r:embed="rId3"/>
              </a:buBlip>
            </a:pPr>
            <a:r>
              <a:rPr lang="en-GB" sz="800" b="1" dirty="0"/>
              <a:t>Electricity networks:</a:t>
            </a:r>
            <a:r>
              <a:rPr lang="en-GB" sz="800" dirty="0"/>
              <a:t> Targets for increased renewable electricity generation to reduce Japan’s reliance on imported fossil fuels combined with the need to develop a resilient network mean that there is a strong focus on regional network integration, and smart demand management.  Japan is one of the worlds largest markets for smart grid technology and they are central to its plans for improved efficiency, increased resilience, and reduction in CO</a:t>
            </a:r>
            <a:r>
              <a:rPr lang="en-GB" sz="800" baseline="-25000" dirty="0"/>
              <a:t>2</a:t>
            </a:r>
            <a:r>
              <a:rPr lang="en-GB" sz="800" dirty="0"/>
              <a:t> emissions.</a:t>
            </a:r>
            <a:endParaRPr lang="en-GB" sz="800" dirty="0">
              <a:solidFill>
                <a:srgbClr val="FF0000"/>
              </a:solidFill>
            </a:endParaRPr>
          </a:p>
          <a:p>
            <a:pPr marL="171450" lvl="1" indent="-171450">
              <a:buClr>
                <a:srgbClr val="FCB034"/>
              </a:buClr>
              <a:buBlip>
                <a:blip r:embed="rId3"/>
              </a:buBlip>
            </a:pPr>
            <a:r>
              <a:rPr lang="en-GB" sz="800" b="1" dirty="0"/>
              <a:t>Natural gas:</a:t>
            </a:r>
            <a:r>
              <a:rPr lang="en-GB" sz="800" dirty="0"/>
              <a:t> The integration of the many existing large and city networks to improve regional connectivity and resilience is a strong focus for infrastructure development, alongside improving LNG import facilities.  Japan has a long term vision for natural gas use and is the worlds leading market for  mCHP systems which provide a high efficiency use.   </a:t>
            </a:r>
          </a:p>
          <a:p>
            <a:pPr marL="171450" lvl="1" indent="-171450">
              <a:buClr>
                <a:srgbClr val="FCB034"/>
              </a:buClr>
              <a:buBlip>
                <a:blip r:embed="rId3"/>
              </a:buBlip>
            </a:pPr>
            <a:r>
              <a:rPr lang="en-GB" sz="800" b="1" dirty="0"/>
              <a:t>Heat networks: Whilst there are policies aimed at increasing the use of heat networks, the low installed capacity combined with strong competition from mCHP and electric system means that the overall market is likely to remain small.  </a:t>
            </a:r>
            <a:endParaRPr lang="en-GB" sz="800" dirty="0"/>
          </a:p>
        </p:txBody>
      </p:sp>
      <p:sp>
        <p:nvSpPr>
          <p:cNvPr id="16" name="TextBox 15"/>
          <p:cNvSpPr txBox="1"/>
          <p:nvPr/>
        </p:nvSpPr>
        <p:spPr bwMode="auto">
          <a:xfrm>
            <a:off x="4961467" y="1811983"/>
            <a:ext cx="3542453" cy="28161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Scottish export capability and experience</a:t>
            </a:r>
          </a:p>
          <a:p>
            <a:pPr marL="0" indent="0" defTabSz="457200" eaLnBrk="1" fontAlgn="base" hangingPunct="1">
              <a:spcBef>
                <a:spcPct val="0"/>
              </a:spcBef>
            </a:pPr>
            <a:endParaRPr lang="en-GB" sz="300" dirty="0">
              <a:solidFill>
                <a:schemeClr val="accent1"/>
              </a:solidFill>
            </a:endParaRPr>
          </a:p>
          <a:p>
            <a:r>
              <a:rPr lang="en-GB" sz="800" b="1" dirty="0"/>
              <a:t>Moderate to high in some sectors</a:t>
            </a:r>
            <a:endParaRPr lang="en-GB" sz="800" dirty="0"/>
          </a:p>
          <a:p>
            <a:endParaRPr lang="en-GB" sz="200" b="1" dirty="0">
              <a:solidFill>
                <a:srgbClr val="FF0000"/>
              </a:solidFill>
            </a:endParaRPr>
          </a:p>
          <a:p>
            <a:r>
              <a:rPr lang="en-GB" sz="800" b="1" dirty="0"/>
              <a:t>Markets</a:t>
            </a:r>
            <a:endParaRPr lang="en-GB" sz="800" dirty="0"/>
          </a:p>
          <a:p>
            <a:pPr marL="177800" indent="-177800">
              <a:buBlip>
                <a:blip r:embed="rId3"/>
              </a:buBlip>
            </a:pPr>
            <a:r>
              <a:rPr lang="en-GB" sz="800" dirty="0"/>
              <a:t>The most promising sector is in providing market advice and expertise to assist the development of the liberalised market and exploitation of new services.  Consultancies such as Delta-ee could exploit this.   </a:t>
            </a:r>
          </a:p>
          <a:p>
            <a:r>
              <a:rPr lang="en-GB" sz="800" dirty="0"/>
              <a:t>Electricity</a:t>
            </a:r>
          </a:p>
          <a:p>
            <a:pPr marL="177800" indent="-177800">
              <a:buBlip>
                <a:blip r:embed="rId3"/>
              </a:buBlip>
            </a:pPr>
            <a:r>
              <a:rPr lang="en-GB" sz="800" dirty="0"/>
              <a:t>Renewable generation integration is a challenge and Scottish capability in integration and testing could be exported or exploited in Scotland in collaboration with Japanese companies.    </a:t>
            </a:r>
          </a:p>
          <a:p>
            <a:pPr marL="177800" indent="-177800">
              <a:buBlip>
                <a:blip r:embed="rId3"/>
              </a:buBlip>
            </a:pPr>
            <a:r>
              <a:rPr lang="en-GB" sz="800" dirty="0"/>
              <a:t>ICT and digital capability will be important in the smart network transition.  Due to local competition, Scottish expertise is most appropriate from companies with consultancy and service delivery experience such as  Open Grid Systems and Flexitricity. </a:t>
            </a:r>
          </a:p>
          <a:p>
            <a:r>
              <a:rPr lang="en-GB" sz="800" b="1" dirty="0"/>
              <a:t>Gas </a:t>
            </a:r>
          </a:p>
          <a:p>
            <a:pPr marL="177800" indent="-177800">
              <a:buBlip>
                <a:blip r:embed="rId3"/>
              </a:buBlip>
            </a:pPr>
            <a:r>
              <a:rPr lang="en-GB" sz="800" dirty="0"/>
              <a:t>Scottish gas network capability may contribute to the integration of the separate networks, but this is unlikely to be a niche market.  </a:t>
            </a:r>
          </a:p>
          <a:p>
            <a:r>
              <a:rPr lang="en-GB" sz="800" b="1" dirty="0"/>
              <a:t>Heat, Hydrogen, and EVs</a:t>
            </a:r>
          </a:p>
          <a:p>
            <a:pPr marL="177800" indent="-177800">
              <a:buBlip>
                <a:blip r:embed="rId3"/>
              </a:buBlip>
            </a:pPr>
            <a:r>
              <a:rPr lang="en-GB" sz="800" dirty="0"/>
              <a:t>Limited capability identified in Scotland, and therefore limited export potential</a:t>
            </a:r>
          </a:p>
          <a:p>
            <a:endParaRPr lang="en-GB" sz="800" b="1" dirty="0"/>
          </a:p>
          <a:p>
            <a:pPr marL="171450" indent="-171450">
              <a:buBlip>
                <a:blip r:embed="rId3"/>
              </a:buBlip>
            </a:pPr>
            <a:endParaRPr lang="en-GB" sz="200" dirty="0"/>
          </a:p>
        </p:txBody>
      </p:sp>
      <p:sp>
        <p:nvSpPr>
          <p:cNvPr id="56" name="Rectangle 55"/>
          <p:cNvSpPr/>
          <p:nvPr/>
        </p:nvSpPr>
        <p:spPr>
          <a:xfrm>
            <a:off x="4961468" y="1799370"/>
            <a:ext cx="3454726" cy="2685550"/>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Japan (1)</a:t>
            </a:r>
          </a:p>
        </p:txBody>
      </p:sp>
      <p:sp>
        <p:nvSpPr>
          <p:cNvPr id="9" name="Rectangle 8"/>
          <p:cNvSpPr/>
          <p:nvPr/>
        </p:nvSpPr>
        <p:spPr>
          <a:xfrm>
            <a:off x="4961465" y="4536891"/>
            <a:ext cx="3852333" cy="1826304"/>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p:cNvSpPr txBox="1"/>
          <p:nvPr/>
        </p:nvSpPr>
        <p:spPr bwMode="auto">
          <a:xfrm>
            <a:off x="4964386" y="4503203"/>
            <a:ext cx="3852333" cy="1892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Ease of doing business</a:t>
            </a:r>
          </a:p>
          <a:p>
            <a:r>
              <a:rPr lang="en-GB" sz="800" b="1" dirty="0"/>
              <a:t>Japan is in theory a good country to trade with, but the practicalities of needing local presence and building relationships over time mean that significant investment is required.  </a:t>
            </a:r>
          </a:p>
          <a:p>
            <a:endParaRPr lang="en-GB" sz="300" b="1" dirty="0">
              <a:solidFill>
                <a:srgbClr val="FF0000"/>
              </a:solidFill>
            </a:endParaRPr>
          </a:p>
          <a:p>
            <a:pPr marL="171450" indent="-171450">
              <a:buBlip>
                <a:blip r:embed="rId3"/>
              </a:buBlip>
            </a:pPr>
            <a:r>
              <a:rPr lang="en-GB" sz="800" dirty="0"/>
              <a:t>Japan is  34</a:t>
            </a:r>
            <a:r>
              <a:rPr lang="en-GB" sz="800" baseline="30000" dirty="0"/>
              <a:t>th</a:t>
            </a:r>
            <a:r>
              <a:rPr lang="en-GB" sz="800" dirty="0"/>
              <a:t> in the global EODB rankings suggesting that trade should be relatively straightforward, but scores poorly for starting businesses and tax payments.  </a:t>
            </a:r>
          </a:p>
          <a:p>
            <a:pPr marL="171450" indent="-171450">
              <a:buBlip>
                <a:blip r:embed="rId3"/>
              </a:buBlip>
            </a:pPr>
            <a:r>
              <a:rPr lang="en-GB" sz="800" dirty="0"/>
              <a:t>Japan is currently Scotland's 17</a:t>
            </a:r>
            <a:r>
              <a:rPr lang="en-GB" sz="800" baseline="30000" dirty="0"/>
              <a:t>th</a:t>
            </a:r>
            <a:r>
              <a:rPr lang="en-GB" sz="800" dirty="0"/>
              <a:t> biggest export market (around £400m pa) and is represented by the SDI. </a:t>
            </a:r>
          </a:p>
          <a:p>
            <a:pPr marL="171450" indent="-171450">
              <a:buBlip>
                <a:blip r:embed="rId3"/>
              </a:buBlip>
            </a:pPr>
            <a:r>
              <a:rPr lang="en-GB" sz="800" dirty="0"/>
              <a:t>Entering the Japanese market can be challenging and requires significant investment.  It will be important for companies wishing to trade and do business in Japan to have Japanese presence, including local Japanese speaking representatives.  It is also likely that relationships will take a long period to build up, potentially a small number of years.  </a:t>
            </a:r>
          </a:p>
        </p:txBody>
      </p:sp>
      <p:sp>
        <p:nvSpPr>
          <p:cNvPr id="13" name="Oval 12"/>
          <p:cNvSpPr/>
          <p:nvPr/>
        </p:nvSpPr>
        <p:spPr>
          <a:xfrm>
            <a:off x="8478219" y="2361300"/>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p:cNvSpPr/>
          <p:nvPr/>
        </p:nvSpPr>
        <p:spPr>
          <a:xfrm>
            <a:off x="8416193" y="1797478"/>
            <a:ext cx="397605" cy="2687442"/>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p:cNvSpPr/>
          <p:nvPr/>
        </p:nvSpPr>
        <p:spPr>
          <a:xfrm>
            <a:off x="8478219" y="2895142"/>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Oval 17"/>
          <p:cNvSpPr/>
          <p:nvPr/>
        </p:nvSpPr>
        <p:spPr>
          <a:xfrm>
            <a:off x="8482234" y="3729706"/>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Oval 18"/>
          <p:cNvSpPr/>
          <p:nvPr/>
        </p:nvSpPr>
        <p:spPr>
          <a:xfrm>
            <a:off x="8491070" y="3272762"/>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Oval 20"/>
          <p:cNvSpPr/>
          <p:nvPr/>
        </p:nvSpPr>
        <p:spPr>
          <a:xfrm>
            <a:off x="8482234" y="4044031"/>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644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b="1" dirty="0">
                <a:solidFill>
                  <a:prstClr val="white"/>
                </a:solidFill>
              </a:rPr>
              <a:t>Executive Summary (1) – identifying Scottish capability</a:t>
            </a:r>
            <a:endParaRPr lang="en-GB" b="1" dirty="0">
              <a:solidFill>
                <a:prstClr val="white"/>
              </a:solidFill>
            </a:endParaRPr>
          </a:p>
        </p:txBody>
      </p:sp>
      <p:sp>
        <p:nvSpPr>
          <p:cNvPr id="3" name="TextBox 2"/>
          <p:cNvSpPr txBox="1"/>
          <p:nvPr/>
        </p:nvSpPr>
        <p:spPr>
          <a:xfrm>
            <a:off x="387878" y="992158"/>
            <a:ext cx="8188977" cy="100027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900" b="1" dirty="0">
                <a:solidFill>
                  <a:srgbClr val="0083A9"/>
                </a:solidFill>
              </a:rPr>
              <a:t>This study provides an insight to Scotland's international competitiveness in the Energy Systems sector  </a:t>
            </a:r>
          </a:p>
          <a:p>
            <a:pPr marL="285750" indent="-285750" fontAlgn="auto">
              <a:spcBef>
                <a:spcPts val="0"/>
              </a:spcBef>
              <a:spcAft>
                <a:spcPts val="300"/>
              </a:spcAft>
              <a:buFontTx/>
              <a:buBlip>
                <a:blip r:embed="rId2"/>
              </a:buBlip>
              <a:defRPr/>
            </a:pPr>
            <a:r>
              <a:rPr lang="en-GB" sz="900" dirty="0">
                <a:solidFill>
                  <a:schemeClr val="tx1"/>
                </a:solidFill>
              </a:rPr>
              <a:t>The term “Energy Systems” includes all elements of infrastructure and services associated with the transmission and distribution of electricity, gas (including hydrogen) and heat.  The focus of this study is particularly on the capabilities and services which facilitate the integration, interoperability or enhancement of these networks through the introduction of new or improved technologies, services, or operational and commercial models.  </a:t>
            </a:r>
          </a:p>
          <a:p>
            <a:pPr marL="285750" indent="-285750" fontAlgn="auto">
              <a:spcBef>
                <a:spcPts val="0"/>
              </a:spcBef>
              <a:spcAft>
                <a:spcPts val="300"/>
              </a:spcAft>
              <a:buFontTx/>
              <a:buBlip>
                <a:blip r:embed="rId2"/>
              </a:buBlip>
              <a:defRPr/>
            </a:pPr>
            <a:r>
              <a:rPr lang="en-GB" sz="900" dirty="0">
                <a:solidFill>
                  <a:schemeClr val="tx1"/>
                </a:solidFill>
              </a:rPr>
              <a:t>For the benefit of clarity, demand side measures (focussed only after the customer’s meter) and supply side systems are excluded from this work. Offshore energy systems infrastructure capability directly related to offshore gas and oil exploration is also excluded.   </a:t>
            </a:r>
          </a:p>
        </p:txBody>
      </p:sp>
      <p:sp>
        <p:nvSpPr>
          <p:cNvPr id="4" name="TextBox 3"/>
          <p:cNvSpPr txBox="1"/>
          <p:nvPr/>
        </p:nvSpPr>
        <p:spPr>
          <a:xfrm>
            <a:off x="387878" y="2105359"/>
            <a:ext cx="4436671" cy="4285789"/>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900" b="1" dirty="0">
                <a:solidFill>
                  <a:srgbClr val="0083A9"/>
                </a:solidFill>
              </a:rPr>
              <a:t>Profiling of over 170 companies identified by Delta-ee, using our own in-house resources and research provided by Scottish Enterprise and others, was used to allocate energy systems expertise to one or more energy systems sub sectors. As a result of the mapping exercise, there were 128 companies shortlisted which were considered to have energy system expertise. From there, four areas were identified where there appears to be specific clustering of expertise in Scotland: </a:t>
            </a:r>
          </a:p>
          <a:p>
            <a:pPr marL="171450" indent="-171450">
              <a:buFontTx/>
              <a:buBlip>
                <a:blip r:embed="rId2"/>
              </a:buBlip>
            </a:pPr>
            <a:r>
              <a:rPr lang="en-GB" sz="900" b="1" dirty="0">
                <a:solidFill>
                  <a:prstClr val="black"/>
                </a:solidFill>
              </a:rPr>
              <a:t>Cluster 1: Consultancy </a:t>
            </a:r>
            <a:r>
              <a:rPr lang="en-GB" sz="900" dirty="0">
                <a:solidFill>
                  <a:prstClr val="black"/>
                </a:solidFill>
              </a:rPr>
              <a:t>features highly in all the analysis and the capability around knowledge provision appears to be the strongest sub-sector. Energy systems consultancy is a highly diverse cluster with many sub-clusters.  Examples include advisory services in respect of energy system market analysis, energy grid infrastructure design, power electronics, power supplies and microgrid development. We have identified around 10-15 companies with significant Power Electronics capability and which have their HQ in Scotland.  </a:t>
            </a:r>
          </a:p>
          <a:p>
            <a:pPr marL="171450" indent="-171450">
              <a:buFontTx/>
              <a:buBlip>
                <a:blip r:embed="rId2"/>
              </a:buBlip>
            </a:pPr>
            <a:r>
              <a:rPr lang="en-GB" sz="900" b="1" dirty="0">
                <a:solidFill>
                  <a:schemeClr val="tx1"/>
                </a:solidFill>
              </a:rPr>
              <a:t>Cluster 2: ICT / Digital</a:t>
            </a:r>
            <a:r>
              <a:rPr lang="en-GB" sz="900" b="1" dirty="0">
                <a:solidFill>
                  <a:prstClr val="black"/>
                </a:solidFill>
              </a:rPr>
              <a:t> </a:t>
            </a:r>
            <a:r>
              <a:rPr lang="en-GB" sz="900" dirty="0">
                <a:solidFill>
                  <a:prstClr val="black"/>
                </a:solidFill>
              </a:rPr>
              <a:t>includes three sub-sectors: ICT, digital platforms, and sensors, controls, and security. The ICT / Digital cluster covers businesses which offer products or services involving any form of communication system that is used to design, develop or operate energy systems, together with systems sensors and controls. We have identified around 10-15 companies with varying degrees of ICT / digital capability and which have their HQ in Scotland.  </a:t>
            </a:r>
          </a:p>
          <a:p>
            <a:pPr marL="171450" indent="-171450">
              <a:buFontTx/>
              <a:buBlip>
                <a:blip r:embed="rId2"/>
              </a:buBlip>
            </a:pPr>
            <a:r>
              <a:rPr lang="en-GB" sz="900" b="1" dirty="0">
                <a:solidFill>
                  <a:schemeClr val="tx1"/>
                </a:solidFill>
              </a:rPr>
              <a:t>Cluster 3: </a:t>
            </a:r>
            <a:r>
              <a:rPr lang="en-GB" sz="900" b="1" dirty="0">
                <a:solidFill>
                  <a:prstClr val="black"/>
                </a:solidFill>
              </a:rPr>
              <a:t>Engineering services </a:t>
            </a:r>
            <a:r>
              <a:rPr lang="en-GB" sz="900" dirty="0">
                <a:solidFill>
                  <a:prstClr val="black"/>
                </a:solidFill>
              </a:rPr>
              <a:t>feature strongly in the analysis. This covers capabilities around the planning, management and delivery of construction and O&amp;M of energy systems infrastructure</a:t>
            </a:r>
            <a:r>
              <a:rPr lang="en-GB" sz="900" b="1" dirty="0">
                <a:solidFill>
                  <a:prstClr val="black"/>
                </a:solidFill>
              </a:rPr>
              <a:t>. </a:t>
            </a:r>
            <a:r>
              <a:rPr lang="en-GB" sz="900" dirty="0">
                <a:solidFill>
                  <a:prstClr val="black"/>
                </a:solidFill>
              </a:rPr>
              <a:t>We estimate that there are 5-10 companies with significant capability which have their HQ in Scotland.  </a:t>
            </a:r>
          </a:p>
          <a:p>
            <a:pPr marL="171450" indent="-171450">
              <a:buFontTx/>
              <a:buBlip>
                <a:blip r:embed="rId2"/>
              </a:buBlip>
            </a:pPr>
            <a:r>
              <a:rPr lang="en-GB" sz="900" b="1" dirty="0">
                <a:solidFill>
                  <a:schemeClr val="tx1"/>
                </a:solidFill>
              </a:rPr>
              <a:t>Cluster 4: </a:t>
            </a:r>
            <a:r>
              <a:rPr lang="en-GB" sz="900" b="1" dirty="0">
                <a:solidFill>
                  <a:prstClr val="black"/>
                </a:solidFill>
              </a:rPr>
              <a:t>Power electronics </a:t>
            </a:r>
            <a:r>
              <a:rPr lang="en-GB" sz="900" dirty="0">
                <a:solidFill>
                  <a:prstClr val="black"/>
                </a:solidFill>
              </a:rPr>
              <a:t>has the third highest overall count of activity and features strongly across companies active in product development. Power electronics is the application of solid-state electronics to the control and conversion of electric power, from low levels for portable power to multi-gigawatt power for high-voltage energy transmission. We have identified around 15 companies with a HQ in Scotland with significant capability.</a:t>
            </a:r>
          </a:p>
        </p:txBody>
      </p:sp>
      <p:sp>
        <p:nvSpPr>
          <p:cNvPr id="6" name="TextBox 5"/>
          <p:cNvSpPr txBox="1"/>
          <p:nvPr/>
        </p:nvSpPr>
        <p:spPr>
          <a:xfrm>
            <a:off x="4918970" y="4244406"/>
            <a:ext cx="3657885" cy="214674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103188" indent="-103188" fontAlgn="auto">
              <a:spcBef>
                <a:spcPts val="0"/>
              </a:spcBef>
              <a:spcAft>
                <a:spcPts val="300"/>
              </a:spcAft>
              <a:buFontTx/>
              <a:buBlip>
                <a:blip r:embed="rId2"/>
              </a:buBlip>
              <a:defRPr/>
            </a:pPr>
            <a:r>
              <a:rPr lang="en-GB" sz="900" dirty="0">
                <a:solidFill>
                  <a:prstClr val="black"/>
                </a:solidFill>
              </a:rPr>
              <a:t>The sub sector analysis can be shown as a capability map, with green showing areas of more activity, and red as less activity.  </a:t>
            </a:r>
          </a:p>
          <a:p>
            <a:pPr marL="103188" indent="-103188" fontAlgn="auto">
              <a:spcBef>
                <a:spcPts val="0"/>
              </a:spcBef>
              <a:spcAft>
                <a:spcPts val="300"/>
              </a:spcAft>
              <a:buFontTx/>
              <a:buBlip>
                <a:blip r:embed="rId2"/>
              </a:buBlip>
              <a:defRPr/>
            </a:pPr>
            <a:r>
              <a:rPr lang="en-GB" sz="900" dirty="0">
                <a:solidFill>
                  <a:schemeClr val="tx1"/>
                </a:solidFill>
              </a:rPr>
              <a:t>Electricity is the dominant energy system vector with 95% of companies identified being active in this area, followed by gas at 60%.  There is relatively little activity in heat energy systems.  </a:t>
            </a:r>
          </a:p>
          <a:p>
            <a:pPr marL="103188" indent="-103188" fontAlgn="auto">
              <a:spcBef>
                <a:spcPts val="0"/>
              </a:spcBef>
              <a:spcAft>
                <a:spcPts val="300"/>
              </a:spcAft>
              <a:buBlip>
                <a:blip r:embed="rId2"/>
              </a:buBlip>
              <a:defRPr/>
            </a:pPr>
            <a:r>
              <a:rPr lang="en-GB" sz="900" dirty="0">
                <a:solidFill>
                  <a:prstClr val="black"/>
                </a:solidFill>
              </a:rPr>
              <a:t>The majority of companies are Tier 3 (the weakest level of capability, providing a broad range of expertise but less focussed), and once these are removed, the capability in energy systems is relatively small with fewer than 20 Tier 1 companies in total. For such a broad sector as ‘energy systems’, it is no surprise that there is little depth to Scottish capability.</a:t>
            </a:r>
          </a:p>
          <a:p>
            <a:pPr marL="103188" indent="-103188" fontAlgn="auto">
              <a:spcBef>
                <a:spcPts val="0"/>
              </a:spcBef>
              <a:spcAft>
                <a:spcPts val="300"/>
              </a:spcAft>
              <a:buBlip>
                <a:blip r:embed="rId2"/>
              </a:buBlip>
              <a:defRPr/>
            </a:pPr>
            <a:r>
              <a:rPr lang="en-GB" sz="900" dirty="0">
                <a:solidFill>
                  <a:prstClr val="black"/>
                </a:solidFill>
              </a:rPr>
              <a:t>The lack of current export activity combined with low levels of overall capability means that focussing on the niches of strength, identifying markets and supporting exports is the prime focus.</a:t>
            </a:r>
            <a:endParaRPr lang="en-GB" sz="900" i="1" dirty="0">
              <a:solidFill>
                <a:prstClr val="black"/>
              </a:solidFill>
            </a:endParaRPr>
          </a:p>
        </p:txBody>
      </p:sp>
      <p:sp>
        <p:nvSpPr>
          <p:cNvPr id="7" name="TextBox 6"/>
          <p:cNvSpPr txBox="1"/>
          <p:nvPr/>
        </p:nvSpPr>
        <p:spPr>
          <a:xfrm>
            <a:off x="4866716" y="2151016"/>
            <a:ext cx="1464413" cy="246221"/>
          </a:xfrm>
          <a:prstGeom prst="rect">
            <a:avLst/>
          </a:prstGeom>
          <a:noFill/>
        </p:spPr>
        <p:txBody>
          <a:bodyPr wrap="square" rtlCol="0">
            <a:spAutoFit/>
          </a:bodyPr>
          <a:lstStyle/>
          <a:p>
            <a:r>
              <a:rPr lang="en-GB" sz="1000" b="1" dirty="0">
                <a:solidFill>
                  <a:schemeClr val="bg1"/>
                </a:solidFill>
              </a:rPr>
              <a:t>Level of capability</a:t>
            </a:r>
          </a:p>
        </p:txBody>
      </p:sp>
      <p:pic>
        <p:nvPicPr>
          <p:cNvPr id="8" name="Picture 7"/>
          <p:cNvPicPr>
            <a:picLocks noChangeAspect="1"/>
          </p:cNvPicPr>
          <p:nvPr/>
        </p:nvPicPr>
        <p:blipFill>
          <a:blip r:embed="rId3"/>
          <a:stretch>
            <a:fillRect/>
          </a:stretch>
        </p:blipFill>
        <p:spPr>
          <a:xfrm>
            <a:off x="4918970" y="2124928"/>
            <a:ext cx="3657885" cy="2043847"/>
          </a:xfrm>
          <a:prstGeom prst="rect">
            <a:avLst/>
          </a:prstGeom>
        </p:spPr>
      </p:pic>
    </p:spTree>
    <p:extLst>
      <p:ext uri="{BB962C8B-B14F-4D97-AF65-F5344CB8AC3E}">
        <p14:creationId xmlns:p14="http://schemas.microsoft.com/office/powerpoint/2010/main" val="1212794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79424" y="3343017"/>
            <a:ext cx="8299078" cy="931177"/>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ounded Rectangle 25"/>
          <p:cNvSpPr/>
          <p:nvPr/>
        </p:nvSpPr>
        <p:spPr>
          <a:xfrm>
            <a:off x="479424" y="2716941"/>
            <a:ext cx="8299078" cy="569032"/>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Rounded Rectangle 24"/>
          <p:cNvSpPr/>
          <p:nvPr/>
        </p:nvSpPr>
        <p:spPr>
          <a:xfrm>
            <a:off x="479686" y="1716722"/>
            <a:ext cx="8298816" cy="947834"/>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ounded Rectangle 5"/>
          <p:cNvSpPr/>
          <p:nvPr/>
        </p:nvSpPr>
        <p:spPr>
          <a:xfrm>
            <a:off x="479424" y="1200690"/>
            <a:ext cx="8299078" cy="449878"/>
          </a:xfrm>
          <a:prstGeom prst="roundRect">
            <a:avLst>
              <a:gd name="adj" fmla="val 323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389467" y="4391437"/>
            <a:ext cx="2765213" cy="1899297"/>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Rectangle 61"/>
          <p:cNvSpPr/>
          <p:nvPr/>
        </p:nvSpPr>
        <p:spPr>
          <a:xfrm>
            <a:off x="3227834" y="4391438"/>
            <a:ext cx="5550670" cy="1899296"/>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TextBox 55"/>
          <p:cNvSpPr txBox="1"/>
          <p:nvPr/>
        </p:nvSpPr>
        <p:spPr bwMode="auto">
          <a:xfrm>
            <a:off x="3227833" y="4387670"/>
            <a:ext cx="5061861" cy="22621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Competitive environment</a:t>
            </a:r>
          </a:p>
          <a:p>
            <a:pPr marL="0" indent="0" defTabSz="457200" eaLnBrk="1" fontAlgn="base" hangingPunct="1">
              <a:spcBef>
                <a:spcPct val="0"/>
              </a:spcBef>
            </a:pPr>
            <a:endParaRPr lang="en-GB" sz="100" b="1" dirty="0">
              <a:solidFill>
                <a:schemeClr val="accent1"/>
              </a:solidFill>
            </a:endParaRPr>
          </a:p>
          <a:p>
            <a:pPr marL="0" lvl="1"/>
            <a:endParaRPr lang="en-GB" sz="200" dirty="0"/>
          </a:p>
          <a:p>
            <a:pPr marL="171450" lvl="1" indent="-171450">
              <a:buBlip>
                <a:blip r:embed="rId2"/>
              </a:buBlip>
            </a:pPr>
            <a:r>
              <a:rPr lang="en-GB" sz="800" dirty="0"/>
              <a:t>The Japanese energy systems market is large, but combined with the relative difficulty in entering the country for trade, it has a large number of well established and highly respected companies active in the energy sector.  These include companies such as Hitachi, Toshiba, and Mitsubishi.  It will be difficult to conduct B2B with these companies or compete.  </a:t>
            </a:r>
          </a:p>
          <a:p>
            <a:pPr marL="171450" lvl="1" indent="-171450">
              <a:buBlip>
                <a:blip r:embed="rId2"/>
              </a:buBlip>
            </a:pPr>
            <a:r>
              <a:rPr lang="en-GB" sz="800" dirty="0"/>
              <a:t>Alongside the saturated competition, regulation and approvals processes in Japan mean that new technology and systems can take a long time to enter the market and require significant investment.  </a:t>
            </a:r>
          </a:p>
          <a:p>
            <a:pPr marL="171450" lvl="1" indent="-171450">
              <a:buBlip>
                <a:blip r:embed="rId2"/>
              </a:buBlip>
            </a:pPr>
            <a:r>
              <a:rPr lang="en-GB" sz="800" dirty="0"/>
              <a:t>Whilst Japan has significant capability in the technology and systems sectors, de-regulation presents many opportunities for companies who are willing to invest in the market.  The shape of these opportunities will partially depend on the outcome of the deregulation process, but it is likely that there will be many new (and smaller) companies active in energy generation, distribution and supply, with the need to develop innovative services and smart grid measures (including ancillary services around arbitrage, storage, and DSR).  A focus for Scottish expertise could therefore be around companies experience in exploiting the opportunities of liberalised energy markets, such as Flexitricity.  </a:t>
            </a:r>
          </a:p>
          <a:p>
            <a:pPr marL="171450" lvl="1" indent="-171450">
              <a:buBlip>
                <a:blip r:embed="rId2"/>
              </a:buBlip>
            </a:pPr>
            <a:endParaRPr lang="en-GB" sz="800" dirty="0"/>
          </a:p>
          <a:p>
            <a:pPr marL="171450" lvl="1" indent="-171450">
              <a:buBlip>
                <a:blip r:embed="rId2"/>
              </a:buBlip>
            </a:pPr>
            <a:endParaRPr lang="en-GB" sz="800" dirty="0">
              <a:solidFill>
                <a:srgbClr val="FF0000"/>
              </a:solidFill>
            </a:endParaRPr>
          </a:p>
          <a:p>
            <a:pPr marL="0" lvl="1"/>
            <a:endParaRPr lang="en-GB" sz="800" dirty="0"/>
          </a:p>
        </p:txBody>
      </p:sp>
      <p:sp>
        <p:nvSpPr>
          <p:cNvPr id="12" name="TextBox 11"/>
          <p:cNvSpPr txBox="1"/>
          <p:nvPr/>
        </p:nvSpPr>
        <p:spPr bwMode="auto">
          <a:xfrm>
            <a:off x="432719" y="4391750"/>
            <a:ext cx="2838366" cy="17543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r>
              <a:rPr lang="en-GB" sz="1000" b="1" dirty="0">
                <a:solidFill>
                  <a:schemeClr val="accent1"/>
                </a:solidFill>
              </a:rPr>
              <a:t>Economic growth and energy demand</a:t>
            </a:r>
          </a:p>
          <a:p>
            <a:r>
              <a:rPr lang="en-GB" sz="200" dirty="0"/>
              <a:t> </a:t>
            </a:r>
          </a:p>
          <a:p>
            <a:pPr marL="171450" indent="-171450">
              <a:buBlip>
                <a:blip r:embed="rId2"/>
              </a:buBlip>
            </a:pPr>
            <a:r>
              <a:rPr lang="en-GB" sz="800" b="1" dirty="0"/>
              <a:t>Economic: </a:t>
            </a:r>
            <a:r>
              <a:rPr lang="en-GB" sz="800" dirty="0"/>
              <a:t>Japan economy has stagnated and the country has exhibited very low growth since the 1990s and has the highest debt rate in the OECD.  Growth is expected to be below 0.5% in 2017, although there is uncertainty over long term growth due to the significant structural and economic reforms currently being made.  </a:t>
            </a:r>
          </a:p>
          <a:p>
            <a:pPr marL="171450" indent="-171450">
              <a:buBlip>
                <a:blip r:embed="rId2"/>
              </a:buBlip>
            </a:pPr>
            <a:r>
              <a:rPr lang="en-GB" sz="800" b="1" dirty="0"/>
              <a:t>Energy: </a:t>
            </a:r>
            <a:r>
              <a:rPr lang="en-GB" sz="800" dirty="0"/>
              <a:t>Growth is expected to be very low at around 0.2% CAAGR. This is aligned with both low economic growth, but also a strong emphasis on energy efficiency due to the high costs and limited natural resources.  </a:t>
            </a:r>
          </a:p>
        </p:txBody>
      </p:sp>
      <p:sp>
        <p:nvSpPr>
          <p:cNvPr id="34"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Japan (2)</a:t>
            </a:r>
          </a:p>
        </p:txBody>
      </p:sp>
      <p:sp>
        <p:nvSpPr>
          <p:cNvPr id="2" name="Rectangle 1"/>
          <p:cNvSpPr/>
          <p:nvPr/>
        </p:nvSpPr>
        <p:spPr>
          <a:xfrm>
            <a:off x="479424" y="2947419"/>
            <a:ext cx="8299079" cy="338554"/>
          </a:xfrm>
          <a:prstGeom prst="rect">
            <a:avLst/>
          </a:prstGeom>
        </p:spPr>
        <p:txBody>
          <a:bodyPr wrap="square">
            <a:spAutoFit/>
          </a:bodyPr>
          <a:lstStyle/>
          <a:p>
            <a:pPr marL="171450" indent="-171450">
              <a:buBlip>
                <a:blip r:embed="rId2"/>
              </a:buBlip>
            </a:pPr>
            <a:r>
              <a:rPr lang="en-GB" sz="800" dirty="0"/>
              <a:t>Strategic transmission projects are planned for integrating the existing regional networks and improving resilience. </a:t>
            </a:r>
          </a:p>
          <a:p>
            <a:pPr marL="171450" indent="-171450">
              <a:buBlip>
                <a:blip r:embed="rId2"/>
              </a:buBlip>
            </a:pPr>
            <a:r>
              <a:rPr lang="en-GB" sz="800" dirty="0"/>
              <a:t>IEA estimates are for  US$43m of investment by 2035, or around US$2bn per year.  </a:t>
            </a:r>
          </a:p>
        </p:txBody>
      </p:sp>
      <p:sp>
        <p:nvSpPr>
          <p:cNvPr id="3" name="Rounded Rectangle 2"/>
          <p:cNvSpPr/>
          <p:nvPr/>
        </p:nvSpPr>
        <p:spPr>
          <a:xfrm>
            <a:off x="479424" y="1717727"/>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Electricity</a:t>
            </a:r>
          </a:p>
        </p:txBody>
      </p:sp>
      <p:sp>
        <p:nvSpPr>
          <p:cNvPr id="13" name="Rounded Rectangle 12"/>
          <p:cNvSpPr/>
          <p:nvPr/>
        </p:nvSpPr>
        <p:spPr>
          <a:xfrm>
            <a:off x="479424" y="2723485"/>
            <a:ext cx="1778583" cy="22393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Gas</a:t>
            </a:r>
          </a:p>
        </p:txBody>
      </p:sp>
      <p:sp>
        <p:nvSpPr>
          <p:cNvPr id="14" name="Rounded Rectangle 13"/>
          <p:cNvSpPr/>
          <p:nvPr/>
        </p:nvSpPr>
        <p:spPr>
          <a:xfrm>
            <a:off x="479424" y="3344902"/>
            <a:ext cx="1778583" cy="21763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Smart infrastructure</a:t>
            </a:r>
          </a:p>
        </p:txBody>
      </p:sp>
      <p:sp>
        <p:nvSpPr>
          <p:cNvPr id="4" name="TextBox 3"/>
          <p:cNvSpPr txBox="1"/>
          <p:nvPr/>
        </p:nvSpPr>
        <p:spPr>
          <a:xfrm>
            <a:off x="479424" y="1953403"/>
            <a:ext cx="8299078" cy="707886"/>
          </a:xfrm>
          <a:prstGeom prst="rect">
            <a:avLst/>
          </a:prstGeom>
          <a:noFill/>
        </p:spPr>
        <p:txBody>
          <a:bodyPr wrap="square" rtlCol="0">
            <a:spAutoFit/>
          </a:bodyPr>
          <a:lstStyle/>
          <a:p>
            <a:pPr marL="171450" indent="-171450">
              <a:buBlip>
                <a:blip r:embed="rId2"/>
              </a:buBlip>
            </a:pPr>
            <a:r>
              <a:rPr lang="en-GB" sz="800" dirty="0"/>
              <a:t>Despite the need for large scale transmission improvements to improve resilience and connect together existing networks,  around 87% of investment required is in the distribution system. This will provide increased resilience at a local level, provide for greater integration of renewable energy sources, and include the investment in smart networks and systems.  </a:t>
            </a:r>
          </a:p>
          <a:p>
            <a:pPr marL="171450" indent="-171450">
              <a:buBlip>
                <a:blip r:embed="rId2"/>
              </a:buBlip>
            </a:pPr>
            <a:r>
              <a:rPr lang="en-GB" sz="800" dirty="0"/>
              <a:t>US$33bn is prediction for the transmission system improvements.</a:t>
            </a:r>
          </a:p>
          <a:p>
            <a:pPr marL="171450" indent="-171450">
              <a:buBlip>
                <a:blip r:embed="rId2"/>
              </a:buBlip>
            </a:pPr>
            <a:endParaRPr lang="en-GB" sz="800" dirty="0"/>
          </a:p>
        </p:txBody>
      </p:sp>
      <p:sp>
        <p:nvSpPr>
          <p:cNvPr id="15" name="Rounded Rectangle 14"/>
          <p:cNvSpPr/>
          <p:nvPr/>
        </p:nvSpPr>
        <p:spPr>
          <a:xfrm>
            <a:off x="479424" y="1200690"/>
            <a:ext cx="1778584" cy="229217"/>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t>General</a:t>
            </a:r>
          </a:p>
        </p:txBody>
      </p:sp>
      <p:sp>
        <p:nvSpPr>
          <p:cNvPr id="16" name="TextBox 15"/>
          <p:cNvSpPr txBox="1"/>
          <p:nvPr/>
        </p:nvSpPr>
        <p:spPr>
          <a:xfrm>
            <a:off x="479425" y="1429908"/>
            <a:ext cx="8299078" cy="215444"/>
          </a:xfrm>
          <a:prstGeom prst="rect">
            <a:avLst/>
          </a:prstGeom>
          <a:noFill/>
        </p:spPr>
        <p:txBody>
          <a:bodyPr wrap="square" rtlCol="0">
            <a:spAutoFit/>
          </a:bodyPr>
          <a:lstStyle/>
          <a:p>
            <a:pPr marL="171450" indent="-171450">
              <a:buBlip>
                <a:blip r:embed="rId2"/>
              </a:buBlip>
            </a:pPr>
            <a:r>
              <a:rPr lang="en-GB" sz="800" dirty="0"/>
              <a:t>Total investment in gas and electricity transmission and distribution systems is estimated at around €275bn by 2035 based on IEA infrastructure investment forecasts. </a:t>
            </a:r>
            <a:r>
              <a:rPr lang="en-GB" sz="800" dirty="0">
                <a:solidFill>
                  <a:srgbClr val="FF0000"/>
                </a:solidFill>
              </a:rPr>
              <a:t> </a:t>
            </a:r>
          </a:p>
        </p:txBody>
      </p:sp>
      <p:sp>
        <p:nvSpPr>
          <p:cNvPr id="17" name="Rectangle 16"/>
          <p:cNvSpPr/>
          <p:nvPr/>
        </p:nvSpPr>
        <p:spPr>
          <a:xfrm>
            <a:off x="389466" y="991066"/>
            <a:ext cx="5763239" cy="246221"/>
          </a:xfrm>
          <a:prstGeom prst="rect">
            <a:avLst/>
          </a:prstGeom>
        </p:spPr>
        <p:txBody>
          <a:bodyPr wrap="square">
            <a:spAutoFit/>
          </a:bodyPr>
          <a:lstStyle/>
          <a:p>
            <a:r>
              <a:rPr lang="en-GB" sz="1000" b="1" dirty="0">
                <a:solidFill>
                  <a:schemeClr val="accent1"/>
                </a:solidFill>
              </a:rPr>
              <a:t>Market size and opportunity</a:t>
            </a:r>
            <a:r>
              <a:rPr lang="en-GB" sz="800" dirty="0"/>
              <a:t>.  </a:t>
            </a:r>
          </a:p>
        </p:txBody>
      </p:sp>
      <p:sp>
        <p:nvSpPr>
          <p:cNvPr id="21" name="Rectangle 20"/>
          <p:cNvSpPr/>
          <p:nvPr/>
        </p:nvSpPr>
        <p:spPr>
          <a:xfrm>
            <a:off x="479424" y="3564425"/>
            <a:ext cx="8299079" cy="707886"/>
          </a:xfrm>
          <a:prstGeom prst="rect">
            <a:avLst/>
          </a:prstGeom>
        </p:spPr>
        <p:txBody>
          <a:bodyPr wrap="square">
            <a:spAutoFit/>
          </a:bodyPr>
          <a:lstStyle/>
          <a:p>
            <a:pPr marL="171450" indent="-171450">
              <a:buBlip>
                <a:blip r:embed="rId2"/>
              </a:buBlip>
            </a:pPr>
            <a:r>
              <a:rPr lang="en-GB" sz="800" dirty="0"/>
              <a:t>METI (Ministry of Energy, Trade, and Industry) budgeted around US$3.8 bn in 2014, aimed at energy efficiency and demand response, including smart grids infrastructure.     It is expected that alongside deregulation, the introduction of different tariff mechanisms and smart meters will stimulate the market for smart grid systems and demand response measures.  METI is also investing in microgrid demonstration projects which improve resilience, integration of EVs and renewables, and electricity storage.  </a:t>
            </a:r>
          </a:p>
          <a:p>
            <a:pPr marL="171450" indent="-171450">
              <a:buBlip>
                <a:blip r:embed="rId2"/>
              </a:buBlip>
            </a:pPr>
            <a:r>
              <a:rPr lang="en-GB" sz="800" dirty="0"/>
              <a:t>The key challenges which smart infrastructure can meet are distributed energy management systems for integration of renewable sources, demand side response measures and data management to improve efficiencies, and the need for resilience through microgrids, distributed generation, and storage.  </a:t>
            </a:r>
          </a:p>
        </p:txBody>
      </p:sp>
      <p:sp>
        <p:nvSpPr>
          <p:cNvPr id="28" name="Rounded Rectangle 27"/>
          <p:cNvSpPr/>
          <p:nvPr/>
        </p:nvSpPr>
        <p:spPr>
          <a:xfrm>
            <a:off x="2347966" y="1198055"/>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US$275 bn  investment by 2035</a:t>
            </a:r>
          </a:p>
        </p:txBody>
      </p:sp>
      <p:sp>
        <p:nvSpPr>
          <p:cNvPr id="29" name="Rounded Rectangle 28"/>
          <p:cNvSpPr/>
          <p:nvPr/>
        </p:nvSpPr>
        <p:spPr>
          <a:xfrm>
            <a:off x="2347966" y="1721550"/>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US$232 bn  investment by 2035 across electricity transmission and distribution</a:t>
            </a:r>
          </a:p>
        </p:txBody>
      </p:sp>
      <p:sp>
        <p:nvSpPr>
          <p:cNvPr id="30" name="Rounded Rectangle 29"/>
          <p:cNvSpPr/>
          <p:nvPr/>
        </p:nvSpPr>
        <p:spPr>
          <a:xfrm>
            <a:off x="2356643" y="2721600"/>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US$43 bn  investment by 2035</a:t>
            </a:r>
          </a:p>
        </p:txBody>
      </p:sp>
      <p:sp>
        <p:nvSpPr>
          <p:cNvPr id="31" name="Rounded Rectangle 30"/>
          <p:cNvSpPr/>
          <p:nvPr/>
        </p:nvSpPr>
        <p:spPr>
          <a:xfrm>
            <a:off x="2356643" y="3339112"/>
            <a:ext cx="6430536" cy="229217"/>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b="1" dirty="0"/>
              <a:t>The worlds second largest market for ICT smart networks infrastructure</a:t>
            </a:r>
          </a:p>
        </p:txBody>
      </p:sp>
      <p:sp>
        <p:nvSpPr>
          <p:cNvPr id="32" name="Oval 31"/>
          <p:cNvSpPr/>
          <p:nvPr/>
        </p:nvSpPr>
        <p:spPr>
          <a:xfrm>
            <a:off x="8362847" y="4654311"/>
            <a:ext cx="262480" cy="26248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Oval 32"/>
          <p:cNvSpPr/>
          <p:nvPr/>
        </p:nvSpPr>
        <p:spPr>
          <a:xfrm>
            <a:off x="8360634" y="5670352"/>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5" name="Oval 34"/>
          <p:cNvSpPr/>
          <p:nvPr/>
        </p:nvSpPr>
        <p:spPr>
          <a:xfrm>
            <a:off x="8360634" y="5095420"/>
            <a:ext cx="262480" cy="26248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313" y="413462"/>
            <a:ext cx="432000" cy="432000"/>
          </a:xfrm>
          <a:prstGeom prst="rect">
            <a:avLst/>
          </a:prstGeom>
        </p:spPr>
      </p:pic>
    </p:spTree>
    <p:extLst>
      <p:ext uri="{BB962C8B-B14F-4D97-AF65-F5344CB8AC3E}">
        <p14:creationId xmlns:p14="http://schemas.microsoft.com/office/powerpoint/2010/main" val="86554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067" y="1015160"/>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bwMode="auto">
          <a:xfrm>
            <a:off x="344393" y="1008962"/>
            <a:ext cx="8449733" cy="692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marL="0" indent="0" defTabSz="457200" eaLnBrk="1" fontAlgn="base" hangingPunct="1">
              <a:spcBef>
                <a:spcPct val="0"/>
              </a:spcBef>
            </a:pPr>
            <a:r>
              <a:rPr lang="en-GB" sz="1000" b="1" dirty="0">
                <a:solidFill>
                  <a:schemeClr val="accent4"/>
                </a:solidFill>
              </a:rPr>
              <a:t>Delta-ee view:</a:t>
            </a:r>
          </a:p>
          <a:p>
            <a:pPr marL="0" indent="0" defTabSz="457200" eaLnBrk="1" fontAlgn="base" hangingPunct="1">
              <a:spcBef>
                <a:spcPct val="0"/>
              </a:spcBef>
            </a:pPr>
            <a:endParaRPr lang="en-GB" sz="200" b="1" dirty="0">
              <a:solidFill>
                <a:schemeClr val="accent4"/>
              </a:solidFill>
            </a:endParaRPr>
          </a:p>
          <a:p>
            <a:pPr marL="182563" indent="-182563">
              <a:spcBef>
                <a:spcPts val="0"/>
              </a:spcBef>
              <a:spcAft>
                <a:spcPts val="0"/>
              </a:spcAft>
              <a:buBlip>
                <a:blip r:embed="rId2"/>
              </a:buBlip>
            </a:pPr>
            <a:r>
              <a:rPr lang="en-GB" sz="900" b="1" dirty="0">
                <a:solidFill>
                  <a:schemeClr val="accent1"/>
                </a:solidFill>
              </a:rPr>
              <a:t>The key feature of the power system is its aging but extensive infrastructure and high exposure to damaging climate events.   Substantial investment is required in Alberta and Ontario.  A surge in intermittent renewables is now likely, leading to growing system challenges.</a:t>
            </a:r>
          </a:p>
          <a:p>
            <a:pPr marL="182563" indent="-182563">
              <a:spcBef>
                <a:spcPts val="0"/>
              </a:spcBef>
              <a:spcAft>
                <a:spcPts val="0"/>
              </a:spcAft>
              <a:buBlip>
                <a:blip r:embed="rId2"/>
              </a:buBlip>
            </a:pPr>
            <a:r>
              <a:rPr lang="en-GB" sz="900" b="1" dirty="0">
                <a:solidFill>
                  <a:schemeClr val="accent1"/>
                </a:solidFill>
              </a:rPr>
              <a:t>Gas networks are expanding rapidly based on the country’s role as a producer, but district heat is not widely deployed.</a:t>
            </a:r>
            <a:endParaRPr lang="en-GB" sz="900" b="1" dirty="0"/>
          </a:p>
        </p:txBody>
      </p:sp>
      <p:sp>
        <p:nvSpPr>
          <p:cNvPr id="6" name="Rectangle 5"/>
          <p:cNvSpPr/>
          <p:nvPr/>
        </p:nvSpPr>
        <p:spPr>
          <a:xfrm>
            <a:off x="364067" y="1799369"/>
            <a:ext cx="4521197" cy="4576948"/>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bwMode="auto">
          <a:xfrm>
            <a:off x="344394" y="1760909"/>
            <a:ext cx="4498537" cy="48013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Market drivers</a:t>
            </a:r>
            <a:endParaRPr lang="en-GB" sz="300" dirty="0"/>
          </a:p>
          <a:p>
            <a:r>
              <a:rPr lang="en-GB" sz="900" b="1" u="sng" dirty="0"/>
              <a:t>Overview</a:t>
            </a:r>
          </a:p>
          <a:p>
            <a:pPr marL="171450" lvl="1" indent="-171450">
              <a:buClr>
                <a:srgbClr val="FCB034"/>
              </a:buClr>
              <a:buBlip>
                <a:blip r:embed="rId2"/>
              </a:buBlip>
            </a:pPr>
            <a:r>
              <a:rPr lang="en-GB" sz="900" dirty="0"/>
              <a:t>Canada is one of the most energy-intensive countries among IEA members.  There is a very high hydro content in power production, providing high system flexibility.</a:t>
            </a:r>
          </a:p>
          <a:p>
            <a:pPr marL="171450" lvl="1" indent="-171450">
              <a:buClr>
                <a:srgbClr val="FCB034"/>
              </a:buClr>
              <a:buBlip>
                <a:blip r:embed="rId2"/>
              </a:buBlip>
            </a:pPr>
            <a:r>
              <a:rPr lang="en-GB" sz="900" dirty="0"/>
              <a:t>Its power networks are extensive and old, its need for gas infrastructure is high,</a:t>
            </a:r>
          </a:p>
          <a:p>
            <a:endParaRPr lang="en-GB" sz="400" b="1" i="1" dirty="0"/>
          </a:p>
          <a:p>
            <a:pPr marL="0" lvl="1"/>
            <a:r>
              <a:rPr lang="en-GB" sz="900" b="1" u="sng" dirty="0"/>
              <a:t>Policy &amp; regulatory environment</a:t>
            </a:r>
            <a:endParaRPr lang="en-GB" sz="400" b="1" u="sng" dirty="0"/>
          </a:p>
          <a:p>
            <a:pPr marL="171450" lvl="1" indent="-171450">
              <a:buClr>
                <a:srgbClr val="FCB034"/>
              </a:buClr>
              <a:buBlip>
                <a:blip r:embed="rId2"/>
              </a:buBlip>
            </a:pPr>
            <a:r>
              <a:rPr lang="en-GB" sz="900" dirty="0"/>
              <a:t>Overall policy is increasingly driven by climate change targets.  </a:t>
            </a:r>
          </a:p>
          <a:p>
            <a:pPr marL="171450" lvl="1" indent="-171450">
              <a:buClr>
                <a:srgbClr val="FCB034"/>
              </a:buClr>
              <a:buBlip>
                <a:blip r:embed="rId2"/>
              </a:buBlip>
            </a:pPr>
            <a:r>
              <a:rPr lang="en-GB" sz="900" dirty="0"/>
              <a:t>In 2010, the Government announced its target of 90% emission-free electricity by 2020.  New PM Justin Trudeau has recently pledged a commitment to prioritise renewable energy, including wind and PV.</a:t>
            </a:r>
          </a:p>
          <a:p>
            <a:pPr marL="0" lvl="1">
              <a:buClr>
                <a:srgbClr val="FCB034"/>
              </a:buClr>
            </a:pPr>
            <a:endParaRPr lang="en-GB" sz="300" b="1" u="sng" dirty="0"/>
          </a:p>
          <a:p>
            <a:pPr marL="0" lvl="1">
              <a:buClr>
                <a:srgbClr val="FCB034"/>
              </a:buClr>
            </a:pPr>
            <a:r>
              <a:rPr lang="en-GB" sz="900" b="1" u="sng" dirty="0"/>
              <a:t>Infrastructure requirements/market size/opportunity</a:t>
            </a:r>
          </a:p>
          <a:p>
            <a:pPr marL="0" lvl="1">
              <a:buClr>
                <a:srgbClr val="FCB034"/>
              </a:buClr>
            </a:pPr>
            <a:endParaRPr lang="en-GB" sz="400" b="1" i="1" dirty="0"/>
          </a:p>
          <a:p>
            <a:pPr marL="0" lvl="1">
              <a:buClr>
                <a:srgbClr val="FCB034"/>
              </a:buClr>
            </a:pPr>
            <a:r>
              <a:rPr lang="en-GB" sz="900" b="1" dirty="0"/>
              <a:t>Electricity system:</a:t>
            </a:r>
          </a:p>
          <a:p>
            <a:pPr marL="171450" lvl="1" indent="-171450">
              <a:buClr>
                <a:srgbClr val="FCB034"/>
              </a:buClr>
              <a:buBlip>
                <a:blip r:embed="rId2"/>
              </a:buBlip>
            </a:pPr>
            <a:r>
              <a:rPr lang="en-GB" sz="900" dirty="0"/>
              <a:t>There is around 133 GW of installed electricity generation capacity. This is currently dominated by hydropower (approximately 77 GW), providing high system stability and flexibility - but there is a growing share of PV and wind.</a:t>
            </a:r>
          </a:p>
          <a:p>
            <a:pPr marL="171450" lvl="1" indent="-171450">
              <a:buClr>
                <a:srgbClr val="FCB034"/>
              </a:buClr>
              <a:buBlip>
                <a:blip r:embed="rId2"/>
              </a:buBlip>
            </a:pPr>
            <a:r>
              <a:rPr lang="en-GB" sz="900" dirty="0"/>
              <a:t>System modernisation through smart grid developments and ICT investment is underway, most notably through demand response and energy management programmes.</a:t>
            </a:r>
          </a:p>
          <a:p>
            <a:pPr marL="171450" lvl="1" indent="-171450">
              <a:buClr>
                <a:srgbClr val="FCB034"/>
              </a:buClr>
              <a:buBlip>
                <a:blip r:embed="rId2"/>
              </a:buBlip>
            </a:pPr>
            <a:r>
              <a:rPr lang="en-GB" sz="900" dirty="0"/>
              <a:t>For example, around 3m customers in Ontario can now access smart metering data through a “Green Button” format that enables remote energy management and is creating new needs for new system management applications.</a:t>
            </a:r>
          </a:p>
          <a:p>
            <a:pPr marL="0" lvl="1">
              <a:buClr>
                <a:srgbClr val="FCB034"/>
              </a:buClr>
            </a:pPr>
            <a:endParaRPr lang="en-GB" sz="300" b="1" dirty="0">
              <a:solidFill>
                <a:prstClr val="black"/>
              </a:solidFill>
            </a:endParaRPr>
          </a:p>
          <a:p>
            <a:pPr marL="0" lvl="1">
              <a:buClr>
                <a:srgbClr val="FCB034"/>
              </a:buClr>
            </a:pPr>
            <a:r>
              <a:rPr lang="en-GB" sz="900" b="1" dirty="0">
                <a:solidFill>
                  <a:prstClr val="black"/>
                </a:solidFill>
              </a:rPr>
              <a:t>Natural gas:</a:t>
            </a:r>
          </a:p>
          <a:p>
            <a:pPr marL="171450" lvl="1" indent="-171450">
              <a:buClr>
                <a:srgbClr val="FCB034"/>
              </a:buClr>
              <a:buBlip>
                <a:blip r:embed="rId2"/>
              </a:buBlip>
            </a:pPr>
            <a:r>
              <a:rPr lang="en-GB" sz="900" dirty="0">
                <a:solidFill>
                  <a:prstClr val="black"/>
                </a:solidFill>
              </a:rPr>
              <a:t>Canada is a major gas producer and exporter.  National demand is relatively small and is very province-specific.  The main needs are around supporting and supplying the major new investments in transmission and export infrastructure.</a:t>
            </a:r>
          </a:p>
          <a:p>
            <a:pPr marL="0" lvl="1">
              <a:buClr>
                <a:srgbClr val="FCB034"/>
              </a:buClr>
            </a:pPr>
            <a:endParaRPr lang="en-GB" sz="300" b="1" dirty="0">
              <a:solidFill>
                <a:prstClr val="black"/>
              </a:solidFill>
            </a:endParaRPr>
          </a:p>
          <a:p>
            <a:pPr marL="0" lvl="1">
              <a:buClr>
                <a:srgbClr val="FCB034"/>
              </a:buClr>
            </a:pPr>
            <a:r>
              <a:rPr lang="en-GB" sz="900" b="1" dirty="0">
                <a:solidFill>
                  <a:prstClr val="black"/>
                </a:solidFill>
              </a:rPr>
              <a:t>Heat/cooling networks:</a:t>
            </a:r>
          </a:p>
          <a:p>
            <a:pPr marL="171450" lvl="1" indent="-171450">
              <a:buClr>
                <a:srgbClr val="FCB034"/>
              </a:buClr>
              <a:buBlip>
                <a:blip r:embed="rId2"/>
              </a:buBlip>
            </a:pPr>
            <a:r>
              <a:rPr lang="en-GB" sz="900" dirty="0">
                <a:solidFill>
                  <a:prstClr val="black"/>
                </a:solidFill>
              </a:rPr>
              <a:t>Most DH demand is in Ontario and Quebec, which have cold winters and very high heating demand.  But we do not expect any significant expansion in deployment, with heat demand generally level and likely, in future, to be met by high efficiency gas, biogas and electric appliances.</a:t>
            </a:r>
          </a:p>
        </p:txBody>
      </p:sp>
      <p:sp>
        <p:nvSpPr>
          <p:cNvPr id="56" name="Rectangle 55"/>
          <p:cNvSpPr/>
          <p:nvPr/>
        </p:nvSpPr>
        <p:spPr>
          <a:xfrm>
            <a:off x="4961468" y="1799370"/>
            <a:ext cx="3454726" cy="2374834"/>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Canada</a:t>
            </a:r>
          </a:p>
        </p:txBody>
      </p:sp>
      <p:sp>
        <p:nvSpPr>
          <p:cNvPr id="9" name="Rectangle 8"/>
          <p:cNvSpPr/>
          <p:nvPr/>
        </p:nvSpPr>
        <p:spPr>
          <a:xfrm>
            <a:off x="4959047" y="4304001"/>
            <a:ext cx="3852333" cy="1345922"/>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p:cNvSpPr/>
          <p:nvPr/>
        </p:nvSpPr>
        <p:spPr>
          <a:xfrm>
            <a:off x="8416193" y="1797478"/>
            <a:ext cx="397605" cy="2376241"/>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Oval 23"/>
          <p:cNvSpPr/>
          <p:nvPr/>
        </p:nvSpPr>
        <p:spPr>
          <a:xfrm>
            <a:off x="8483755" y="2485472"/>
            <a:ext cx="262480" cy="262480"/>
          </a:xfrm>
          <a:prstGeom prst="ellipse">
            <a:avLst/>
          </a:prstGeom>
          <a:solidFill>
            <a:srgbClr val="FC74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TextBox 24"/>
          <p:cNvSpPr txBox="1"/>
          <p:nvPr/>
        </p:nvSpPr>
        <p:spPr bwMode="auto">
          <a:xfrm>
            <a:off x="4941793" y="4317152"/>
            <a:ext cx="3852333" cy="136191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50" b="1" dirty="0">
                <a:solidFill>
                  <a:schemeClr val="accent1"/>
                </a:solidFill>
              </a:rPr>
              <a:t>Ease of doing business/competitive environment</a:t>
            </a:r>
          </a:p>
          <a:p>
            <a:pPr marL="171450" lvl="1" indent="-171450">
              <a:buClr>
                <a:srgbClr val="FCB034"/>
              </a:buClr>
              <a:buBlip>
                <a:blip r:embed="rId2"/>
              </a:buBlip>
            </a:pPr>
            <a:endParaRPr lang="en-GB" sz="900" dirty="0"/>
          </a:p>
          <a:p>
            <a:pPr marL="171450" lvl="1" indent="-171450">
              <a:buClr>
                <a:srgbClr val="FCB034"/>
              </a:buClr>
              <a:buBlip>
                <a:blip r:embed="rId2"/>
              </a:buBlip>
            </a:pPr>
            <a:r>
              <a:rPr lang="en-GB" sz="900" dirty="0"/>
              <a:t>Cultural and commercial linkages are strong.  Scottish companies should feel very comfortable in the Canadian business environment.</a:t>
            </a:r>
          </a:p>
          <a:p>
            <a:pPr marL="171450" lvl="1" indent="-171450">
              <a:buClr>
                <a:srgbClr val="FCB034"/>
              </a:buClr>
              <a:buBlip>
                <a:blip r:embed="rId2"/>
              </a:buBlip>
            </a:pPr>
            <a:r>
              <a:rPr lang="en-GB" sz="900" dirty="0"/>
              <a:t>Canada ranks 14</a:t>
            </a:r>
            <a:r>
              <a:rPr lang="en-GB" sz="900" baseline="30000" dirty="0"/>
              <a:t>th</a:t>
            </a:r>
            <a:r>
              <a:rPr lang="en-GB" sz="900" dirty="0"/>
              <a:t> in global league tables of ease of doing business.</a:t>
            </a:r>
          </a:p>
          <a:p>
            <a:pPr marL="171450" lvl="1" indent="-171450">
              <a:buClr>
                <a:srgbClr val="FCB034"/>
              </a:buClr>
              <a:buBlip>
                <a:blip r:embed="rId2"/>
              </a:buBlip>
            </a:pPr>
            <a:r>
              <a:rPr lang="en-GB" sz="900" dirty="0"/>
              <a:t>However, we expect that the main challenge will be strong competition from US, Asian and Canadian players across all relevant sectors.  It is likely to be worthwhile identifying niche opportunities through detailed province-by-province research.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339" y="405532"/>
            <a:ext cx="415863" cy="415863"/>
          </a:xfrm>
          <a:prstGeom prst="rect">
            <a:avLst/>
          </a:prstGeom>
        </p:spPr>
      </p:pic>
      <p:sp>
        <p:nvSpPr>
          <p:cNvPr id="20" name="TextBox 19"/>
          <p:cNvSpPr txBox="1"/>
          <p:nvPr/>
        </p:nvSpPr>
        <p:spPr bwMode="auto">
          <a:xfrm>
            <a:off x="4951304" y="1832197"/>
            <a:ext cx="3542453" cy="20928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Scottish export capability and experience</a:t>
            </a:r>
          </a:p>
          <a:p>
            <a:pPr lvl="0"/>
            <a:endParaRPr lang="en-GB" sz="300" b="1" dirty="0">
              <a:solidFill>
                <a:prstClr val="black"/>
              </a:solidFill>
            </a:endParaRPr>
          </a:p>
          <a:p>
            <a:pPr lvl="0"/>
            <a:r>
              <a:rPr lang="en-GB" sz="900" b="1" dirty="0">
                <a:solidFill>
                  <a:prstClr val="black"/>
                </a:solidFill>
              </a:rPr>
              <a:t>Electricity </a:t>
            </a:r>
          </a:p>
          <a:p>
            <a:pPr lvl="0"/>
            <a:r>
              <a:rPr lang="en-GB" sz="900" dirty="0">
                <a:solidFill>
                  <a:prstClr val="black"/>
                </a:solidFill>
              </a:rPr>
              <a:t>The principal needs are for:</a:t>
            </a:r>
          </a:p>
          <a:p>
            <a:pPr marL="177800" lvl="0" indent="-177800">
              <a:buBlip>
                <a:blip r:embed="rId2"/>
              </a:buBlip>
            </a:pPr>
            <a:r>
              <a:rPr lang="en-GB" sz="900" dirty="0">
                <a:solidFill>
                  <a:prstClr val="black"/>
                </a:solidFill>
              </a:rPr>
              <a:t>Modernisation, refurbishment and maintenance of traditional T&amp;D systems.  </a:t>
            </a:r>
          </a:p>
          <a:p>
            <a:pPr marL="177800" lvl="0" indent="-177800">
              <a:buBlip>
                <a:blip r:embed="rId2"/>
              </a:buBlip>
            </a:pPr>
            <a:r>
              <a:rPr lang="en-GB" sz="900" dirty="0">
                <a:solidFill>
                  <a:prstClr val="black"/>
                </a:solidFill>
              </a:rPr>
              <a:t>Growing needs for support of smart infrastructure and management based on expanding renewable and distributed deployment.</a:t>
            </a:r>
          </a:p>
          <a:p>
            <a:pPr lvl="0"/>
            <a:endParaRPr lang="en-GB" sz="900" b="1" dirty="0">
              <a:solidFill>
                <a:prstClr val="black"/>
              </a:solidFill>
            </a:endParaRPr>
          </a:p>
          <a:p>
            <a:pPr lvl="0"/>
            <a:r>
              <a:rPr lang="en-GB" sz="900" b="1" dirty="0">
                <a:solidFill>
                  <a:prstClr val="black"/>
                </a:solidFill>
              </a:rPr>
              <a:t>Gas </a:t>
            </a:r>
          </a:p>
          <a:p>
            <a:pPr marL="177800" indent="-177800">
              <a:buBlip>
                <a:blip r:embed="rId2"/>
              </a:buBlip>
            </a:pPr>
            <a:r>
              <a:rPr lang="en-GB" sz="900" dirty="0">
                <a:solidFill>
                  <a:prstClr val="black"/>
                </a:solidFill>
              </a:rPr>
              <a:t>The main need is for support for the extensive transmission and LNG infrastructure development, mainly in the west of the country to serve Asian markets.  Scotland has solid expertise in some of these applications.</a:t>
            </a:r>
          </a:p>
        </p:txBody>
      </p:sp>
      <p:sp>
        <p:nvSpPr>
          <p:cNvPr id="26" name="Oval 25"/>
          <p:cNvSpPr/>
          <p:nvPr/>
        </p:nvSpPr>
        <p:spPr>
          <a:xfrm>
            <a:off x="8483755" y="3535024"/>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873737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41793" y="4686656"/>
            <a:ext cx="3852333" cy="1450804"/>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Rectangle 2"/>
          <p:cNvSpPr/>
          <p:nvPr/>
        </p:nvSpPr>
        <p:spPr>
          <a:xfrm>
            <a:off x="364067" y="980976"/>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bwMode="auto">
          <a:xfrm>
            <a:off x="344393" y="983324"/>
            <a:ext cx="8449733" cy="692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marL="0" indent="0" defTabSz="457200" eaLnBrk="1" fontAlgn="base" hangingPunct="1">
              <a:spcBef>
                <a:spcPct val="0"/>
              </a:spcBef>
            </a:pPr>
            <a:r>
              <a:rPr lang="en-GB" sz="1000" b="1" dirty="0">
                <a:solidFill>
                  <a:schemeClr val="accent4"/>
                </a:solidFill>
              </a:rPr>
              <a:t>Delta-ee view:</a:t>
            </a:r>
          </a:p>
          <a:p>
            <a:pPr marL="0" indent="0" defTabSz="457200" eaLnBrk="1" fontAlgn="base" hangingPunct="1">
              <a:spcBef>
                <a:spcPct val="0"/>
              </a:spcBef>
            </a:pPr>
            <a:endParaRPr lang="en-GB" sz="200" b="1" dirty="0">
              <a:solidFill>
                <a:schemeClr val="accent4"/>
              </a:solidFill>
            </a:endParaRPr>
          </a:p>
          <a:p>
            <a:pPr marL="182563" indent="-182563">
              <a:spcBef>
                <a:spcPts val="0"/>
              </a:spcBef>
              <a:spcAft>
                <a:spcPts val="0"/>
              </a:spcAft>
              <a:buBlip>
                <a:blip r:embed="rId2"/>
              </a:buBlip>
            </a:pPr>
            <a:r>
              <a:rPr lang="en-GB" sz="900" b="1" dirty="0">
                <a:solidFill>
                  <a:schemeClr val="accent1"/>
                </a:solidFill>
              </a:rPr>
              <a:t>India has 18% of the world’s population but uses only 6% of the world’s primary energy.  Energy demand, and thus opportunities, are surging - consumption has doubled since 2000 and will likely do so again within 20-25 years.</a:t>
            </a:r>
          </a:p>
          <a:p>
            <a:pPr marL="182563" indent="-182563">
              <a:spcBef>
                <a:spcPts val="0"/>
              </a:spcBef>
              <a:spcAft>
                <a:spcPts val="0"/>
              </a:spcAft>
              <a:buBlip>
                <a:blip r:embed="rId2"/>
              </a:buBlip>
            </a:pPr>
            <a:r>
              <a:rPr lang="en-GB" sz="900" b="1" dirty="0">
                <a:solidFill>
                  <a:schemeClr val="accent1"/>
                </a:solidFill>
              </a:rPr>
              <a:t>The key feature of the electricity system is its dysfunctional performance – frequent outages and system failures, which are daily in many States.</a:t>
            </a:r>
            <a:endParaRPr lang="en-GB" sz="200" b="1" dirty="0"/>
          </a:p>
        </p:txBody>
      </p:sp>
      <p:sp>
        <p:nvSpPr>
          <p:cNvPr id="6" name="Rectangle 5"/>
          <p:cNvSpPr/>
          <p:nvPr/>
        </p:nvSpPr>
        <p:spPr>
          <a:xfrm>
            <a:off x="364067" y="1774202"/>
            <a:ext cx="4521197" cy="4455682"/>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bwMode="auto">
          <a:xfrm>
            <a:off x="344394" y="1735742"/>
            <a:ext cx="4498537" cy="45089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Market drivers</a:t>
            </a:r>
            <a:endParaRPr lang="en-GB" sz="300" dirty="0"/>
          </a:p>
          <a:p>
            <a:endParaRPr lang="en-GB" sz="300" b="1" u="sng" dirty="0"/>
          </a:p>
          <a:p>
            <a:r>
              <a:rPr lang="en-GB" sz="900" b="1" u="sng" dirty="0"/>
              <a:t>Overview</a:t>
            </a:r>
          </a:p>
          <a:p>
            <a:pPr marL="171450" lvl="1" indent="-171450">
              <a:buClr>
                <a:srgbClr val="FCB034"/>
              </a:buClr>
              <a:buBlip>
                <a:blip r:embed="rId2"/>
              </a:buBlip>
            </a:pPr>
            <a:r>
              <a:rPr lang="en-GB" sz="900" dirty="0"/>
              <a:t>Energy demand will double by 2040 at the latest, but investment is constrained by inefficient regulation and corruption.  In the electricity sector, this leads to high demand for on-site distributed systems, often renewable and not inter-connected.</a:t>
            </a:r>
          </a:p>
          <a:p>
            <a:pPr marL="171450" lvl="1" indent="-171450">
              <a:buClr>
                <a:srgbClr val="FCB034"/>
              </a:buClr>
              <a:buBlip>
                <a:blip r:embed="rId2"/>
              </a:buBlip>
            </a:pPr>
            <a:r>
              <a:rPr lang="en-GB" sz="900" dirty="0"/>
              <a:t>Gas penetration is low currently but we expect will grow rapidly in coastal regions, slowly displacing coal in power generation.</a:t>
            </a:r>
          </a:p>
          <a:p>
            <a:endParaRPr lang="en-GB" sz="400" b="1" i="1" dirty="0"/>
          </a:p>
          <a:p>
            <a:pPr marL="0" lvl="1"/>
            <a:r>
              <a:rPr lang="en-GB" sz="900" b="1" u="sng" dirty="0"/>
              <a:t>Policy &amp; regulatory environment</a:t>
            </a:r>
            <a:endParaRPr lang="en-GB" sz="400" b="1" u="sng" dirty="0"/>
          </a:p>
          <a:p>
            <a:pPr marL="0" lvl="1">
              <a:buClr>
                <a:srgbClr val="FCB034"/>
              </a:buClr>
            </a:pPr>
            <a:endParaRPr lang="en-GB" sz="200" dirty="0"/>
          </a:p>
          <a:p>
            <a:pPr marL="171450" lvl="1" indent="-171450">
              <a:buClr>
                <a:srgbClr val="FCB034"/>
              </a:buClr>
              <a:buBlip>
                <a:blip r:embed="rId2"/>
              </a:buBlip>
            </a:pPr>
            <a:r>
              <a:rPr lang="en-GB" sz="900" dirty="0"/>
              <a:t>A strong long-term push for renewable energy, notably solar and wind power. This is motivated by the target to reach 175 GW of installed renewable capacity (excluding large hydro) by 2022.</a:t>
            </a:r>
          </a:p>
          <a:p>
            <a:pPr marL="171450" lvl="1" indent="-171450">
              <a:buClr>
                <a:srgbClr val="FCB034"/>
              </a:buClr>
              <a:buBlip>
                <a:blip r:embed="rId2"/>
              </a:buBlip>
            </a:pPr>
            <a:r>
              <a:rPr lang="en-GB" sz="900" dirty="0"/>
              <a:t>Priorities include village electrification and the connection of households lacking electricity supply.</a:t>
            </a:r>
          </a:p>
          <a:p>
            <a:pPr marL="0" lvl="1">
              <a:buClr>
                <a:srgbClr val="FCB034"/>
              </a:buClr>
            </a:pPr>
            <a:endParaRPr lang="en-GB" sz="300" b="1" u="sng" dirty="0"/>
          </a:p>
          <a:p>
            <a:pPr marL="0" lvl="1">
              <a:buClr>
                <a:srgbClr val="FCB034"/>
              </a:buClr>
            </a:pPr>
            <a:r>
              <a:rPr lang="en-GB" sz="900" b="1" u="sng" dirty="0"/>
              <a:t>Infrastructure requirements/market size/opportunity</a:t>
            </a:r>
            <a:endParaRPr lang="en-GB" sz="400" b="1" i="1" dirty="0"/>
          </a:p>
          <a:p>
            <a:pPr marL="0" lvl="1">
              <a:buClr>
                <a:srgbClr val="FCB034"/>
              </a:buClr>
            </a:pPr>
            <a:r>
              <a:rPr lang="en-GB" sz="900" b="1" dirty="0"/>
              <a:t>Electricity networks:</a:t>
            </a:r>
          </a:p>
          <a:p>
            <a:pPr marL="171450" lvl="1" indent="-171450">
              <a:buClr>
                <a:srgbClr val="FCB034"/>
              </a:buClr>
              <a:buBlip>
                <a:blip r:embed="rId2"/>
              </a:buBlip>
            </a:pPr>
            <a:r>
              <a:rPr lang="en-GB" sz="900" dirty="0"/>
              <a:t>The national transmission system suffers from high losses and theft – and consequently needs substantial investment to address these problems.</a:t>
            </a:r>
          </a:p>
          <a:p>
            <a:pPr marL="171450" lvl="1" indent="-171450">
              <a:buClr>
                <a:srgbClr val="FCB034"/>
              </a:buClr>
              <a:buBlip>
                <a:blip r:embed="rId2"/>
              </a:buBlip>
            </a:pPr>
            <a:r>
              <a:rPr lang="en-GB" sz="900" dirty="0"/>
              <a:t>Micro-grid and mini-grid developments are becoming more common and we expect this to continue.  These are often community based and funded through “fee for service” models by banks and private equity.</a:t>
            </a:r>
            <a:endParaRPr lang="en-GB" sz="900" b="1" dirty="0"/>
          </a:p>
          <a:p>
            <a:pPr marL="0" lvl="1">
              <a:buClr>
                <a:srgbClr val="FCB034"/>
              </a:buClr>
            </a:pPr>
            <a:endParaRPr lang="en-GB" sz="300" b="1" dirty="0">
              <a:solidFill>
                <a:prstClr val="black"/>
              </a:solidFill>
            </a:endParaRPr>
          </a:p>
          <a:p>
            <a:pPr marL="0" lvl="1">
              <a:buClr>
                <a:srgbClr val="FCB034"/>
              </a:buClr>
            </a:pPr>
            <a:r>
              <a:rPr lang="en-GB" sz="900" b="1" dirty="0">
                <a:solidFill>
                  <a:prstClr val="black"/>
                </a:solidFill>
              </a:rPr>
              <a:t>Natural gas:</a:t>
            </a:r>
          </a:p>
          <a:p>
            <a:pPr marL="171450" lvl="1" indent="-171450">
              <a:buClr>
                <a:srgbClr val="FCB034"/>
              </a:buClr>
              <a:buBlip>
                <a:blip r:embed="rId2"/>
              </a:buBlip>
            </a:pPr>
            <a:r>
              <a:rPr lang="en-GB" sz="900" dirty="0">
                <a:solidFill>
                  <a:prstClr val="black"/>
                </a:solidFill>
              </a:rPr>
              <a:t>Gas makes up a relatively small but growing part of the energy mix and the infrastructure needs are nowhere near as high as for electricity – but will nonetheless be high for new T&amp;D infrastructure and regasification plants (eg the Turkmenistan–Afghanistan–Pakistan–India Pipeline (TAPI)).</a:t>
            </a:r>
          </a:p>
          <a:p>
            <a:pPr marL="0" lvl="1">
              <a:buClr>
                <a:srgbClr val="FCB034"/>
              </a:buClr>
            </a:pPr>
            <a:endParaRPr lang="en-GB" sz="300" b="1" dirty="0">
              <a:solidFill>
                <a:prstClr val="black"/>
              </a:solidFill>
            </a:endParaRPr>
          </a:p>
          <a:p>
            <a:pPr marL="0" lvl="1">
              <a:buClr>
                <a:srgbClr val="FCB034"/>
              </a:buClr>
            </a:pPr>
            <a:r>
              <a:rPr lang="en-GB" sz="900" b="1" dirty="0">
                <a:solidFill>
                  <a:prstClr val="black"/>
                </a:solidFill>
              </a:rPr>
              <a:t>Heating / cooling networks:</a:t>
            </a:r>
          </a:p>
          <a:p>
            <a:pPr marL="171450" lvl="1" indent="-171450">
              <a:buClr>
                <a:srgbClr val="FCB034"/>
              </a:buClr>
              <a:buBlip>
                <a:blip r:embed="rId2"/>
              </a:buBlip>
            </a:pPr>
            <a:r>
              <a:rPr lang="en-GB" sz="900" dirty="0">
                <a:solidFill>
                  <a:prstClr val="black"/>
                </a:solidFill>
              </a:rPr>
              <a:t>Heat demand in India is relatively low – the key challenge is cooling which is currently based on electric AC systems that put high demands on the power system in summer.</a:t>
            </a:r>
            <a:endParaRPr lang="en-GB" sz="900" b="1" dirty="0">
              <a:solidFill>
                <a:prstClr val="black"/>
              </a:solidFill>
            </a:endParaRPr>
          </a:p>
        </p:txBody>
      </p:sp>
      <p:sp>
        <p:nvSpPr>
          <p:cNvPr id="56" name="Rectangle 55"/>
          <p:cNvSpPr/>
          <p:nvPr/>
        </p:nvSpPr>
        <p:spPr>
          <a:xfrm>
            <a:off x="4961468" y="1774203"/>
            <a:ext cx="3454726" cy="2789251"/>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India</a:t>
            </a:r>
          </a:p>
        </p:txBody>
      </p:sp>
      <p:sp>
        <p:nvSpPr>
          <p:cNvPr id="14" name="Rectangle 13"/>
          <p:cNvSpPr/>
          <p:nvPr/>
        </p:nvSpPr>
        <p:spPr>
          <a:xfrm>
            <a:off x="8416193" y="1772311"/>
            <a:ext cx="397605" cy="2790821"/>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Oval 20"/>
          <p:cNvSpPr/>
          <p:nvPr/>
        </p:nvSpPr>
        <p:spPr>
          <a:xfrm>
            <a:off x="8483755" y="2798838"/>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TextBox 24"/>
          <p:cNvSpPr txBox="1"/>
          <p:nvPr/>
        </p:nvSpPr>
        <p:spPr bwMode="auto">
          <a:xfrm>
            <a:off x="4893902" y="4631552"/>
            <a:ext cx="3852333" cy="14927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Ease of doing business/competitive environment</a:t>
            </a:r>
          </a:p>
          <a:p>
            <a:pPr marL="0" lvl="1"/>
            <a:endParaRPr lang="en-GB" sz="900" dirty="0"/>
          </a:p>
          <a:p>
            <a:pPr marL="171450" lvl="1" indent="-171450">
              <a:buBlip>
                <a:blip r:embed="rId2"/>
              </a:buBlip>
            </a:pPr>
            <a:r>
              <a:rPr lang="en-GB" sz="900" dirty="0"/>
              <a:t>While the commercial opportunity is likely to be higher than most countries, India ranks relatively very low in terms of ease of doing business. </a:t>
            </a:r>
          </a:p>
          <a:p>
            <a:pPr marL="171450" lvl="1" indent="-171450">
              <a:buBlip>
                <a:blip r:embed="rId2"/>
              </a:buBlip>
            </a:pPr>
            <a:r>
              <a:rPr lang="en-GB" sz="900" dirty="0"/>
              <a:t>Commercial and legal transparency is generally low and any major deals will often depend greatly on local contacts and agents.</a:t>
            </a:r>
          </a:p>
          <a:p>
            <a:pPr marL="171450" lvl="1" indent="-171450">
              <a:buBlip>
                <a:blip r:embed="rId2"/>
              </a:buBlip>
            </a:pPr>
            <a:r>
              <a:rPr lang="en-GB" sz="900" dirty="0"/>
              <a:t>The competitive environment will be mixed.  India is notable for IT / ICT expertise in depth.  Other system needs will largely have to be met from foreign expertise, eg US, China, Europe etc.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345" y="422702"/>
            <a:ext cx="415069" cy="415069"/>
          </a:xfrm>
          <a:prstGeom prst="rect">
            <a:avLst/>
          </a:prstGeom>
        </p:spPr>
      </p:pic>
      <p:sp>
        <p:nvSpPr>
          <p:cNvPr id="16" name="TextBox 15"/>
          <p:cNvSpPr txBox="1"/>
          <p:nvPr/>
        </p:nvSpPr>
        <p:spPr bwMode="auto">
          <a:xfrm>
            <a:off x="4961467" y="1786816"/>
            <a:ext cx="3542453" cy="28315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Scottish export capability and experience</a:t>
            </a:r>
          </a:p>
          <a:p>
            <a:pPr lvl="0"/>
            <a:endParaRPr lang="en-GB" sz="300" b="1" dirty="0">
              <a:solidFill>
                <a:prstClr val="black"/>
              </a:solidFill>
            </a:endParaRPr>
          </a:p>
          <a:p>
            <a:pPr lvl="0"/>
            <a:r>
              <a:rPr lang="en-GB" sz="900" b="1" dirty="0">
                <a:solidFill>
                  <a:prstClr val="black"/>
                </a:solidFill>
              </a:rPr>
              <a:t>Electricity </a:t>
            </a:r>
          </a:p>
          <a:p>
            <a:pPr lvl="0"/>
            <a:r>
              <a:rPr lang="en-GB" sz="900" dirty="0">
                <a:solidFill>
                  <a:prstClr val="black"/>
                </a:solidFill>
              </a:rPr>
              <a:t>Electricity system needs, and potentially the opportunities for Scotland, are high.  </a:t>
            </a:r>
          </a:p>
          <a:p>
            <a:pPr marL="177800" lvl="0" indent="-177800">
              <a:buBlip>
                <a:blip r:embed="rId2"/>
              </a:buBlip>
            </a:pPr>
            <a:r>
              <a:rPr lang="en-GB" sz="900" dirty="0">
                <a:solidFill>
                  <a:prstClr val="black"/>
                </a:solidFill>
              </a:rPr>
              <a:t>Construction of conventional new T&amp;D systems, including super-grid infrastructure.</a:t>
            </a:r>
          </a:p>
          <a:p>
            <a:pPr marL="177800" lvl="0" indent="-177800">
              <a:buBlip>
                <a:blip r:embed="rId2"/>
              </a:buBlip>
            </a:pPr>
            <a:r>
              <a:rPr lang="en-GB" sz="900" dirty="0">
                <a:solidFill>
                  <a:prstClr val="black"/>
                </a:solidFill>
              </a:rPr>
              <a:t>Reduction in system losses and theft through system refurbishment and new metering systems.</a:t>
            </a:r>
          </a:p>
          <a:p>
            <a:pPr marL="177800" lvl="0" indent="-177800">
              <a:buBlip>
                <a:blip r:embed="rId2"/>
              </a:buBlip>
            </a:pPr>
            <a:r>
              <a:rPr lang="en-GB" sz="900" dirty="0">
                <a:solidFill>
                  <a:prstClr val="black"/>
                </a:solidFill>
              </a:rPr>
              <a:t>The development of micro-grids and mini-grids requiring sophisticated controls, ICT etc.</a:t>
            </a:r>
          </a:p>
          <a:p>
            <a:pPr marL="177800" lvl="0" indent="-177800">
              <a:buBlip>
                <a:blip r:embed="rId2"/>
              </a:buBlip>
            </a:pPr>
            <a:r>
              <a:rPr lang="en-GB" sz="900" dirty="0">
                <a:solidFill>
                  <a:prstClr val="black"/>
                </a:solidFill>
              </a:rPr>
              <a:t>The management of summer peaks created by high cooling needs.</a:t>
            </a:r>
          </a:p>
          <a:p>
            <a:pPr marL="177800" lvl="0" indent="-177800">
              <a:buBlip>
                <a:blip r:embed="rId2"/>
              </a:buBlip>
            </a:pPr>
            <a:r>
              <a:rPr lang="en-GB" sz="900" dirty="0">
                <a:solidFill>
                  <a:prstClr val="black"/>
                </a:solidFill>
              </a:rPr>
              <a:t>The integration of large- and small-scale renewables into the system.</a:t>
            </a:r>
          </a:p>
          <a:p>
            <a:pPr lvl="0"/>
            <a:endParaRPr lang="en-GB" sz="300" b="1" dirty="0">
              <a:solidFill>
                <a:prstClr val="black"/>
              </a:solidFill>
            </a:endParaRPr>
          </a:p>
          <a:p>
            <a:pPr lvl="0"/>
            <a:r>
              <a:rPr lang="en-GB" sz="900" b="1" dirty="0">
                <a:solidFill>
                  <a:prstClr val="black"/>
                </a:solidFill>
              </a:rPr>
              <a:t>Gas </a:t>
            </a:r>
          </a:p>
          <a:p>
            <a:pPr marL="177800" indent="-177800">
              <a:buBlip>
                <a:blip r:embed="rId2"/>
              </a:buBlip>
            </a:pPr>
            <a:r>
              <a:rPr lang="en-GB" sz="900" dirty="0">
                <a:solidFill>
                  <a:prstClr val="black"/>
                </a:solidFill>
              </a:rPr>
              <a:t>The main needs are for support for new transmission and regasification infrastructure.  Demand will mainly be for large power plant and industrial sites, so distribution infrastructure development is likely to be low.</a:t>
            </a:r>
          </a:p>
        </p:txBody>
      </p:sp>
      <p:sp>
        <p:nvSpPr>
          <p:cNvPr id="17" name="Oval 16"/>
          <p:cNvSpPr/>
          <p:nvPr/>
        </p:nvSpPr>
        <p:spPr>
          <a:xfrm>
            <a:off x="8483755" y="3956605"/>
            <a:ext cx="262480" cy="262480"/>
          </a:xfrm>
          <a:prstGeom prst="ellipse">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8565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59047" y="3864323"/>
            <a:ext cx="3852333" cy="2174680"/>
          </a:xfrm>
          <a:prstGeom prst="rect">
            <a:avLst/>
          </a:prstGeom>
          <a:solidFill>
            <a:schemeClr val="bg1">
              <a:lumMod val="95000"/>
            </a:schemeClr>
          </a:solidFill>
          <a:ln w="15875">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Rectangle 2"/>
          <p:cNvSpPr/>
          <p:nvPr/>
        </p:nvSpPr>
        <p:spPr>
          <a:xfrm>
            <a:off x="364067" y="1015160"/>
            <a:ext cx="8449733" cy="720506"/>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bwMode="auto">
          <a:xfrm>
            <a:off x="334868" y="1004816"/>
            <a:ext cx="8449733" cy="692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marL="0" indent="0" defTabSz="457200" eaLnBrk="1" fontAlgn="base" hangingPunct="1">
              <a:spcBef>
                <a:spcPct val="0"/>
              </a:spcBef>
            </a:pPr>
            <a:r>
              <a:rPr lang="en-GB" sz="1000" b="1" dirty="0">
                <a:solidFill>
                  <a:schemeClr val="accent4"/>
                </a:solidFill>
              </a:rPr>
              <a:t>Delta-ee view:</a:t>
            </a:r>
          </a:p>
          <a:p>
            <a:pPr marL="0" indent="0" defTabSz="457200" eaLnBrk="1" fontAlgn="base" hangingPunct="1">
              <a:spcBef>
                <a:spcPct val="0"/>
              </a:spcBef>
            </a:pPr>
            <a:endParaRPr lang="en-GB" sz="200" b="1" dirty="0">
              <a:solidFill>
                <a:schemeClr val="accent4"/>
              </a:solidFill>
            </a:endParaRPr>
          </a:p>
          <a:p>
            <a:pPr marL="182563" indent="-182563">
              <a:spcBef>
                <a:spcPts val="0"/>
              </a:spcBef>
              <a:spcAft>
                <a:spcPts val="0"/>
              </a:spcAft>
              <a:buBlip>
                <a:blip r:embed="rId2"/>
              </a:buBlip>
            </a:pPr>
            <a:r>
              <a:rPr lang="en-GB" sz="900" b="1" dirty="0">
                <a:solidFill>
                  <a:schemeClr val="accent1"/>
                </a:solidFill>
              </a:rPr>
              <a:t>The grid works well but demand continues to grow.  The key emerging challenge is the integration of growing amounts of distributed PV installations.</a:t>
            </a:r>
          </a:p>
          <a:p>
            <a:pPr marL="182563" indent="-182563">
              <a:spcBef>
                <a:spcPts val="0"/>
              </a:spcBef>
              <a:spcAft>
                <a:spcPts val="0"/>
              </a:spcAft>
              <a:buBlip>
                <a:blip r:embed="rId2"/>
              </a:buBlip>
            </a:pPr>
            <a:r>
              <a:rPr lang="en-GB" sz="900" b="1" dirty="0">
                <a:solidFill>
                  <a:schemeClr val="accent1"/>
                </a:solidFill>
              </a:rPr>
              <a:t>Overall, the opportunity for Scottish exporters is likely to be relatively low here given the small size of the overall market</a:t>
            </a:r>
          </a:p>
        </p:txBody>
      </p:sp>
      <p:sp>
        <p:nvSpPr>
          <p:cNvPr id="6" name="Rectangle 5"/>
          <p:cNvSpPr/>
          <p:nvPr/>
        </p:nvSpPr>
        <p:spPr>
          <a:xfrm>
            <a:off x="364067" y="1799369"/>
            <a:ext cx="4521197" cy="4303230"/>
          </a:xfrm>
          <a:prstGeom prst="rect">
            <a:avLst/>
          </a:prstGeom>
          <a:solidFill>
            <a:schemeClr val="accent4">
              <a:lumMod val="20000"/>
              <a:lumOff val="80000"/>
            </a:schemeClr>
          </a:solid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bwMode="auto">
          <a:xfrm>
            <a:off x="344394" y="1760909"/>
            <a:ext cx="4498537" cy="4278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Market drivers</a:t>
            </a:r>
            <a:endParaRPr lang="en-GB" sz="300" dirty="0"/>
          </a:p>
          <a:p>
            <a:r>
              <a:rPr lang="en-GB" sz="900" b="1" u="sng" dirty="0"/>
              <a:t>Overview</a:t>
            </a:r>
          </a:p>
          <a:p>
            <a:pPr marL="171450" lvl="1" indent="-171450">
              <a:buClr>
                <a:srgbClr val="FCB034"/>
              </a:buClr>
              <a:buBlip>
                <a:blip r:embed="rId2"/>
              </a:buBlip>
            </a:pPr>
            <a:r>
              <a:rPr lang="en-GB" sz="900" dirty="0"/>
              <a:t>Singapore is a very small city state and one of Asia’s few modernised economies.  </a:t>
            </a:r>
          </a:p>
          <a:p>
            <a:pPr marL="171450" lvl="1" indent="-171450">
              <a:buClr>
                <a:srgbClr val="FCB034"/>
              </a:buClr>
              <a:buBlip>
                <a:blip r:embed="rId2"/>
              </a:buBlip>
            </a:pPr>
            <a:r>
              <a:rPr lang="en-GB" sz="900" dirty="0"/>
              <a:t>Economic and energy growth rates are relatively modest by Asian standards - energy demand is likely to double by 2050 at the earliest (and maybe never will).</a:t>
            </a:r>
          </a:p>
          <a:p>
            <a:pPr marL="171450" lvl="1" indent="-171450">
              <a:buClr>
                <a:srgbClr val="FCB034"/>
              </a:buClr>
              <a:buBlip>
                <a:blip r:embed="rId2"/>
              </a:buBlip>
            </a:pPr>
            <a:r>
              <a:rPr lang="en-GB" sz="900" dirty="0"/>
              <a:t>The main energy system challenge relates to the integration of distributed solar PV into its efficient running grid system.</a:t>
            </a:r>
          </a:p>
          <a:p>
            <a:endParaRPr lang="en-GB" sz="400" b="1" i="1" dirty="0"/>
          </a:p>
          <a:p>
            <a:pPr marL="0" lvl="1"/>
            <a:r>
              <a:rPr lang="en-GB" sz="900" b="1" u="sng" dirty="0"/>
              <a:t>Policy &amp; regulatory environment</a:t>
            </a:r>
            <a:endParaRPr lang="en-GB" sz="400" b="1" u="sng" dirty="0"/>
          </a:p>
          <a:p>
            <a:pPr marL="0" lvl="1">
              <a:buClr>
                <a:srgbClr val="FCB034"/>
              </a:buClr>
            </a:pPr>
            <a:endParaRPr lang="en-GB" sz="300" b="1" dirty="0"/>
          </a:p>
          <a:p>
            <a:pPr marL="171450" lvl="1" indent="-171450">
              <a:buClr>
                <a:srgbClr val="FCB034"/>
              </a:buClr>
              <a:buBlip>
                <a:blip r:embed="rId2"/>
              </a:buBlip>
            </a:pPr>
            <a:r>
              <a:rPr lang="en-GB" sz="900" dirty="0"/>
              <a:t>Singapore has committed to reducing carbon emissions by 36% by 2030 and has a target of improving energy intensity by 35% - challenging goals.</a:t>
            </a:r>
            <a:endParaRPr lang="en-GB" sz="900" b="1" dirty="0"/>
          </a:p>
          <a:p>
            <a:pPr marL="171450" lvl="1" indent="-171450">
              <a:buClr>
                <a:srgbClr val="FCB034"/>
              </a:buClr>
              <a:buBlip>
                <a:blip r:embed="rId2"/>
              </a:buBlip>
            </a:pPr>
            <a:r>
              <a:rPr lang="en-GB" sz="900" dirty="0"/>
              <a:t>To achieve this, solar PV could increase 7-fold by 2020, with potentially high impacts on the efficiency of grid operation.</a:t>
            </a:r>
          </a:p>
          <a:p>
            <a:pPr marL="0" lvl="1">
              <a:buClr>
                <a:srgbClr val="FCB034"/>
              </a:buClr>
            </a:pPr>
            <a:endParaRPr lang="en-GB" sz="300" b="1" u="sng" dirty="0"/>
          </a:p>
          <a:p>
            <a:pPr marL="0" lvl="1">
              <a:buClr>
                <a:srgbClr val="FCB034"/>
              </a:buClr>
            </a:pPr>
            <a:r>
              <a:rPr lang="en-GB" sz="900" b="1" u="sng" dirty="0"/>
              <a:t>Infrastructure requirements/market size/opportunity</a:t>
            </a:r>
            <a:endParaRPr lang="en-GB" sz="400" b="1" i="1" dirty="0"/>
          </a:p>
          <a:p>
            <a:pPr marL="0" lvl="1">
              <a:buClr>
                <a:srgbClr val="FCB034"/>
              </a:buClr>
            </a:pPr>
            <a:endParaRPr lang="en-GB" sz="300" b="1" dirty="0"/>
          </a:p>
          <a:p>
            <a:pPr marL="0" lvl="1">
              <a:buClr>
                <a:srgbClr val="FCB034"/>
              </a:buClr>
            </a:pPr>
            <a:r>
              <a:rPr lang="en-GB" sz="900" b="1" dirty="0"/>
              <a:t>Electricity networks:</a:t>
            </a:r>
          </a:p>
          <a:p>
            <a:pPr marL="171450" lvl="1" indent="-171450">
              <a:buClr>
                <a:srgbClr val="FCB034"/>
              </a:buClr>
              <a:buBlip>
                <a:blip r:embed="rId2"/>
              </a:buBlip>
            </a:pPr>
            <a:r>
              <a:rPr lang="en-GB" sz="900" dirty="0"/>
              <a:t>Today, Singapore has a highly reliable grid and very limited amount of intermittent renewables.</a:t>
            </a:r>
          </a:p>
          <a:p>
            <a:pPr marL="171450" lvl="1" indent="-171450">
              <a:buClr>
                <a:srgbClr val="FCB034"/>
              </a:buClr>
              <a:buBlip>
                <a:blip r:embed="rId2"/>
              </a:buBlip>
            </a:pPr>
            <a:r>
              <a:rPr lang="en-GB" sz="900" dirty="0"/>
              <a:t>This will change dramatically through a shift away from flexible gas generation to intermittent PV.  </a:t>
            </a:r>
          </a:p>
          <a:p>
            <a:pPr marL="171450" lvl="1" indent="-171450">
              <a:buClr>
                <a:srgbClr val="FCB034"/>
              </a:buClr>
              <a:buBlip>
                <a:blip r:embed="rId2"/>
              </a:buBlip>
            </a:pPr>
            <a:r>
              <a:rPr lang="en-GB" sz="900" dirty="0"/>
              <a:t>A further challenge to the grid infrastructure is the parallel push towards electrification of transport and high mandated EV deployment.</a:t>
            </a:r>
          </a:p>
          <a:p>
            <a:pPr marL="0" lvl="1">
              <a:buClr>
                <a:srgbClr val="FCB034"/>
              </a:buClr>
            </a:pPr>
            <a:endParaRPr lang="en-GB" sz="300" b="1" dirty="0">
              <a:solidFill>
                <a:prstClr val="black"/>
              </a:solidFill>
            </a:endParaRPr>
          </a:p>
          <a:p>
            <a:pPr marL="0" lvl="1">
              <a:buClr>
                <a:srgbClr val="FCB034"/>
              </a:buClr>
            </a:pPr>
            <a:r>
              <a:rPr lang="en-GB" sz="900" b="1" dirty="0">
                <a:solidFill>
                  <a:prstClr val="black"/>
                </a:solidFill>
              </a:rPr>
              <a:t>Natural gas:</a:t>
            </a:r>
          </a:p>
          <a:p>
            <a:pPr marL="171450" lvl="1" indent="-171450">
              <a:buClr>
                <a:srgbClr val="FCB034"/>
              </a:buClr>
              <a:buBlip>
                <a:blip r:embed="rId2"/>
              </a:buBlip>
            </a:pPr>
            <a:r>
              <a:rPr lang="en-GB" sz="900" dirty="0">
                <a:solidFill>
                  <a:prstClr val="black"/>
                </a:solidFill>
              </a:rPr>
              <a:t>We do not expect major challenges to the gas infrastructure system between now and 2030.  The country wants to reduce dependence on gas.</a:t>
            </a:r>
          </a:p>
          <a:p>
            <a:pPr marL="0" lvl="1">
              <a:buClr>
                <a:srgbClr val="FCB034"/>
              </a:buClr>
            </a:pPr>
            <a:endParaRPr lang="en-GB" sz="300" b="1" dirty="0">
              <a:solidFill>
                <a:prstClr val="black"/>
              </a:solidFill>
            </a:endParaRPr>
          </a:p>
          <a:p>
            <a:pPr marL="0" lvl="1">
              <a:buClr>
                <a:srgbClr val="FCB034"/>
              </a:buClr>
            </a:pPr>
            <a:r>
              <a:rPr lang="en-GB" sz="900" b="1" dirty="0">
                <a:solidFill>
                  <a:prstClr val="black"/>
                </a:solidFill>
              </a:rPr>
              <a:t>Heating / cooling:</a:t>
            </a:r>
          </a:p>
          <a:p>
            <a:pPr marL="171450" lvl="1" indent="-171450">
              <a:buClr>
                <a:srgbClr val="FCB034"/>
              </a:buClr>
              <a:buBlip>
                <a:blip r:embed="rId2"/>
              </a:buBlip>
            </a:pPr>
            <a:r>
              <a:rPr lang="en-GB" sz="900" dirty="0">
                <a:solidFill>
                  <a:prstClr val="black"/>
                </a:solidFill>
              </a:rPr>
              <a:t>Even more so than India, the focus is on cooling rather than heating.  </a:t>
            </a:r>
          </a:p>
          <a:p>
            <a:pPr marL="171450" lvl="1" indent="-171450">
              <a:buClr>
                <a:srgbClr val="FCB034"/>
              </a:buClr>
              <a:buBlip>
                <a:blip r:embed="rId2"/>
              </a:buBlip>
            </a:pPr>
            <a:r>
              <a:rPr lang="en-GB" sz="900" dirty="0">
                <a:solidFill>
                  <a:prstClr val="black"/>
                </a:solidFill>
              </a:rPr>
              <a:t>District cooling (a sector where Scotland has more or less no capability or experience) is operated in the Marina Bay District, with 217 MW of installed capacity, with the potential for some additions by 2020.</a:t>
            </a:r>
          </a:p>
        </p:txBody>
      </p:sp>
      <p:sp>
        <p:nvSpPr>
          <p:cNvPr id="56" name="Rectangle 55"/>
          <p:cNvSpPr/>
          <p:nvPr/>
        </p:nvSpPr>
        <p:spPr>
          <a:xfrm>
            <a:off x="4961468" y="1799370"/>
            <a:ext cx="3454726" cy="1833063"/>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Singapore</a:t>
            </a:r>
          </a:p>
        </p:txBody>
      </p:sp>
      <p:sp>
        <p:nvSpPr>
          <p:cNvPr id="14" name="Rectangle 13"/>
          <p:cNvSpPr/>
          <p:nvPr/>
        </p:nvSpPr>
        <p:spPr>
          <a:xfrm>
            <a:off x="8416193" y="1797478"/>
            <a:ext cx="397605" cy="1834149"/>
          </a:xfrm>
          <a:prstGeom prst="rect">
            <a:avLst/>
          </a:prstGeom>
          <a:noFill/>
          <a:ln w="158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TextBox 24"/>
          <p:cNvSpPr txBox="1"/>
          <p:nvPr/>
        </p:nvSpPr>
        <p:spPr bwMode="auto">
          <a:xfrm>
            <a:off x="4916714" y="3880329"/>
            <a:ext cx="3852333" cy="21852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Ease of doing business/competitive environment</a:t>
            </a:r>
            <a:endParaRPr lang="en-GB" sz="900" b="1" dirty="0">
              <a:solidFill>
                <a:prstClr val="black"/>
              </a:solidFill>
            </a:endParaRPr>
          </a:p>
          <a:p>
            <a:pPr marL="171450" lvl="1" indent="-171450" eaLnBrk="1" hangingPunct="1">
              <a:buClr>
                <a:srgbClr val="FCB034"/>
              </a:buClr>
              <a:buBlip>
                <a:blip r:embed="rId2"/>
              </a:buBlip>
            </a:pPr>
            <a:r>
              <a:rPr lang="en-GB" sz="900" dirty="0">
                <a:solidFill>
                  <a:prstClr val="black"/>
                </a:solidFill>
              </a:rPr>
              <a:t>Singapore is number 1 in the international ‘ease of doing business’ rankings.  Scottish companies should have no trouble here.</a:t>
            </a:r>
          </a:p>
          <a:p>
            <a:pPr marL="171450" lvl="1" indent="-171450">
              <a:buClr>
                <a:srgbClr val="FCB034"/>
              </a:buClr>
              <a:buBlip>
                <a:blip r:embed="rId2"/>
              </a:buBlip>
            </a:pPr>
            <a:r>
              <a:rPr lang="en-GB" sz="900" dirty="0">
                <a:solidFill>
                  <a:prstClr val="black"/>
                </a:solidFill>
              </a:rPr>
              <a:t>However, the competitive environment will be tougher. It is regarded as an international hub, with many companies setting up a regional office in Singapore and using it as their gateway to the rest of SE Asia</a:t>
            </a:r>
          </a:p>
          <a:p>
            <a:pPr marL="171450" lvl="1" indent="-171450">
              <a:buClr>
                <a:srgbClr val="FCB034"/>
              </a:buClr>
              <a:buBlip>
                <a:blip r:embed="rId2"/>
              </a:buBlip>
            </a:pPr>
            <a:r>
              <a:rPr lang="en-GB" sz="900" dirty="0">
                <a:solidFill>
                  <a:prstClr val="black"/>
                </a:solidFill>
              </a:rPr>
              <a:t>Many potential competitors are located here.  These include smart grid solutions provider Omnetric and a joint venture by Accenture and Siemens.  The Norwegian energy advisory firm DNV GL will launch a testing centre for communications equipment used in electricity grids, its first such facility outside Europe.</a:t>
            </a:r>
          </a:p>
          <a:p>
            <a:pPr marL="171450" lvl="1" indent="-171450">
              <a:buClr>
                <a:srgbClr val="FCB034"/>
              </a:buClr>
              <a:buBlip>
                <a:blip r:embed="rId2"/>
              </a:buBlip>
            </a:pPr>
            <a:r>
              <a:rPr lang="en-GB" sz="900" dirty="0">
                <a:solidFill>
                  <a:prstClr val="black"/>
                </a:solidFill>
              </a:rPr>
              <a:t>This is welcomed by the countries national technology agency who have the aim of putting Singapore on the map for global tech talent as part of their smart nation plan.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314" y="408088"/>
            <a:ext cx="444297" cy="444297"/>
          </a:xfrm>
          <a:prstGeom prst="rect">
            <a:avLst/>
          </a:prstGeom>
        </p:spPr>
      </p:pic>
      <p:sp>
        <p:nvSpPr>
          <p:cNvPr id="19" name="TextBox 18"/>
          <p:cNvSpPr txBox="1"/>
          <p:nvPr/>
        </p:nvSpPr>
        <p:spPr bwMode="auto">
          <a:xfrm>
            <a:off x="4959047" y="1803588"/>
            <a:ext cx="3542453" cy="17081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Scottish export capability and experience</a:t>
            </a:r>
          </a:p>
          <a:p>
            <a:pPr lvl="0"/>
            <a:endParaRPr lang="en-GB" sz="200" b="1" dirty="0">
              <a:solidFill>
                <a:prstClr val="black"/>
              </a:solidFill>
            </a:endParaRPr>
          </a:p>
          <a:p>
            <a:pPr lvl="0"/>
            <a:r>
              <a:rPr lang="en-GB" sz="900" b="1" dirty="0">
                <a:solidFill>
                  <a:prstClr val="black"/>
                </a:solidFill>
              </a:rPr>
              <a:t>Electricity </a:t>
            </a:r>
          </a:p>
          <a:p>
            <a:pPr marL="177800" lvl="0" indent="-177800">
              <a:buBlip>
                <a:blip r:embed="rId2"/>
              </a:buBlip>
            </a:pPr>
            <a:r>
              <a:rPr lang="en-GB" sz="900" dirty="0">
                <a:solidFill>
                  <a:prstClr val="black"/>
                </a:solidFill>
              </a:rPr>
              <a:t>The single challenge which Scottish companies can help address relates to the integration and management of highly distributed PV into an already efficient system.  This potentially provides a role for, for example, technical consultancy, advanced metering and power electronics capability, areas of moderate strength for Scotland.</a:t>
            </a:r>
          </a:p>
          <a:p>
            <a:pPr lvl="0"/>
            <a:endParaRPr lang="en-GB" sz="300" b="1" dirty="0">
              <a:solidFill>
                <a:prstClr val="black"/>
              </a:solidFill>
            </a:endParaRPr>
          </a:p>
          <a:p>
            <a:pPr lvl="0"/>
            <a:r>
              <a:rPr lang="en-GB" sz="900" b="1" dirty="0">
                <a:solidFill>
                  <a:prstClr val="black"/>
                </a:solidFill>
              </a:rPr>
              <a:t>Gas, heating &amp; cooling</a:t>
            </a:r>
          </a:p>
          <a:p>
            <a:pPr marL="177800" indent="-177800">
              <a:buBlip>
                <a:blip r:embed="rId2"/>
              </a:buBlip>
            </a:pPr>
            <a:r>
              <a:rPr lang="en-GB" sz="900" dirty="0">
                <a:solidFill>
                  <a:prstClr val="black"/>
                </a:solidFill>
              </a:rPr>
              <a:t>We do not expect there to be sufficient need to attract any relevant Scottish Export capability.</a:t>
            </a:r>
          </a:p>
        </p:txBody>
      </p:sp>
      <p:sp>
        <p:nvSpPr>
          <p:cNvPr id="28" name="Oval 27"/>
          <p:cNvSpPr/>
          <p:nvPr/>
        </p:nvSpPr>
        <p:spPr>
          <a:xfrm>
            <a:off x="8483755" y="2382315"/>
            <a:ext cx="262480" cy="262480"/>
          </a:xfrm>
          <a:prstGeom prst="ellipse">
            <a:avLst/>
          </a:prstGeom>
          <a:solidFill>
            <a:srgbClr val="FF9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9140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241668918"/>
              </p:ext>
            </p:extLst>
          </p:nvPr>
        </p:nvGraphicFramePr>
        <p:xfrm>
          <a:off x="3253741" y="962848"/>
          <a:ext cx="5623559" cy="5539552"/>
        </p:xfrm>
        <a:graphic>
          <a:graphicData uri="http://schemas.openxmlformats.org/drawingml/2006/table">
            <a:tbl>
              <a:tblPr firstRow="1" bandRow="1">
                <a:tableStyleId>{5C22544A-7EE6-4342-B048-85BDC9FD1C3A}</a:tableStyleId>
              </a:tblPr>
              <a:tblGrid>
                <a:gridCol w="236540">
                  <a:extLst>
                    <a:ext uri="{9D8B030D-6E8A-4147-A177-3AD203B41FA5}">
                      <a16:colId xmlns:a16="http://schemas.microsoft.com/office/drawing/2014/main" val="2997581111"/>
                    </a:ext>
                  </a:extLst>
                </a:gridCol>
                <a:gridCol w="5155680">
                  <a:extLst>
                    <a:ext uri="{9D8B030D-6E8A-4147-A177-3AD203B41FA5}">
                      <a16:colId xmlns:a16="http://schemas.microsoft.com/office/drawing/2014/main" val="508181698"/>
                    </a:ext>
                  </a:extLst>
                </a:gridCol>
                <a:gridCol w="231339">
                  <a:extLst>
                    <a:ext uri="{9D8B030D-6E8A-4147-A177-3AD203B41FA5}">
                      <a16:colId xmlns:a16="http://schemas.microsoft.com/office/drawing/2014/main" val="2843441180"/>
                    </a:ext>
                  </a:extLst>
                </a:gridCol>
              </a:tblGrid>
              <a:tr h="605696">
                <a:tc>
                  <a:txBody>
                    <a:bodyPr/>
                    <a:lstStyle/>
                    <a:p>
                      <a:pPr algn="ctr"/>
                      <a:r>
                        <a:rPr lang="en-GB" sz="800" b="1" dirty="0">
                          <a:solidFill>
                            <a:schemeClr val="accent1"/>
                          </a:solidFill>
                        </a:rPr>
                        <a:t>France</a:t>
                      </a:r>
                      <a:endParaRPr lang="en-GB" sz="800" dirty="0"/>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solidFill>
                            <a:schemeClr val="tx1"/>
                          </a:solidFill>
                        </a:rPr>
                        <a:t>Engaging with</a:t>
                      </a:r>
                      <a:r>
                        <a:rPr lang="en-GB" sz="800" b="0" baseline="0" dirty="0">
                          <a:solidFill>
                            <a:schemeClr val="tx1"/>
                          </a:solidFill>
                        </a:rPr>
                        <a:t> the major energy systems players (EDF and Engie) and their subsidiaries will be an important element of entering the French market, including using their UK based operations for entry. </a:t>
                      </a:r>
                    </a:p>
                    <a:p>
                      <a:pPr marL="171450" indent="-171450">
                        <a:buBlip>
                          <a:blip r:embed="rId2"/>
                        </a:buBlip>
                      </a:pPr>
                      <a:r>
                        <a:rPr lang="en-GB" sz="800" b="0" baseline="0" dirty="0">
                          <a:solidFill>
                            <a:schemeClr val="tx1"/>
                          </a:solidFill>
                        </a:rPr>
                        <a:t>France has a relatively open market and there are opportunities for Scottish companies to work with other multinationals (eg Alcatel), and become members of trade associations and innovation networks.  </a:t>
                      </a:r>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5143884"/>
                  </a:ext>
                </a:extLst>
              </a:tr>
              <a:tr h="796397">
                <a:tc>
                  <a:txBody>
                    <a:bodyPr/>
                    <a:lstStyle/>
                    <a:p>
                      <a:pPr algn="ctr"/>
                      <a:r>
                        <a:rPr lang="en-GB" sz="800" b="1" dirty="0">
                          <a:solidFill>
                            <a:schemeClr val="accent1"/>
                          </a:solidFill>
                        </a:rPr>
                        <a:t>Germany</a:t>
                      </a:r>
                      <a:endParaRPr lang="en-GB" sz="800" dirty="0"/>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t>The </a:t>
                      </a:r>
                      <a:r>
                        <a:rPr lang="en-GB" sz="800" b="0" baseline="0" dirty="0"/>
                        <a:t>public are very brand loyal to German companies and the inability to speak Germany </a:t>
                      </a:r>
                      <a:r>
                        <a:rPr lang="en-GB" sz="800" b="1" baseline="0" dirty="0"/>
                        <a:t>will</a:t>
                      </a:r>
                      <a:r>
                        <a:rPr lang="en-GB" sz="800" b="0" baseline="0" dirty="0"/>
                        <a:t> hinder success. Partnering with a Germany company is a realistic way to enter the market.</a:t>
                      </a:r>
                    </a:p>
                    <a:p>
                      <a:pPr marL="171450" marR="0" indent="-171450" algn="l" defTabSz="457200" rtl="0" eaLnBrk="1" fontAlgn="auto" latinLnBrk="0" hangingPunct="1">
                        <a:lnSpc>
                          <a:spcPct val="100000"/>
                        </a:lnSpc>
                        <a:spcBef>
                          <a:spcPts val="0"/>
                        </a:spcBef>
                        <a:spcAft>
                          <a:spcPts val="0"/>
                        </a:spcAft>
                        <a:buClrTx/>
                        <a:buSzTx/>
                        <a:buFontTx/>
                        <a:buBlip>
                          <a:blip r:embed="rId2"/>
                        </a:buBlip>
                        <a:tabLst/>
                        <a:defRPr/>
                      </a:pPr>
                      <a:r>
                        <a:rPr lang="en-GB" sz="800" dirty="0"/>
                        <a:t>Municipal</a:t>
                      </a:r>
                      <a:r>
                        <a:rPr lang="en-GB" sz="800" baseline="0" dirty="0"/>
                        <a:t> &amp; local utilities (Stadtwerke) have a smaller reach but are able to innovate. Much of the current change in the energy system is being driven from the bottom up rather than top down.</a:t>
                      </a:r>
                    </a:p>
                    <a:p>
                      <a:pPr marL="171450" marR="0" indent="-171450" algn="l" defTabSz="457200" rtl="0" eaLnBrk="1" fontAlgn="auto" latinLnBrk="0" hangingPunct="1">
                        <a:lnSpc>
                          <a:spcPct val="100000"/>
                        </a:lnSpc>
                        <a:spcBef>
                          <a:spcPts val="0"/>
                        </a:spcBef>
                        <a:spcAft>
                          <a:spcPts val="0"/>
                        </a:spcAft>
                        <a:buClrTx/>
                        <a:buSzTx/>
                        <a:buFontTx/>
                        <a:buBlip>
                          <a:blip r:embed="rId2"/>
                        </a:buBlip>
                        <a:tabLst/>
                        <a:defRPr/>
                      </a:pPr>
                      <a:r>
                        <a:rPr lang="en-GB" sz="800" b="0" dirty="0"/>
                        <a:t>For example, </a:t>
                      </a:r>
                      <a:r>
                        <a:rPr lang="en-GB" sz="800" b="0" dirty="0">
                          <a:solidFill>
                            <a:schemeClr val="accent1"/>
                          </a:solidFill>
                          <a:hlinkClick r:id="rId3"/>
                        </a:rPr>
                        <a:t>Stadtwerke Schwäbisch Hall </a:t>
                      </a:r>
                      <a:r>
                        <a:rPr lang="en-GB" sz="800" dirty="0"/>
                        <a:t>are a forward-looking, medium energy service company and additionally, attending the </a:t>
                      </a:r>
                      <a:r>
                        <a:rPr lang="en-GB" sz="800" dirty="0">
                          <a:hlinkClick r:id="rId4"/>
                        </a:rPr>
                        <a:t>Stadtwerke Renewable Energy Conference </a:t>
                      </a:r>
                      <a:r>
                        <a:rPr lang="en-GB" sz="800" dirty="0"/>
                        <a:t>may prove useful.</a:t>
                      </a:r>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60171992"/>
                  </a:ext>
                </a:extLst>
              </a:tr>
              <a:tr h="678413">
                <a:tc>
                  <a:txBody>
                    <a:bodyPr/>
                    <a:lstStyle/>
                    <a:p>
                      <a:pPr algn="ctr"/>
                      <a:r>
                        <a:rPr lang="en-GB" sz="800" b="1" dirty="0">
                          <a:solidFill>
                            <a:schemeClr val="accent1"/>
                          </a:solidFill>
                        </a:rPr>
                        <a:t>United States</a:t>
                      </a:r>
                      <a:endParaRPr lang="en-GB" sz="800" dirty="0"/>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solidFill>
                            <a:schemeClr val="tx1"/>
                          </a:solidFill>
                        </a:rPr>
                        <a:t>Devise</a:t>
                      </a:r>
                      <a:r>
                        <a:rPr lang="en-GB" sz="800" b="0" baseline="0" dirty="0">
                          <a:solidFill>
                            <a:schemeClr val="tx1"/>
                          </a:solidFill>
                        </a:rPr>
                        <a:t> strategies to target the fragmented market and drivers. This could include targeting specific programmes such as New York’s Energy Highway, and Reforming the Energy Vision (REV) schemes. </a:t>
                      </a:r>
                      <a:endParaRPr lang="en-GB" sz="800" b="0" dirty="0">
                        <a:solidFill>
                          <a:schemeClr val="tx1"/>
                        </a:solidFill>
                      </a:endParaRPr>
                    </a:p>
                    <a:p>
                      <a:pPr marL="171450" indent="-171450">
                        <a:buBlip>
                          <a:blip r:embed="rId2"/>
                        </a:buBlip>
                      </a:pPr>
                      <a:r>
                        <a:rPr lang="en-GB" sz="800" b="0" dirty="0">
                          <a:solidFill>
                            <a:schemeClr val="tx1"/>
                          </a:solidFill>
                        </a:rPr>
                        <a:t>Other less advanced states could also provide</a:t>
                      </a:r>
                      <a:r>
                        <a:rPr lang="en-GB" sz="800" b="0" baseline="0" dirty="0">
                          <a:solidFill>
                            <a:schemeClr val="tx1"/>
                          </a:solidFill>
                        </a:rPr>
                        <a:t> greater opportunities for Scottish expertise where the market is less competitive from US incumbents.  The DoE’s Eastern Renewable Generation Integration Study, and the Western Wind and Solar Integration Study will help identify areas of need. </a:t>
                      </a:r>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67287174"/>
                  </a:ext>
                </a:extLst>
              </a:tr>
              <a:tr h="678413">
                <a:tc>
                  <a:txBody>
                    <a:bodyPr/>
                    <a:lstStyle/>
                    <a:p>
                      <a:pPr algn="ctr"/>
                      <a:r>
                        <a:rPr lang="en-GB" sz="800" b="1" dirty="0">
                          <a:solidFill>
                            <a:schemeClr val="accent1"/>
                          </a:solidFill>
                        </a:rPr>
                        <a:t>China</a:t>
                      </a:r>
                      <a:endParaRPr lang="en-GB" sz="800" b="0" dirty="0">
                        <a:solidFill>
                          <a:schemeClr val="tx1"/>
                        </a:solidFill>
                      </a:endParaRPr>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solidFill>
                            <a:schemeClr val="tx1"/>
                          </a:solidFill>
                        </a:rPr>
                        <a:t>A ‘Low Carbon Technology’ MoU exists between the Scottish Government and the Hong Kong Science &amp; Technology Parks Corporation.  This was brokered by SDI and one of the expected benefits is a source of commercial and export assistance for companies wishing to access the Chinese market.</a:t>
                      </a:r>
                    </a:p>
                    <a:p>
                      <a:pPr marL="171450" indent="-171450">
                        <a:buBlip>
                          <a:blip r:embed="rId2"/>
                        </a:buBlip>
                      </a:pPr>
                      <a:r>
                        <a:rPr lang="en-GB" sz="800" b="0" dirty="0">
                          <a:solidFill>
                            <a:schemeClr val="tx1"/>
                          </a:solidFill>
                        </a:rPr>
                        <a:t>Chinese firms already have high market shares in the wider smart grid sector, supplying most products and services at prices below international norms.</a:t>
                      </a:r>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264389391"/>
                  </a:ext>
                </a:extLst>
              </a:tr>
              <a:tr h="678413">
                <a:tc>
                  <a:txBody>
                    <a:bodyPr/>
                    <a:lstStyle/>
                    <a:p>
                      <a:pPr algn="ctr"/>
                      <a:r>
                        <a:rPr lang="en-GB" sz="800" b="1" dirty="0">
                          <a:solidFill>
                            <a:schemeClr val="accent1"/>
                          </a:solidFill>
                        </a:rPr>
                        <a:t>Japan</a:t>
                      </a:r>
                      <a:endParaRPr lang="en-GB" sz="800" dirty="0"/>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solidFill>
                            <a:schemeClr val="tx1"/>
                          </a:solidFill>
                        </a:rPr>
                        <a:t>The Japanese</a:t>
                      </a:r>
                      <a:r>
                        <a:rPr lang="en-GB" sz="800" b="0" baseline="0" dirty="0">
                          <a:solidFill>
                            <a:schemeClr val="tx1"/>
                          </a:solidFill>
                        </a:rPr>
                        <a:t> route to market is very challenging due to different cultures and ways of doing business. </a:t>
                      </a:r>
                    </a:p>
                    <a:p>
                      <a:pPr marL="171450" indent="-171450">
                        <a:buBlip>
                          <a:blip r:embed="rId2"/>
                        </a:buBlip>
                      </a:pPr>
                      <a:r>
                        <a:rPr lang="en-GB" sz="800" b="0" baseline="0" dirty="0">
                          <a:solidFill>
                            <a:schemeClr val="tx1"/>
                          </a:solidFill>
                        </a:rPr>
                        <a:t>It will be essential to have a presence in Japan or very strong existing links, combined with Japanese speaking representatives.  It is likely that gaining entry will require investment in time and money. </a:t>
                      </a:r>
                      <a:endParaRPr lang="en-GB" sz="800" b="0" baseline="0" dirty="0">
                        <a:solidFill>
                          <a:schemeClr val="dk1"/>
                        </a:solidFill>
                      </a:endParaRPr>
                    </a:p>
                    <a:p>
                      <a:pPr marL="171450" indent="-171450">
                        <a:buBlip>
                          <a:blip r:embed="rId2"/>
                        </a:buBlip>
                      </a:pPr>
                      <a:r>
                        <a:rPr lang="en-GB" sz="800" b="0" baseline="0" dirty="0">
                          <a:solidFill>
                            <a:schemeClr val="dk1"/>
                          </a:solidFill>
                        </a:rPr>
                        <a:t>Liberalisation of the energy market will result in new niche companies and offerings and these may offer the easiest route into the market, where there is no local capability. </a:t>
                      </a:r>
                      <a:endParaRPr lang="en-GB" sz="800" b="0" baseline="0" dirty="0">
                        <a:solidFill>
                          <a:schemeClr val="tx1"/>
                        </a:solidFill>
                      </a:endParaRPr>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421827938"/>
                  </a:ext>
                </a:extLst>
              </a:tr>
              <a:tr h="678413">
                <a:tc>
                  <a:txBody>
                    <a:bodyPr/>
                    <a:lstStyle/>
                    <a:p>
                      <a:pPr algn="ctr"/>
                      <a:r>
                        <a:rPr lang="en-GB" sz="800" b="1" dirty="0">
                          <a:solidFill>
                            <a:schemeClr val="accent1"/>
                          </a:solidFill>
                        </a:rPr>
                        <a:t>India</a:t>
                      </a:r>
                      <a:endParaRPr lang="en-GB" sz="800" b="0" dirty="0">
                        <a:solidFill>
                          <a:schemeClr val="tx1"/>
                        </a:solidFill>
                      </a:endParaRPr>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solidFill>
                            <a:schemeClr val="tx1"/>
                          </a:solidFill>
                        </a:rPr>
                        <a:t>India can</a:t>
                      </a:r>
                      <a:r>
                        <a:rPr lang="en-GB" sz="800" b="0" baseline="0" dirty="0">
                          <a:solidFill>
                            <a:schemeClr val="tx1"/>
                          </a:solidFill>
                        </a:rPr>
                        <a:t> be challenging to do business and it will be important to demonstrate similar experience in India or similar countries and conditions to be successful.</a:t>
                      </a:r>
                    </a:p>
                    <a:p>
                      <a:pPr marL="171450" indent="-171450">
                        <a:buBlip>
                          <a:blip r:embed="rId2"/>
                        </a:buBlip>
                      </a:pPr>
                      <a:r>
                        <a:rPr lang="en-GB" sz="800" b="0" baseline="0" dirty="0">
                          <a:solidFill>
                            <a:schemeClr val="tx1"/>
                          </a:solidFill>
                        </a:rPr>
                        <a:t>Getting financing secured and guaranteed for projects is a large barrier for doing business in India. If infrastructure projects bids already include partly guaranteed funding through government schemes, private financial institutions or private/public partnerships, this would be competitive advantage.</a:t>
                      </a:r>
                      <a:endParaRPr lang="en-GB" sz="800" b="0" dirty="0">
                        <a:solidFill>
                          <a:schemeClr val="tx1"/>
                        </a:solidFill>
                      </a:endParaRPr>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68565835"/>
                  </a:ext>
                </a:extLst>
              </a:tr>
              <a:tr h="605696">
                <a:tc>
                  <a:txBody>
                    <a:bodyPr/>
                    <a:lstStyle/>
                    <a:p>
                      <a:pPr algn="ctr"/>
                      <a:r>
                        <a:rPr lang="en-GB" sz="800" b="1" dirty="0">
                          <a:solidFill>
                            <a:schemeClr val="accent1"/>
                          </a:solidFill>
                        </a:rPr>
                        <a:t>Canada</a:t>
                      </a:r>
                      <a:endParaRPr lang="en-GB" sz="800" dirty="0"/>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solidFill>
                            <a:schemeClr val="tx1"/>
                          </a:solidFill>
                        </a:rPr>
                        <a:t>Canada is a mature market with many companies offering sophisticated solutions.</a:t>
                      </a:r>
                      <a:r>
                        <a:rPr lang="en-GB" sz="800" b="0" baseline="0" dirty="0">
                          <a:solidFill>
                            <a:schemeClr val="tx1"/>
                          </a:solidFill>
                        </a:rPr>
                        <a:t> Although it has a huge market, certain opportunities such as offering smart meters are shrinking. International companies entering this market will need to offer innovative products and solutions to compete.</a:t>
                      </a:r>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67662084"/>
                  </a:ext>
                </a:extLst>
              </a:tr>
              <a:tr h="678413">
                <a:tc>
                  <a:txBody>
                    <a:bodyPr/>
                    <a:lstStyle/>
                    <a:p>
                      <a:pPr algn="ctr"/>
                      <a:r>
                        <a:rPr lang="en-GB" sz="800" b="1" dirty="0">
                          <a:solidFill>
                            <a:schemeClr val="accent1"/>
                          </a:solidFill>
                        </a:rPr>
                        <a:t>Singapore</a:t>
                      </a:r>
                      <a:endParaRPr lang="en-GB" sz="800" b="0" dirty="0">
                        <a:solidFill>
                          <a:schemeClr val="tx1"/>
                        </a:solidFill>
                      </a:endParaRPr>
                    </a:p>
                  </a:txBody>
                  <a:tcPr marL="18000" vert="vert270">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pPr marL="171450" indent="-171450">
                        <a:buBlip>
                          <a:blip r:embed="rId2"/>
                        </a:buBlip>
                      </a:pPr>
                      <a:r>
                        <a:rPr lang="en-GB" sz="800" b="0" dirty="0">
                          <a:solidFill>
                            <a:schemeClr val="tx1"/>
                          </a:solidFill>
                        </a:rPr>
                        <a:t>Singapore is bureaucratic in its nature and</a:t>
                      </a:r>
                      <a:r>
                        <a:rPr lang="en-GB" sz="800" b="0" baseline="0" dirty="0">
                          <a:solidFill>
                            <a:schemeClr val="tx1"/>
                          </a:solidFill>
                        </a:rPr>
                        <a:t> because</a:t>
                      </a:r>
                      <a:r>
                        <a:rPr lang="en-GB" sz="800" b="0" dirty="0">
                          <a:solidFill>
                            <a:schemeClr val="tx1"/>
                          </a:solidFill>
                        </a:rPr>
                        <a:t> population density</a:t>
                      </a:r>
                      <a:r>
                        <a:rPr lang="en-GB" sz="800" b="0" baseline="0" dirty="0">
                          <a:solidFill>
                            <a:schemeClr val="tx1"/>
                          </a:solidFill>
                        </a:rPr>
                        <a:t> is so high -</a:t>
                      </a:r>
                      <a:r>
                        <a:rPr lang="en-GB" sz="800" b="0" dirty="0">
                          <a:solidFill>
                            <a:schemeClr val="tx1"/>
                          </a:solidFill>
                        </a:rPr>
                        <a:t> it is hugely important that the right permits are acquired and meticulously applied for. It could</a:t>
                      </a:r>
                      <a:r>
                        <a:rPr lang="en-GB" sz="800" b="0" baseline="0" dirty="0">
                          <a:solidFill>
                            <a:schemeClr val="tx1"/>
                          </a:solidFill>
                        </a:rPr>
                        <a:t> be worthwhile to work with a law firm in Singapore who can advise on these matters.</a:t>
                      </a:r>
                      <a:endParaRPr lang="en-GB" sz="800" b="0" dirty="0">
                        <a:solidFill>
                          <a:schemeClr val="tx1"/>
                        </a:solidFill>
                      </a:endParaRPr>
                    </a:p>
                    <a:p>
                      <a:pPr marL="171450" indent="-171450">
                        <a:buBlip>
                          <a:blip r:embed="rId2"/>
                        </a:buBlip>
                      </a:pPr>
                      <a:r>
                        <a:rPr lang="en-GB" sz="800" b="0" baseline="0" dirty="0">
                          <a:solidFill>
                            <a:schemeClr val="tx1"/>
                          </a:solidFill>
                        </a:rPr>
                        <a:t>It would be beneficial to work with Singapore firm that operates</a:t>
                      </a:r>
                      <a:r>
                        <a:rPr lang="en-GB" sz="800" b="0" dirty="0">
                          <a:solidFill>
                            <a:schemeClr val="tx1"/>
                          </a:solidFill>
                        </a:rPr>
                        <a:t> internationally</a:t>
                      </a:r>
                      <a:r>
                        <a:rPr lang="en-GB" sz="800" b="0" baseline="0" dirty="0">
                          <a:solidFill>
                            <a:schemeClr val="tx1"/>
                          </a:solidFill>
                        </a:rPr>
                        <a:t> who will be aware of this complex market.</a:t>
                      </a:r>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GB" sz="800" dirty="0"/>
                    </a:p>
                  </a:txBody>
                  <a:tcP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12488624"/>
                  </a:ext>
                </a:extLst>
              </a:tr>
            </a:tbl>
          </a:graphicData>
        </a:graphic>
      </p:graphicFrame>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745" y="2527088"/>
            <a:ext cx="421927" cy="42192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8745" y="1721565"/>
            <a:ext cx="432604" cy="4326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1441" y="1060995"/>
            <a:ext cx="426258" cy="426258"/>
          </a:xfrm>
          <a:prstGeom prst="rect">
            <a:avLst/>
          </a:prstGeom>
        </p:spPr>
      </p:pic>
      <p:sp>
        <p:nvSpPr>
          <p:cNvPr id="2" name="Title 1"/>
          <p:cNvSpPr>
            <a:spLocks noGrp="1"/>
          </p:cNvSpPr>
          <p:nvPr>
            <p:ph type="title"/>
          </p:nvPr>
        </p:nvSpPr>
        <p:spPr/>
        <p:txBody>
          <a:bodyPr/>
          <a:lstStyle/>
          <a:p>
            <a:r>
              <a:rPr lang="en-GB" sz="1400" b="1" dirty="0"/>
              <a:t>Routes to market</a:t>
            </a:r>
          </a:p>
        </p:txBody>
      </p:sp>
      <p:sp>
        <p:nvSpPr>
          <p:cNvPr id="3" name="Rectangle 2"/>
          <p:cNvSpPr/>
          <p:nvPr/>
        </p:nvSpPr>
        <p:spPr>
          <a:xfrm>
            <a:off x="478692" y="1039047"/>
            <a:ext cx="2721708" cy="532365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 name="TextBox 4"/>
          <p:cNvSpPr txBox="1"/>
          <p:nvPr/>
        </p:nvSpPr>
        <p:spPr bwMode="auto">
          <a:xfrm>
            <a:off x="478692" y="1039046"/>
            <a:ext cx="2721708" cy="55707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defTabSz="457200" eaLnBrk="1" fontAlgn="base" hangingPunct="1">
              <a:spcBef>
                <a:spcPct val="0"/>
              </a:spcBef>
            </a:pPr>
            <a:r>
              <a:rPr lang="en-GB" sz="1000" b="1" dirty="0">
                <a:solidFill>
                  <a:schemeClr val="accent1"/>
                </a:solidFill>
              </a:rPr>
              <a:t>Routes to market will require careful consideration: </a:t>
            </a:r>
          </a:p>
          <a:p>
            <a:pPr marL="0" indent="0" defTabSz="457200" eaLnBrk="1" fontAlgn="base" hangingPunct="1">
              <a:spcBef>
                <a:spcPct val="0"/>
              </a:spcBef>
            </a:pPr>
            <a:r>
              <a:rPr lang="en-GB" sz="800" b="1" i="1" dirty="0"/>
              <a:t>General</a:t>
            </a:r>
          </a:p>
          <a:p>
            <a:pPr marL="171450" indent="-171450">
              <a:buBlip>
                <a:blip r:embed="rId2"/>
              </a:buBlip>
            </a:pPr>
            <a:r>
              <a:rPr lang="en-GB" sz="800" dirty="0"/>
              <a:t>The energy systems market is relatively complex with a large number of players in all countries.  The mix of private and public companies will require different approaches.  </a:t>
            </a:r>
          </a:p>
          <a:p>
            <a:pPr marL="171450" indent="-171450">
              <a:buBlip>
                <a:blip r:embed="rId2"/>
              </a:buBlip>
            </a:pPr>
            <a:r>
              <a:rPr lang="en-GB" sz="800" dirty="0"/>
              <a:t>Larger countries, (e.g. US) have a myriad of structures and regulations resulting in different drivers. Careful analysis of entry routes at a regional / local level is required.  </a:t>
            </a:r>
          </a:p>
          <a:p>
            <a:pPr marL="171450" indent="-171450">
              <a:buBlip>
                <a:blip r:embed="rId2"/>
              </a:buBlip>
            </a:pPr>
            <a:r>
              <a:rPr lang="en-GB" sz="800" dirty="0"/>
              <a:t>Many countries have a mix of large / national, and small / local systems operators, and it may be easier to identify some niche small market players where there is less likely to be competition to gain entry.  </a:t>
            </a:r>
          </a:p>
          <a:p>
            <a:pPr marL="171450" indent="-171450">
              <a:buBlip>
                <a:blip r:embed="rId2"/>
              </a:buBlip>
            </a:pPr>
            <a:r>
              <a:rPr lang="en-GB" sz="800" dirty="0"/>
              <a:t>In all cases, a key aim should be to explore existing links via SDI, and at a commercial level. </a:t>
            </a:r>
          </a:p>
          <a:p>
            <a:r>
              <a:rPr lang="en-GB" sz="800" b="1" i="1" dirty="0"/>
              <a:t>Electricity</a:t>
            </a:r>
          </a:p>
          <a:p>
            <a:pPr marL="171450" indent="-171450">
              <a:buBlip>
                <a:blip r:embed="rId2"/>
              </a:buBlip>
            </a:pPr>
            <a:r>
              <a:rPr lang="en-GB" sz="800" dirty="0"/>
              <a:t>Prime routes to market are via distribution and transmission systems operators, and engaging in research and trials of innovative smart grid technology, potentially partnering with local organisations.  </a:t>
            </a:r>
          </a:p>
          <a:p>
            <a:pPr marL="171450" indent="-171450">
              <a:buBlip>
                <a:blip r:embed="rId2"/>
              </a:buBlip>
            </a:pPr>
            <a:r>
              <a:rPr lang="en-GB" sz="800" dirty="0"/>
              <a:t>Identifying new and innovative smart grid / services companies could provide a route which by-passes the large incumbent systems companies.  </a:t>
            </a:r>
          </a:p>
          <a:p>
            <a:r>
              <a:rPr lang="en-GB" sz="800" b="1" i="1" dirty="0"/>
              <a:t>Gas</a:t>
            </a:r>
          </a:p>
          <a:p>
            <a:pPr marL="171450" indent="-171450">
              <a:buBlip>
                <a:blip r:embed="rId2"/>
              </a:buBlip>
            </a:pPr>
            <a:r>
              <a:rPr lang="en-GB" sz="800" dirty="0"/>
              <a:t>Gas opportunities lie more in the reinforcement and addition of new transmission and distribution infrastructure.  Network companies will therefore be the prime target.  </a:t>
            </a:r>
          </a:p>
          <a:p>
            <a:pPr marL="171450" indent="-171450">
              <a:buBlip>
                <a:blip r:embed="rId2"/>
              </a:buBlip>
            </a:pPr>
            <a:r>
              <a:rPr lang="en-GB" sz="800" dirty="0"/>
              <a:t>Innovative smart grid / services companies could also provide openings, particularly when dealing with more than one energy vector.  </a:t>
            </a:r>
          </a:p>
          <a:p>
            <a:r>
              <a:rPr lang="en-GB" sz="800" b="1" i="1" dirty="0"/>
              <a:t>Heat</a:t>
            </a:r>
          </a:p>
          <a:p>
            <a:pPr marL="171450" indent="-171450">
              <a:buBlip>
                <a:blip r:embed="rId2"/>
              </a:buBlip>
            </a:pPr>
            <a:r>
              <a:rPr lang="en-GB" sz="800" dirty="0"/>
              <a:t>The heat market is much more diverse across the countries, and the routes to market will be correspondingly varied.  Countries with an appreciable heat network capacity have associations which may provide an initial entry point.  </a:t>
            </a:r>
          </a:p>
          <a:p>
            <a:pPr marL="171450" indent="-171450">
              <a:buBlip>
                <a:blip r:embed="rId2"/>
              </a:buBlip>
            </a:pPr>
            <a:endParaRPr lang="en-GB" sz="800" dirty="0">
              <a:solidFill>
                <a:srgbClr val="FF0000"/>
              </a:solidFill>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8672" y="3227564"/>
            <a:ext cx="432000" cy="43200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1848" y="3922615"/>
            <a:ext cx="432000" cy="432000"/>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57115" y="5296779"/>
            <a:ext cx="415863" cy="415863"/>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2630" y="4652942"/>
            <a:ext cx="415069" cy="415069"/>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4027" y="5918403"/>
            <a:ext cx="444297" cy="444297"/>
          </a:xfrm>
          <a:prstGeom prst="rect">
            <a:avLst/>
          </a:prstGeom>
        </p:spPr>
      </p:pic>
    </p:spTree>
    <p:extLst>
      <p:ext uri="{BB962C8B-B14F-4D97-AF65-F5344CB8AC3E}">
        <p14:creationId xmlns:p14="http://schemas.microsoft.com/office/powerpoint/2010/main" val="360124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Snapshots of other relevant countries</a:t>
            </a:r>
          </a:p>
        </p:txBody>
      </p:sp>
      <p:sp>
        <p:nvSpPr>
          <p:cNvPr id="6" name="Freeform 10"/>
          <p:cNvSpPr>
            <a:spLocks/>
          </p:cNvSpPr>
          <p:nvPr/>
        </p:nvSpPr>
        <p:spPr bwMode="auto">
          <a:xfrm>
            <a:off x="3832860" y="2171401"/>
            <a:ext cx="263525" cy="130175"/>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noFill/>
          <a:ln w="7938">
            <a:solidFill>
              <a:schemeClr val="tx1"/>
            </a:solidFill>
            <a:prstDash val="solid"/>
            <a:round/>
            <a:headEnd/>
            <a:tailEnd/>
          </a:ln>
        </p:spPr>
        <p:txBody>
          <a:bodyPr/>
          <a:lstStyle/>
          <a:p>
            <a:endParaRPr lang="en-GB" dirty="0"/>
          </a:p>
        </p:txBody>
      </p:sp>
      <p:sp>
        <p:nvSpPr>
          <p:cNvPr id="7" name="Freeform 11"/>
          <p:cNvSpPr>
            <a:spLocks/>
          </p:cNvSpPr>
          <p:nvPr/>
        </p:nvSpPr>
        <p:spPr bwMode="auto">
          <a:xfrm>
            <a:off x="2607310" y="1295101"/>
            <a:ext cx="1527175" cy="1136650"/>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noFill/>
          <a:ln w="7938">
            <a:solidFill>
              <a:schemeClr val="tx1"/>
            </a:solidFill>
            <a:prstDash val="solid"/>
            <a:round/>
            <a:headEnd/>
            <a:tailEnd/>
          </a:ln>
        </p:spPr>
        <p:txBody>
          <a:bodyPr/>
          <a:lstStyle/>
          <a:p>
            <a:endParaRPr lang="en-GB" dirty="0"/>
          </a:p>
        </p:txBody>
      </p:sp>
      <p:sp>
        <p:nvSpPr>
          <p:cNvPr id="8" name="Freeform 14"/>
          <p:cNvSpPr>
            <a:spLocks/>
          </p:cNvSpPr>
          <p:nvPr/>
        </p:nvSpPr>
        <p:spPr bwMode="auto">
          <a:xfrm>
            <a:off x="1486535" y="3304876"/>
            <a:ext cx="765175" cy="485775"/>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noFill/>
          <a:ln w="7938">
            <a:solidFill>
              <a:schemeClr val="tx1"/>
            </a:solidFill>
            <a:prstDash val="solid"/>
            <a:round/>
            <a:headEnd/>
            <a:tailEnd/>
          </a:ln>
        </p:spPr>
        <p:txBody>
          <a:bodyPr/>
          <a:lstStyle/>
          <a:p>
            <a:endParaRPr lang="en-GB" dirty="0"/>
          </a:p>
        </p:txBody>
      </p:sp>
      <p:grpSp>
        <p:nvGrpSpPr>
          <p:cNvPr id="9" name="Group 51"/>
          <p:cNvGrpSpPr>
            <a:grpSpLocks/>
          </p:cNvGrpSpPr>
          <p:nvPr/>
        </p:nvGrpSpPr>
        <p:grpSpPr bwMode="auto">
          <a:xfrm>
            <a:off x="889635" y="1323676"/>
            <a:ext cx="2222500" cy="1711325"/>
            <a:chOff x="464" y="783"/>
            <a:chExt cx="1400" cy="1078"/>
          </a:xfrm>
          <a:noFill/>
        </p:grpSpPr>
        <p:sp>
          <p:nvSpPr>
            <p:cNvPr id="10" name="Freeform 2"/>
            <p:cNvSpPr>
              <a:spLocks/>
            </p:cNvSpPr>
            <p:nvPr/>
          </p:nvSpPr>
          <p:spPr bwMode="auto">
            <a:xfrm>
              <a:off x="704" y="1087"/>
              <a:ext cx="166" cy="104"/>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7938">
              <a:solidFill>
                <a:schemeClr val="tx1"/>
              </a:solidFill>
              <a:prstDash val="solid"/>
              <a:round/>
              <a:headEnd/>
              <a:tailEnd/>
            </a:ln>
          </p:spPr>
          <p:txBody>
            <a:bodyPr/>
            <a:lstStyle/>
            <a:p>
              <a:endParaRPr lang="en-GB" dirty="0"/>
            </a:p>
          </p:txBody>
        </p:sp>
        <p:sp>
          <p:nvSpPr>
            <p:cNvPr id="11" name="Freeform 3"/>
            <p:cNvSpPr>
              <a:spLocks/>
            </p:cNvSpPr>
            <p:nvPr/>
          </p:nvSpPr>
          <p:spPr bwMode="auto">
            <a:xfrm>
              <a:off x="814" y="1125"/>
              <a:ext cx="284" cy="136"/>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7938">
              <a:solidFill>
                <a:schemeClr val="tx1"/>
              </a:solidFill>
              <a:prstDash val="solid"/>
              <a:round/>
              <a:headEnd/>
              <a:tailEnd/>
            </a:ln>
          </p:spPr>
          <p:txBody>
            <a:bodyPr/>
            <a:lstStyle/>
            <a:p>
              <a:endParaRPr lang="en-GB" dirty="0"/>
            </a:p>
          </p:txBody>
        </p:sp>
        <p:sp>
          <p:nvSpPr>
            <p:cNvPr id="12" name="Freeform 4"/>
            <p:cNvSpPr>
              <a:spLocks/>
            </p:cNvSpPr>
            <p:nvPr/>
          </p:nvSpPr>
          <p:spPr bwMode="auto">
            <a:xfrm>
              <a:off x="836" y="1011"/>
              <a:ext cx="190" cy="82"/>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7938">
              <a:solidFill>
                <a:schemeClr val="tx1"/>
              </a:solidFill>
              <a:prstDash val="solid"/>
              <a:round/>
              <a:headEnd/>
              <a:tailEnd/>
            </a:ln>
          </p:spPr>
          <p:txBody>
            <a:bodyPr/>
            <a:lstStyle/>
            <a:p>
              <a:endParaRPr lang="en-GB" dirty="0"/>
            </a:p>
          </p:txBody>
        </p:sp>
        <p:sp>
          <p:nvSpPr>
            <p:cNvPr id="13" name="Freeform 5"/>
            <p:cNvSpPr>
              <a:spLocks/>
            </p:cNvSpPr>
            <p:nvPr/>
          </p:nvSpPr>
          <p:spPr bwMode="auto">
            <a:xfrm>
              <a:off x="1026" y="925"/>
              <a:ext cx="106" cy="56"/>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7938">
              <a:solidFill>
                <a:schemeClr val="tx1"/>
              </a:solidFill>
              <a:prstDash val="solid"/>
              <a:round/>
              <a:headEnd/>
              <a:tailEnd/>
            </a:ln>
          </p:spPr>
          <p:txBody>
            <a:bodyPr/>
            <a:lstStyle/>
            <a:p>
              <a:endParaRPr lang="en-GB" dirty="0"/>
            </a:p>
          </p:txBody>
        </p:sp>
        <p:sp>
          <p:nvSpPr>
            <p:cNvPr id="14" name="Freeform 6"/>
            <p:cNvSpPr>
              <a:spLocks/>
            </p:cNvSpPr>
            <p:nvPr/>
          </p:nvSpPr>
          <p:spPr bwMode="auto">
            <a:xfrm>
              <a:off x="1042" y="1017"/>
              <a:ext cx="112" cy="56"/>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7938">
              <a:solidFill>
                <a:schemeClr val="tx1"/>
              </a:solidFill>
              <a:prstDash val="solid"/>
              <a:round/>
              <a:headEnd/>
              <a:tailEnd/>
            </a:ln>
          </p:spPr>
          <p:txBody>
            <a:bodyPr/>
            <a:lstStyle/>
            <a:p>
              <a:endParaRPr lang="en-GB" dirty="0"/>
            </a:p>
          </p:txBody>
        </p:sp>
        <p:sp>
          <p:nvSpPr>
            <p:cNvPr id="17" name="Freeform 7"/>
            <p:cNvSpPr>
              <a:spLocks/>
            </p:cNvSpPr>
            <p:nvPr/>
          </p:nvSpPr>
          <p:spPr bwMode="auto">
            <a:xfrm>
              <a:off x="1168" y="1003"/>
              <a:ext cx="270" cy="84"/>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7938">
              <a:solidFill>
                <a:schemeClr val="tx1"/>
              </a:solidFill>
              <a:prstDash val="solid"/>
              <a:round/>
              <a:headEnd/>
              <a:tailEnd/>
            </a:ln>
          </p:spPr>
          <p:txBody>
            <a:bodyPr/>
            <a:lstStyle/>
            <a:p>
              <a:endParaRPr lang="en-GB" dirty="0"/>
            </a:p>
          </p:txBody>
        </p:sp>
        <p:sp>
          <p:nvSpPr>
            <p:cNvPr id="18" name="Freeform 8"/>
            <p:cNvSpPr>
              <a:spLocks/>
            </p:cNvSpPr>
            <p:nvPr/>
          </p:nvSpPr>
          <p:spPr bwMode="auto">
            <a:xfrm>
              <a:off x="1182" y="1101"/>
              <a:ext cx="90" cy="64"/>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7938">
              <a:solidFill>
                <a:schemeClr val="tx1"/>
              </a:solidFill>
              <a:prstDash val="solid"/>
              <a:round/>
              <a:headEnd/>
              <a:tailEnd/>
            </a:ln>
          </p:spPr>
          <p:txBody>
            <a:bodyPr/>
            <a:lstStyle/>
            <a:p>
              <a:endParaRPr lang="en-GB" dirty="0"/>
            </a:p>
          </p:txBody>
        </p:sp>
        <p:sp>
          <p:nvSpPr>
            <p:cNvPr id="19" name="Freeform 9"/>
            <p:cNvSpPr>
              <a:spLocks/>
            </p:cNvSpPr>
            <p:nvPr/>
          </p:nvSpPr>
          <p:spPr bwMode="auto">
            <a:xfrm>
              <a:off x="1242" y="783"/>
              <a:ext cx="490" cy="252"/>
            </a:xfrm>
            <a:custGeom>
              <a:avLst/>
              <a:gdLst/>
              <a:ahLst/>
              <a:cxnLst>
                <a:cxn ang="0">
                  <a:pos x="370" y="94"/>
                </a:cxn>
                <a:cxn ang="0">
                  <a:pos x="324" y="130"/>
                </a:cxn>
                <a:cxn ang="0">
                  <a:pos x="280" y="126"/>
                </a:cxn>
                <a:cxn ang="0">
                  <a:pos x="296" y="138"/>
                </a:cxn>
                <a:cxn ang="0">
                  <a:pos x="264" y="140"/>
                </a:cxn>
                <a:cxn ang="0">
                  <a:pos x="254" y="148"/>
                </a:cxn>
                <a:cxn ang="0">
                  <a:pos x="254" y="154"/>
                </a:cxn>
                <a:cxn ang="0">
                  <a:pos x="268" y="170"/>
                </a:cxn>
                <a:cxn ang="0">
                  <a:pos x="260" y="184"/>
                </a:cxn>
                <a:cxn ang="0">
                  <a:pos x="220" y="206"/>
                </a:cxn>
                <a:cxn ang="0">
                  <a:pos x="164" y="216"/>
                </a:cxn>
                <a:cxn ang="0">
                  <a:pos x="206" y="232"/>
                </a:cxn>
                <a:cxn ang="0">
                  <a:pos x="224" y="236"/>
                </a:cxn>
                <a:cxn ang="0">
                  <a:pos x="172" y="252"/>
                </a:cxn>
                <a:cxn ang="0">
                  <a:pos x="138" y="238"/>
                </a:cxn>
                <a:cxn ang="0">
                  <a:pos x="88" y="244"/>
                </a:cxn>
                <a:cxn ang="0">
                  <a:pos x="62" y="244"/>
                </a:cxn>
                <a:cxn ang="0">
                  <a:pos x="42" y="224"/>
                </a:cxn>
                <a:cxn ang="0">
                  <a:pos x="80" y="212"/>
                </a:cxn>
                <a:cxn ang="0">
                  <a:pos x="88" y="196"/>
                </a:cxn>
                <a:cxn ang="0">
                  <a:pos x="132" y="212"/>
                </a:cxn>
                <a:cxn ang="0">
                  <a:pos x="140" y="194"/>
                </a:cxn>
                <a:cxn ang="0">
                  <a:pos x="108" y="194"/>
                </a:cxn>
                <a:cxn ang="0">
                  <a:pos x="106" y="180"/>
                </a:cxn>
                <a:cxn ang="0">
                  <a:pos x="68" y="176"/>
                </a:cxn>
                <a:cxn ang="0">
                  <a:pos x="114" y="160"/>
                </a:cxn>
                <a:cxn ang="0">
                  <a:pos x="160" y="158"/>
                </a:cxn>
                <a:cxn ang="0">
                  <a:pos x="114" y="138"/>
                </a:cxn>
                <a:cxn ang="0">
                  <a:pos x="86" y="114"/>
                </a:cxn>
                <a:cxn ang="0">
                  <a:pos x="144" y="120"/>
                </a:cxn>
                <a:cxn ang="0">
                  <a:pos x="166" y="126"/>
                </a:cxn>
                <a:cxn ang="0">
                  <a:pos x="168" y="104"/>
                </a:cxn>
                <a:cxn ang="0">
                  <a:pos x="208" y="86"/>
                </a:cxn>
                <a:cxn ang="0">
                  <a:pos x="226" y="68"/>
                </a:cxn>
                <a:cxn ang="0">
                  <a:pos x="162" y="96"/>
                </a:cxn>
                <a:cxn ang="0">
                  <a:pos x="128" y="100"/>
                </a:cxn>
                <a:cxn ang="0">
                  <a:pos x="98" y="82"/>
                </a:cxn>
                <a:cxn ang="0">
                  <a:pos x="62" y="78"/>
                </a:cxn>
                <a:cxn ang="0">
                  <a:pos x="48" y="66"/>
                </a:cxn>
                <a:cxn ang="0">
                  <a:pos x="32" y="66"/>
                </a:cxn>
                <a:cxn ang="0">
                  <a:pos x="20" y="56"/>
                </a:cxn>
                <a:cxn ang="0">
                  <a:pos x="36" y="50"/>
                </a:cxn>
                <a:cxn ang="0">
                  <a:pos x="80" y="46"/>
                </a:cxn>
                <a:cxn ang="0">
                  <a:pos x="102" y="28"/>
                </a:cxn>
                <a:cxn ang="0">
                  <a:pos x="168" y="40"/>
                </a:cxn>
                <a:cxn ang="0">
                  <a:pos x="164" y="18"/>
                </a:cxn>
                <a:cxn ang="0">
                  <a:pos x="216" y="10"/>
                </a:cxn>
                <a:cxn ang="0">
                  <a:pos x="254" y="22"/>
                </a:cxn>
                <a:cxn ang="0">
                  <a:pos x="278" y="4"/>
                </a:cxn>
                <a:cxn ang="0">
                  <a:pos x="298" y="2"/>
                </a:cxn>
                <a:cxn ang="0">
                  <a:pos x="350" y="2"/>
                </a:cxn>
                <a:cxn ang="0">
                  <a:pos x="388" y="16"/>
                </a:cxn>
                <a:cxn ang="0">
                  <a:pos x="452" y="14"/>
                </a:cxn>
                <a:cxn ang="0">
                  <a:pos x="482" y="40"/>
                </a:cxn>
                <a:cxn ang="0">
                  <a:pos x="376" y="62"/>
                </a:cxn>
                <a:cxn ang="0">
                  <a:pos x="398" y="70"/>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7938">
              <a:solidFill>
                <a:schemeClr val="tx1"/>
              </a:solidFill>
              <a:prstDash val="solid"/>
              <a:round/>
              <a:headEnd/>
              <a:tailEnd/>
            </a:ln>
          </p:spPr>
          <p:txBody>
            <a:bodyPr/>
            <a:lstStyle/>
            <a:p>
              <a:endParaRPr lang="en-GB" dirty="0"/>
            </a:p>
          </p:txBody>
        </p:sp>
        <p:sp>
          <p:nvSpPr>
            <p:cNvPr id="21" name="Freeform 12"/>
            <p:cNvSpPr>
              <a:spLocks/>
            </p:cNvSpPr>
            <p:nvPr/>
          </p:nvSpPr>
          <p:spPr bwMode="auto">
            <a:xfrm>
              <a:off x="1754" y="1671"/>
              <a:ext cx="110" cy="100"/>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grpFill/>
            <a:ln w="7938">
              <a:solidFill>
                <a:schemeClr val="tx1"/>
              </a:solidFill>
              <a:prstDash val="solid"/>
              <a:round/>
              <a:headEnd/>
              <a:tailEnd/>
            </a:ln>
          </p:spPr>
          <p:txBody>
            <a:bodyPr/>
            <a:lstStyle/>
            <a:p>
              <a:endParaRPr lang="en-GB" dirty="0"/>
            </a:p>
          </p:txBody>
        </p:sp>
        <p:sp>
          <p:nvSpPr>
            <p:cNvPr id="22" name="Freeform 13"/>
            <p:cNvSpPr>
              <a:spLocks/>
            </p:cNvSpPr>
            <p:nvPr/>
          </p:nvSpPr>
          <p:spPr bwMode="auto">
            <a:xfrm>
              <a:off x="464" y="1171"/>
              <a:ext cx="1350" cy="690"/>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7938">
              <a:solidFill>
                <a:schemeClr val="tx1"/>
              </a:solidFill>
              <a:prstDash val="solid"/>
              <a:round/>
              <a:headEnd/>
              <a:tailEnd/>
            </a:ln>
          </p:spPr>
          <p:txBody>
            <a:bodyPr/>
            <a:lstStyle/>
            <a:p>
              <a:endParaRPr lang="en-GB" dirty="0"/>
            </a:p>
          </p:txBody>
        </p:sp>
        <p:sp>
          <p:nvSpPr>
            <p:cNvPr id="23" name="Freeform 25"/>
            <p:cNvSpPr>
              <a:spLocks/>
            </p:cNvSpPr>
            <p:nvPr/>
          </p:nvSpPr>
          <p:spPr bwMode="auto">
            <a:xfrm>
              <a:off x="1004" y="1111"/>
              <a:ext cx="38" cy="28"/>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7938">
              <a:solidFill>
                <a:schemeClr val="tx1"/>
              </a:solidFill>
              <a:prstDash val="solid"/>
              <a:round/>
              <a:headEnd/>
              <a:tailEnd/>
            </a:ln>
          </p:spPr>
          <p:txBody>
            <a:bodyPr/>
            <a:lstStyle/>
            <a:p>
              <a:endParaRPr lang="en-GB" dirty="0"/>
            </a:p>
          </p:txBody>
        </p:sp>
        <p:sp>
          <p:nvSpPr>
            <p:cNvPr id="24" name="Freeform 26"/>
            <p:cNvSpPr>
              <a:spLocks/>
            </p:cNvSpPr>
            <p:nvPr/>
          </p:nvSpPr>
          <p:spPr bwMode="auto">
            <a:xfrm>
              <a:off x="754" y="987"/>
              <a:ext cx="112" cy="58"/>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7938">
              <a:solidFill>
                <a:schemeClr val="tx1"/>
              </a:solidFill>
              <a:prstDash val="solid"/>
              <a:round/>
              <a:headEnd/>
              <a:tailEnd/>
            </a:ln>
          </p:spPr>
          <p:txBody>
            <a:bodyPr/>
            <a:lstStyle/>
            <a:p>
              <a:endParaRPr lang="en-GB" dirty="0"/>
            </a:p>
          </p:txBody>
        </p:sp>
        <p:sp>
          <p:nvSpPr>
            <p:cNvPr id="25" name="Freeform 27"/>
            <p:cNvSpPr>
              <a:spLocks/>
            </p:cNvSpPr>
            <p:nvPr/>
          </p:nvSpPr>
          <p:spPr bwMode="auto">
            <a:xfrm>
              <a:off x="808" y="1037"/>
              <a:ext cx="28" cy="20"/>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7938">
              <a:solidFill>
                <a:schemeClr val="tx1"/>
              </a:solidFill>
              <a:prstDash val="solid"/>
              <a:round/>
              <a:headEnd/>
              <a:tailEnd/>
            </a:ln>
          </p:spPr>
          <p:txBody>
            <a:bodyPr/>
            <a:lstStyle/>
            <a:p>
              <a:endParaRPr lang="en-GB" dirty="0"/>
            </a:p>
          </p:txBody>
        </p:sp>
        <p:sp>
          <p:nvSpPr>
            <p:cNvPr id="26" name="Freeform 28"/>
            <p:cNvSpPr>
              <a:spLocks/>
            </p:cNvSpPr>
            <p:nvPr/>
          </p:nvSpPr>
          <p:spPr bwMode="auto">
            <a:xfrm>
              <a:off x="904" y="971"/>
              <a:ext cx="56" cy="26"/>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7938">
              <a:solidFill>
                <a:schemeClr val="tx1"/>
              </a:solidFill>
              <a:prstDash val="solid"/>
              <a:round/>
              <a:headEnd/>
              <a:tailEnd/>
            </a:ln>
          </p:spPr>
          <p:txBody>
            <a:bodyPr/>
            <a:lstStyle/>
            <a:p>
              <a:endParaRPr lang="en-GB" dirty="0"/>
            </a:p>
          </p:txBody>
        </p:sp>
        <p:sp>
          <p:nvSpPr>
            <p:cNvPr id="27" name="Freeform 29"/>
            <p:cNvSpPr>
              <a:spLocks/>
            </p:cNvSpPr>
            <p:nvPr/>
          </p:nvSpPr>
          <p:spPr bwMode="auto">
            <a:xfrm>
              <a:off x="904" y="947"/>
              <a:ext cx="64" cy="18"/>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7938">
              <a:solidFill>
                <a:schemeClr val="tx1"/>
              </a:solidFill>
              <a:prstDash val="solid"/>
              <a:round/>
              <a:headEnd/>
              <a:tailEnd/>
            </a:ln>
          </p:spPr>
          <p:txBody>
            <a:bodyPr/>
            <a:lstStyle/>
            <a:p>
              <a:endParaRPr lang="en-GB" dirty="0"/>
            </a:p>
          </p:txBody>
        </p:sp>
        <p:sp>
          <p:nvSpPr>
            <p:cNvPr id="28" name="Freeform 30"/>
            <p:cNvSpPr>
              <a:spLocks/>
            </p:cNvSpPr>
            <p:nvPr/>
          </p:nvSpPr>
          <p:spPr bwMode="auto">
            <a:xfrm>
              <a:off x="1074" y="1109"/>
              <a:ext cx="96" cy="78"/>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7938">
              <a:solidFill>
                <a:schemeClr val="tx1"/>
              </a:solidFill>
              <a:prstDash val="solid"/>
              <a:round/>
              <a:headEnd/>
              <a:tailEnd/>
            </a:ln>
          </p:spPr>
          <p:txBody>
            <a:bodyPr/>
            <a:lstStyle/>
            <a:p>
              <a:endParaRPr lang="en-GB" dirty="0"/>
            </a:p>
          </p:txBody>
        </p:sp>
        <p:sp>
          <p:nvSpPr>
            <p:cNvPr id="29" name="Freeform 31"/>
            <p:cNvSpPr>
              <a:spLocks/>
            </p:cNvSpPr>
            <p:nvPr/>
          </p:nvSpPr>
          <p:spPr bwMode="auto">
            <a:xfrm>
              <a:off x="1170" y="1047"/>
              <a:ext cx="46" cy="34"/>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7938">
              <a:solidFill>
                <a:schemeClr val="tx1"/>
              </a:solidFill>
              <a:prstDash val="solid"/>
              <a:round/>
              <a:headEnd/>
              <a:tailEnd/>
            </a:ln>
          </p:spPr>
          <p:txBody>
            <a:bodyPr/>
            <a:lstStyle/>
            <a:p>
              <a:endParaRPr lang="en-GB" dirty="0"/>
            </a:p>
          </p:txBody>
        </p:sp>
        <p:sp>
          <p:nvSpPr>
            <p:cNvPr id="30" name="Freeform 32"/>
            <p:cNvSpPr>
              <a:spLocks/>
            </p:cNvSpPr>
            <p:nvPr/>
          </p:nvSpPr>
          <p:spPr bwMode="auto">
            <a:xfrm>
              <a:off x="1142" y="945"/>
              <a:ext cx="54" cy="32"/>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7938">
              <a:solidFill>
                <a:schemeClr val="tx1"/>
              </a:solidFill>
              <a:prstDash val="solid"/>
              <a:round/>
              <a:headEnd/>
              <a:tailEnd/>
            </a:ln>
          </p:spPr>
          <p:txBody>
            <a:bodyPr/>
            <a:lstStyle/>
            <a:p>
              <a:endParaRPr lang="en-GB" dirty="0"/>
            </a:p>
          </p:txBody>
        </p:sp>
        <p:sp>
          <p:nvSpPr>
            <p:cNvPr id="31" name="Freeform 33"/>
            <p:cNvSpPr>
              <a:spLocks/>
            </p:cNvSpPr>
            <p:nvPr/>
          </p:nvSpPr>
          <p:spPr bwMode="auto">
            <a:xfrm>
              <a:off x="1166" y="853"/>
              <a:ext cx="182" cy="116"/>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7938">
              <a:solidFill>
                <a:schemeClr val="tx1"/>
              </a:solidFill>
              <a:prstDash val="solid"/>
              <a:round/>
              <a:headEnd/>
              <a:tailEnd/>
            </a:ln>
          </p:spPr>
          <p:txBody>
            <a:bodyPr/>
            <a:lstStyle/>
            <a:p>
              <a:endParaRPr lang="en-GB" dirty="0"/>
            </a:p>
          </p:txBody>
        </p:sp>
        <p:sp>
          <p:nvSpPr>
            <p:cNvPr id="32" name="Freeform 34"/>
            <p:cNvSpPr>
              <a:spLocks/>
            </p:cNvSpPr>
            <p:nvPr/>
          </p:nvSpPr>
          <p:spPr bwMode="auto">
            <a:xfrm>
              <a:off x="1108" y="897"/>
              <a:ext cx="26" cy="16"/>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7938">
              <a:solidFill>
                <a:schemeClr val="tx1"/>
              </a:solidFill>
              <a:prstDash val="solid"/>
              <a:round/>
              <a:headEnd/>
              <a:tailEnd/>
            </a:ln>
          </p:spPr>
          <p:txBody>
            <a:bodyPr/>
            <a:lstStyle/>
            <a:p>
              <a:endParaRPr lang="en-GB" dirty="0"/>
            </a:p>
          </p:txBody>
        </p:sp>
        <p:sp>
          <p:nvSpPr>
            <p:cNvPr id="33" name="Freeform 35"/>
            <p:cNvSpPr>
              <a:spLocks/>
            </p:cNvSpPr>
            <p:nvPr/>
          </p:nvSpPr>
          <p:spPr bwMode="auto">
            <a:xfrm>
              <a:off x="1420" y="1113"/>
              <a:ext cx="70" cy="28"/>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7938">
              <a:solidFill>
                <a:schemeClr val="tx1"/>
              </a:solidFill>
              <a:prstDash val="solid"/>
              <a:round/>
              <a:headEnd/>
              <a:tailEnd/>
            </a:ln>
          </p:spPr>
          <p:txBody>
            <a:bodyPr/>
            <a:lstStyle/>
            <a:p>
              <a:endParaRPr lang="en-GB" dirty="0"/>
            </a:p>
          </p:txBody>
        </p:sp>
        <p:sp>
          <p:nvSpPr>
            <p:cNvPr id="34" name="Freeform 36"/>
            <p:cNvSpPr>
              <a:spLocks/>
            </p:cNvSpPr>
            <p:nvPr/>
          </p:nvSpPr>
          <p:spPr bwMode="auto">
            <a:xfrm>
              <a:off x="1474" y="1269"/>
              <a:ext cx="36" cy="30"/>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7938">
              <a:solidFill>
                <a:schemeClr val="tx1"/>
              </a:solidFill>
              <a:prstDash val="solid"/>
              <a:round/>
              <a:headEnd/>
              <a:tailEnd/>
            </a:ln>
          </p:spPr>
          <p:txBody>
            <a:bodyPr/>
            <a:lstStyle/>
            <a:p>
              <a:endParaRPr lang="en-GB" dirty="0"/>
            </a:p>
          </p:txBody>
        </p:sp>
        <p:sp>
          <p:nvSpPr>
            <p:cNvPr id="35" name="Freeform 37"/>
            <p:cNvSpPr>
              <a:spLocks/>
            </p:cNvSpPr>
            <p:nvPr/>
          </p:nvSpPr>
          <p:spPr bwMode="auto">
            <a:xfrm>
              <a:off x="1316" y="1335"/>
              <a:ext cx="110" cy="70"/>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7938">
              <a:solidFill>
                <a:schemeClr val="tx1"/>
              </a:solidFill>
              <a:prstDash val="solid"/>
              <a:round/>
              <a:headEnd/>
              <a:tailEnd/>
            </a:ln>
          </p:spPr>
          <p:txBody>
            <a:bodyPr/>
            <a:lstStyle/>
            <a:p>
              <a:endParaRPr lang="en-GB" dirty="0"/>
            </a:p>
          </p:txBody>
        </p:sp>
        <p:sp>
          <p:nvSpPr>
            <p:cNvPr id="36" name="Freeform 38"/>
            <p:cNvSpPr>
              <a:spLocks/>
            </p:cNvSpPr>
            <p:nvPr/>
          </p:nvSpPr>
          <p:spPr bwMode="auto">
            <a:xfrm>
              <a:off x="1124" y="1227"/>
              <a:ext cx="68" cy="36"/>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7938">
              <a:solidFill>
                <a:schemeClr val="tx1"/>
              </a:solidFill>
              <a:prstDash val="solid"/>
              <a:round/>
              <a:headEnd/>
              <a:tailEnd/>
            </a:ln>
          </p:spPr>
          <p:txBody>
            <a:bodyPr/>
            <a:lstStyle/>
            <a:p>
              <a:endParaRPr lang="en-GB" dirty="0"/>
            </a:p>
          </p:txBody>
        </p:sp>
        <p:sp>
          <p:nvSpPr>
            <p:cNvPr id="37" name="Freeform 39"/>
            <p:cNvSpPr>
              <a:spLocks/>
            </p:cNvSpPr>
            <p:nvPr/>
          </p:nvSpPr>
          <p:spPr bwMode="auto">
            <a:xfrm>
              <a:off x="1274" y="1109"/>
              <a:ext cx="460" cy="328"/>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7938">
              <a:solidFill>
                <a:schemeClr val="tx1"/>
              </a:solidFill>
              <a:prstDash val="solid"/>
              <a:round/>
              <a:headEnd/>
              <a:tailEnd/>
            </a:ln>
          </p:spPr>
          <p:txBody>
            <a:bodyPr/>
            <a:lstStyle/>
            <a:p>
              <a:endParaRPr lang="en-GB" dirty="0"/>
            </a:p>
          </p:txBody>
        </p:sp>
        <p:sp>
          <p:nvSpPr>
            <p:cNvPr id="38" name="Freeform 40"/>
            <p:cNvSpPr>
              <a:spLocks/>
            </p:cNvSpPr>
            <p:nvPr/>
          </p:nvSpPr>
          <p:spPr bwMode="auto">
            <a:xfrm>
              <a:off x="1364" y="1409"/>
              <a:ext cx="36" cy="22"/>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7938">
              <a:solidFill>
                <a:schemeClr val="tx1"/>
              </a:solidFill>
              <a:prstDash val="solid"/>
              <a:round/>
              <a:headEnd/>
              <a:tailEnd/>
            </a:ln>
          </p:spPr>
          <p:txBody>
            <a:bodyPr/>
            <a:lstStyle/>
            <a:p>
              <a:endParaRPr lang="en-GB" dirty="0"/>
            </a:p>
          </p:txBody>
        </p:sp>
        <p:sp>
          <p:nvSpPr>
            <p:cNvPr id="39" name="Freeform 41"/>
            <p:cNvSpPr>
              <a:spLocks/>
            </p:cNvSpPr>
            <p:nvPr/>
          </p:nvSpPr>
          <p:spPr bwMode="auto">
            <a:xfrm>
              <a:off x="1426" y="1423"/>
              <a:ext cx="18" cy="22"/>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grpFill/>
            <a:ln w="7938">
              <a:solidFill>
                <a:schemeClr val="tx1"/>
              </a:solidFill>
              <a:prstDash val="solid"/>
              <a:round/>
              <a:headEnd/>
              <a:tailEnd/>
            </a:ln>
          </p:spPr>
          <p:txBody>
            <a:bodyPr/>
            <a:lstStyle/>
            <a:p>
              <a:endParaRPr lang="en-GB" dirty="0"/>
            </a:p>
          </p:txBody>
        </p:sp>
        <p:sp>
          <p:nvSpPr>
            <p:cNvPr id="40" name="Freeform 42"/>
            <p:cNvSpPr>
              <a:spLocks/>
            </p:cNvSpPr>
            <p:nvPr/>
          </p:nvSpPr>
          <p:spPr bwMode="auto">
            <a:xfrm>
              <a:off x="876" y="971"/>
              <a:ext cx="22" cy="14"/>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7938">
              <a:solidFill>
                <a:schemeClr val="tx1"/>
              </a:solidFill>
              <a:prstDash val="solid"/>
              <a:round/>
              <a:headEnd/>
              <a:tailEnd/>
            </a:ln>
          </p:spPr>
          <p:txBody>
            <a:bodyPr/>
            <a:lstStyle/>
            <a:p>
              <a:endParaRPr lang="en-GB" dirty="0"/>
            </a:p>
          </p:txBody>
        </p:sp>
        <p:sp>
          <p:nvSpPr>
            <p:cNvPr id="41" name="Freeform 43"/>
            <p:cNvSpPr>
              <a:spLocks/>
            </p:cNvSpPr>
            <p:nvPr/>
          </p:nvSpPr>
          <p:spPr bwMode="auto">
            <a:xfrm>
              <a:off x="1516" y="1271"/>
              <a:ext cx="20" cy="16"/>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7938">
              <a:solidFill>
                <a:schemeClr val="tx1"/>
              </a:solidFill>
              <a:prstDash val="solid"/>
              <a:round/>
              <a:headEnd/>
              <a:tailEnd/>
            </a:ln>
          </p:spPr>
          <p:txBody>
            <a:bodyPr/>
            <a:lstStyle/>
            <a:p>
              <a:endParaRPr lang="en-GB" dirty="0"/>
            </a:p>
          </p:txBody>
        </p:sp>
        <p:sp>
          <p:nvSpPr>
            <p:cNvPr id="42" name="Freeform 44"/>
            <p:cNvSpPr>
              <a:spLocks/>
            </p:cNvSpPr>
            <p:nvPr/>
          </p:nvSpPr>
          <p:spPr bwMode="auto">
            <a:xfrm>
              <a:off x="1682" y="1705"/>
              <a:ext cx="38" cy="18"/>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grpFill/>
            <a:ln w="7938">
              <a:solidFill>
                <a:schemeClr val="tx1"/>
              </a:solidFill>
              <a:prstDash val="solid"/>
              <a:round/>
              <a:headEnd/>
              <a:tailEnd/>
            </a:ln>
          </p:spPr>
          <p:txBody>
            <a:bodyPr/>
            <a:lstStyle/>
            <a:p>
              <a:endParaRPr lang="en-GB" dirty="0"/>
            </a:p>
          </p:txBody>
        </p:sp>
        <p:sp>
          <p:nvSpPr>
            <p:cNvPr id="43" name="Freeform 50"/>
            <p:cNvSpPr>
              <a:spLocks/>
            </p:cNvSpPr>
            <p:nvPr/>
          </p:nvSpPr>
          <p:spPr bwMode="auto">
            <a:xfrm>
              <a:off x="668" y="1685"/>
              <a:ext cx="72" cy="50"/>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grpFill/>
            <a:ln w="7938">
              <a:solidFill>
                <a:schemeClr val="tx1"/>
              </a:solidFill>
              <a:prstDash val="solid"/>
              <a:round/>
              <a:headEnd/>
              <a:tailEnd/>
            </a:ln>
          </p:spPr>
          <p:txBody>
            <a:bodyPr/>
            <a:lstStyle/>
            <a:p>
              <a:endParaRPr lang="en-GB" dirty="0"/>
            </a:p>
          </p:txBody>
        </p:sp>
      </p:grpSp>
      <p:grpSp>
        <p:nvGrpSpPr>
          <p:cNvPr id="44" name="Group 61"/>
          <p:cNvGrpSpPr>
            <a:grpSpLocks/>
          </p:cNvGrpSpPr>
          <p:nvPr/>
        </p:nvGrpSpPr>
        <p:grpSpPr bwMode="auto">
          <a:xfrm>
            <a:off x="222885" y="1961851"/>
            <a:ext cx="2527300" cy="1714500"/>
            <a:chOff x="44" y="1185"/>
            <a:chExt cx="1592" cy="1080"/>
          </a:xfrm>
          <a:noFill/>
        </p:grpSpPr>
        <p:grpSp>
          <p:nvGrpSpPr>
            <p:cNvPr id="45" name="Group 49"/>
            <p:cNvGrpSpPr>
              <a:grpSpLocks/>
            </p:cNvGrpSpPr>
            <p:nvPr/>
          </p:nvGrpSpPr>
          <p:grpSpPr bwMode="auto">
            <a:xfrm>
              <a:off x="44" y="1185"/>
              <a:ext cx="594" cy="464"/>
              <a:chOff x="44" y="1185"/>
              <a:chExt cx="594" cy="464"/>
            </a:xfrm>
            <a:grpFill/>
          </p:grpSpPr>
          <p:sp>
            <p:nvSpPr>
              <p:cNvPr id="54" name="Freeform 15"/>
              <p:cNvSpPr>
                <a:spLocks/>
              </p:cNvSpPr>
              <p:nvPr/>
            </p:nvSpPr>
            <p:spPr bwMode="auto">
              <a:xfrm>
                <a:off x="44" y="1185"/>
                <a:ext cx="594" cy="414"/>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6350" cmpd="sng">
                <a:solidFill>
                  <a:schemeClr val="tx1"/>
                </a:solidFill>
                <a:prstDash val="solid"/>
                <a:round/>
                <a:headEnd/>
                <a:tailEnd/>
              </a:ln>
            </p:spPr>
            <p:txBody>
              <a:bodyPr/>
              <a:lstStyle/>
              <a:p>
                <a:endParaRPr lang="en-GB" dirty="0"/>
              </a:p>
            </p:txBody>
          </p:sp>
          <p:sp>
            <p:nvSpPr>
              <p:cNvPr id="55" name="Freeform 16"/>
              <p:cNvSpPr>
                <a:spLocks/>
              </p:cNvSpPr>
              <p:nvPr/>
            </p:nvSpPr>
            <p:spPr bwMode="auto">
              <a:xfrm>
                <a:off x="250" y="1527"/>
                <a:ext cx="38" cy="26"/>
              </a:xfrm>
              <a:custGeom>
                <a:avLst/>
                <a:gdLst/>
                <a:ahLst/>
                <a:cxnLst>
                  <a:cxn ang="0">
                    <a:pos x="28" y="2"/>
                  </a:cxn>
                  <a:cxn ang="0">
                    <a:pos x="20" y="4"/>
                  </a:cxn>
                  <a:cxn ang="0">
                    <a:pos x="14" y="6"/>
                  </a:cxn>
                  <a:cxn ang="0">
                    <a:pos x="14" y="14"/>
                  </a:cxn>
                  <a:cxn ang="0">
                    <a:pos x="8" y="12"/>
                  </a:cxn>
                  <a:cxn ang="0">
                    <a:pos x="4" y="8"/>
                  </a:cxn>
                  <a:cxn ang="0">
                    <a:pos x="0" y="12"/>
                  </a:cxn>
                  <a:cxn ang="0">
                    <a:pos x="2" y="20"/>
                  </a:cxn>
                  <a:cxn ang="0">
                    <a:pos x="8" y="26"/>
                  </a:cxn>
                  <a:cxn ang="0">
                    <a:pos x="26" y="24"/>
                  </a:cxn>
                  <a:cxn ang="0">
                    <a:pos x="32" y="16"/>
                  </a:cxn>
                  <a:cxn ang="0">
                    <a:pos x="38" y="10"/>
                  </a:cxn>
                  <a:cxn ang="0">
                    <a:pos x="34" y="0"/>
                  </a:cxn>
                  <a:cxn ang="0">
                    <a:pos x="28" y="2"/>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6350" cmpd="sng">
                <a:solidFill>
                  <a:schemeClr val="tx1"/>
                </a:solidFill>
                <a:prstDash val="solid"/>
                <a:round/>
                <a:headEnd/>
                <a:tailEnd/>
              </a:ln>
            </p:spPr>
            <p:txBody>
              <a:bodyPr/>
              <a:lstStyle/>
              <a:p>
                <a:endParaRPr lang="en-GB" dirty="0"/>
              </a:p>
            </p:txBody>
          </p:sp>
          <p:sp>
            <p:nvSpPr>
              <p:cNvPr id="56" name="Freeform 17"/>
              <p:cNvSpPr>
                <a:spLocks/>
              </p:cNvSpPr>
              <p:nvPr/>
            </p:nvSpPr>
            <p:spPr bwMode="auto">
              <a:xfrm>
                <a:off x="50" y="1473"/>
                <a:ext cx="26" cy="16"/>
              </a:xfrm>
              <a:custGeom>
                <a:avLst/>
                <a:gdLst/>
                <a:ahLst/>
                <a:cxnLst>
                  <a:cxn ang="0">
                    <a:pos x="22" y="0"/>
                  </a:cxn>
                  <a:cxn ang="0">
                    <a:pos x="26" y="4"/>
                  </a:cxn>
                  <a:cxn ang="0">
                    <a:pos x="26" y="8"/>
                  </a:cxn>
                  <a:cxn ang="0">
                    <a:pos x="22" y="16"/>
                  </a:cxn>
                  <a:cxn ang="0">
                    <a:pos x="14" y="14"/>
                  </a:cxn>
                  <a:cxn ang="0">
                    <a:pos x="10" y="16"/>
                  </a:cxn>
                  <a:cxn ang="0">
                    <a:pos x="4" y="10"/>
                  </a:cxn>
                  <a:cxn ang="0">
                    <a:pos x="0" y="6"/>
                  </a:cxn>
                  <a:cxn ang="0">
                    <a:pos x="2" y="0"/>
                  </a:cxn>
                  <a:cxn ang="0">
                    <a:pos x="8" y="0"/>
                  </a:cxn>
                  <a:cxn ang="0">
                    <a:pos x="22" y="0"/>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6350" cmpd="sng">
                <a:solidFill>
                  <a:schemeClr val="tx1"/>
                </a:solidFill>
                <a:prstDash val="solid"/>
                <a:round/>
                <a:headEnd/>
                <a:tailEnd/>
              </a:ln>
            </p:spPr>
            <p:txBody>
              <a:bodyPr/>
              <a:lstStyle/>
              <a:p>
                <a:endParaRPr lang="en-GB" dirty="0"/>
              </a:p>
            </p:txBody>
          </p:sp>
          <p:sp>
            <p:nvSpPr>
              <p:cNvPr id="57" name="Freeform 18"/>
              <p:cNvSpPr>
                <a:spLocks/>
              </p:cNvSpPr>
              <p:nvPr/>
            </p:nvSpPr>
            <p:spPr bwMode="auto">
              <a:xfrm>
                <a:off x="540" y="1525"/>
                <a:ext cx="24" cy="40"/>
              </a:xfrm>
              <a:custGeom>
                <a:avLst/>
                <a:gdLst/>
                <a:ahLst/>
                <a:cxnLst>
                  <a:cxn ang="0">
                    <a:pos x="0" y="0"/>
                  </a:cxn>
                  <a:cxn ang="0">
                    <a:pos x="10" y="2"/>
                  </a:cxn>
                  <a:cxn ang="0">
                    <a:pos x="16" y="6"/>
                  </a:cxn>
                  <a:cxn ang="0">
                    <a:pos x="18" y="20"/>
                  </a:cxn>
                  <a:cxn ang="0">
                    <a:pos x="24" y="30"/>
                  </a:cxn>
                  <a:cxn ang="0">
                    <a:pos x="24" y="40"/>
                  </a:cxn>
                  <a:cxn ang="0">
                    <a:pos x="16" y="32"/>
                  </a:cxn>
                  <a:cxn ang="0">
                    <a:pos x="8" y="22"/>
                  </a:cxn>
                  <a:cxn ang="0">
                    <a:pos x="4" y="16"/>
                  </a:cxn>
                  <a:cxn ang="0">
                    <a:pos x="0" y="8"/>
                  </a:cxn>
                  <a:cxn ang="0">
                    <a:pos x="0" y="0"/>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6350" cmpd="sng">
                <a:solidFill>
                  <a:schemeClr val="tx1"/>
                </a:solidFill>
                <a:prstDash val="solid"/>
                <a:round/>
                <a:headEnd/>
                <a:tailEnd/>
              </a:ln>
            </p:spPr>
            <p:txBody>
              <a:bodyPr/>
              <a:lstStyle/>
              <a:p>
                <a:endParaRPr lang="en-GB" dirty="0"/>
              </a:p>
            </p:txBody>
          </p:sp>
          <p:sp>
            <p:nvSpPr>
              <p:cNvPr id="58" name="Freeform 19"/>
              <p:cNvSpPr>
                <a:spLocks/>
              </p:cNvSpPr>
              <p:nvPr/>
            </p:nvSpPr>
            <p:spPr bwMode="auto">
              <a:xfrm>
                <a:off x="584" y="1565"/>
                <a:ext cx="22" cy="38"/>
              </a:xfrm>
              <a:custGeom>
                <a:avLst/>
                <a:gdLst/>
                <a:ahLst/>
                <a:cxnLst>
                  <a:cxn ang="0">
                    <a:pos x="0" y="8"/>
                  </a:cxn>
                  <a:cxn ang="0">
                    <a:pos x="0" y="0"/>
                  </a:cxn>
                  <a:cxn ang="0">
                    <a:pos x="8" y="2"/>
                  </a:cxn>
                  <a:cxn ang="0">
                    <a:pos x="14" y="14"/>
                  </a:cxn>
                  <a:cxn ang="0">
                    <a:pos x="22" y="24"/>
                  </a:cxn>
                  <a:cxn ang="0">
                    <a:pos x="22" y="32"/>
                  </a:cxn>
                  <a:cxn ang="0">
                    <a:pos x="18" y="38"/>
                  </a:cxn>
                  <a:cxn ang="0">
                    <a:pos x="12" y="30"/>
                  </a:cxn>
                  <a:cxn ang="0">
                    <a:pos x="6" y="24"/>
                  </a:cxn>
                  <a:cxn ang="0">
                    <a:pos x="4" y="16"/>
                  </a:cxn>
                  <a:cxn ang="0">
                    <a:pos x="0" y="8"/>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6350" cmpd="sng">
                <a:solidFill>
                  <a:schemeClr val="tx1"/>
                </a:solidFill>
                <a:prstDash val="solid"/>
                <a:round/>
                <a:headEnd/>
                <a:tailEnd/>
              </a:ln>
            </p:spPr>
            <p:txBody>
              <a:bodyPr/>
              <a:lstStyle/>
              <a:p>
                <a:endParaRPr lang="en-GB" dirty="0"/>
              </a:p>
            </p:txBody>
          </p:sp>
          <p:sp>
            <p:nvSpPr>
              <p:cNvPr id="59" name="Freeform 20"/>
              <p:cNvSpPr>
                <a:spLocks/>
              </p:cNvSpPr>
              <p:nvPr/>
            </p:nvSpPr>
            <p:spPr bwMode="auto">
              <a:xfrm>
                <a:off x="588" y="1615"/>
                <a:ext cx="26" cy="34"/>
              </a:xfrm>
              <a:custGeom>
                <a:avLst/>
                <a:gdLst/>
                <a:ahLst/>
                <a:cxnLst>
                  <a:cxn ang="0">
                    <a:pos x="0" y="0"/>
                  </a:cxn>
                  <a:cxn ang="0">
                    <a:pos x="10" y="4"/>
                  </a:cxn>
                  <a:cxn ang="0">
                    <a:pos x="18" y="4"/>
                  </a:cxn>
                  <a:cxn ang="0">
                    <a:pos x="20" y="8"/>
                  </a:cxn>
                  <a:cxn ang="0">
                    <a:pos x="18" y="16"/>
                  </a:cxn>
                  <a:cxn ang="0">
                    <a:pos x="22" y="22"/>
                  </a:cxn>
                  <a:cxn ang="0">
                    <a:pos x="26" y="34"/>
                  </a:cxn>
                  <a:cxn ang="0">
                    <a:pos x="18" y="32"/>
                  </a:cxn>
                  <a:cxn ang="0">
                    <a:pos x="8" y="20"/>
                  </a:cxn>
                  <a:cxn ang="0">
                    <a:pos x="2" y="12"/>
                  </a:cxn>
                  <a:cxn ang="0">
                    <a:pos x="0" y="0"/>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6350" cmpd="sng">
                <a:solidFill>
                  <a:schemeClr val="tx1"/>
                </a:solidFill>
                <a:prstDash val="solid"/>
                <a:round/>
                <a:headEnd/>
                <a:tailEnd/>
              </a:ln>
            </p:spPr>
            <p:txBody>
              <a:bodyPr/>
              <a:lstStyle/>
              <a:p>
                <a:endParaRPr lang="en-GB" dirty="0"/>
              </a:p>
            </p:txBody>
          </p:sp>
          <p:sp>
            <p:nvSpPr>
              <p:cNvPr id="60" name="Freeform 21"/>
              <p:cNvSpPr>
                <a:spLocks/>
              </p:cNvSpPr>
              <p:nvPr/>
            </p:nvSpPr>
            <p:spPr bwMode="auto">
              <a:xfrm>
                <a:off x="84" y="1591"/>
                <a:ext cx="32" cy="20"/>
              </a:xfrm>
              <a:custGeom>
                <a:avLst/>
                <a:gdLst/>
                <a:ahLst/>
                <a:cxnLst>
                  <a:cxn ang="0">
                    <a:pos x="32" y="4"/>
                  </a:cxn>
                  <a:cxn ang="0">
                    <a:pos x="28" y="10"/>
                  </a:cxn>
                  <a:cxn ang="0">
                    <a:pos x="22" y="12"/>
                  </a:cxn>
                  <a:cxn ang="0">
                    <a:pos x="12" y="14"/>
                  </a:cxn>
                  <a:cxn ang="0">
                    <a:pos x="6" y="20"/>
                  </a:cxn>
                  <a:cxn ang="0">
                    <a:pos x="0" y="18"/>
                  </a:cxn>
                  <a:cxn ang="0">
                    <a:pos x="6" y="8"/>
                  </a:cxn>
                  <a:cxn ang="0">
                    <a:pos x="14" y="4"/>
                  </a:cxn>
                  <a:cxn ang="0">
                    <a:pos x="26" y="0"/>
                  </a:cxn>
                  <a:cxn ang="0">
                    <a:pos x="32" y="4"/>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6350" cmpd="sng">
                <a:solidFill>
                  <a:schemeClr val="tx1"/>
                </a:solidFill>
                <a:prstDash val="solid"/>
                <a:round/>
                <a:headEnd/>
                <a:tailEnd/>
              </a:ln>
            </p:spPr>
            <p:txBody>
              <a:bodyPr/>
              <a:lstStyle/>
              <a:p>
                <a:endParaRPr lang="en-GB" dirty="0"/>
              </a:p>
            </p:txBody>
          </p:sp>
          <p:sp>
            <p:nvSpPr>
              <p:cNvPr id="61" name="Freeform 22"/>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tx1"/>
                </a:solidFill>
                <a:prstDash val="solid"/>
                <a:round/>
                <a:headEnd/>
                <a:tailEnd/>
              </a:ln>
            </p:spPr>
            <p:txBody>
              <a:bodyPr/>
              <a:lstStyle/>
              <a:p>
                <a:endParaRPr lang="en-GB" dirty="0"/>
              </a:p>
            </p:txBody>
          </p:sp>
          <p:sp>
            <p:nvSpPr>
              <p:cNvPr id="62" name="Freeform 23"/>
              <p:cNvSpPr>
                <a:spLocks/>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tx1"/>
                </a:solidFill>
                <a:prstDash val="solid"/>
                <a:round/>
                <a:headEnd/>
                <a:tailEnd/>
              </a:ln>
            </p:spPr>
            <p:txBody>
              <a:bodyPr/>
              <a:lstStyle/>
              <a:p>
                <a:endParaRPr lang="en-GB" dirty="0"/>
              </a:p>
            </p:txBody>
          </p:sp>
          <p:sp>
            <p:nvSpPr>
              <p:cNvPr id="63" name="Freeform 46"/>
              <p:cNvSpPr>
                <a:spLocks/>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6350" cmpd="sng">
                <a:solidFill>
                  <a:schemeClr val="tx1"/>
                </a:solidFill>
                <a:round/>
                <a:headEnd/>
                <a:tailEnd/>
              </a:ln>
            </p:spPr>
            <p:txBody>
              <a:bodyPr/>
              <a:lstStyle/>
              <a:p>
                <a:endParaRPr lang="en-GB" dirty="0"/>
              </a:p>
            </p:txBody>
          </p:sp>
          <p:sp>
            <p:nvSpPr>
              <p:cNvPr id="64" name="Freeform 47"/>
              <p:cNvSpPr>
                <a:spLocks/>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6350" cmpd="sng">
                <a:solidFill>
                  <a:schemeClr val="tx1"/>
                </a:solidFill>
                <a:round/>
                <a:headEnd/>
                <a:tailEnd/>
              </a:ln>
            </p:spPr>
            <p:txBody>
              <a:bodyPr/>
              <a:lstStyle/>
              <a:p>
                <a:endParaRPr lang="en-GB" dirty="0"/>
              </a:p>
            </p:txBody>
          </p:sp>
          <p:sp>
            <p:nvSpPr>
              <p:cNvPr id="65" name="Freeform 48"/>
              <p:cNvSpPr>
                <a:spLocks/>
              </p:cNvSpPr>
              <p:nvPr/>
            </p:nvSpPr>
            <p:spPr bwMode="auto">
              <a:xfrm>
                <a:off x="576" y="1551"/>
                <a:ext cx="14" cy="14"/>
              </a:xfrm>
              <a:custGeom>
                <a:avLst/>
                <a:gdLst/>
                <a:ahLst/>
                <a:cxnLst>
                  <a:cxn ang="0">
                    <a:pos x="4" y="0"/>
                  </a:cxn>
                  <a:cxn ang="0">
                    <a:pos x="8" y="0"/>
                  </a:cxn>
                  <a:cxn ang="0">
                    <a:pos x="14" y="6"/>
                  </a:cxn>
                  <a:cxn ang="0">
                    <a:pos x="8" y="10"/>
                  </a:cxn>
                  <a:cxn ang="0">
                    <a:pos x="2" y="14"/>
                  </a:cxn>
                  <a:cxn ang="0">
                    <a:pos x="0" y="6"/>
                  </a:cxn>
                  <a:cxn ang="0">
                    <a:pos x="4" y="0"/>
                  </a:cxn>
                </a:cxnLst>
                <a:rect l="0" t="0" r="r" b="b"/>
                <a:pathLst>
                  <a:path w="14" h="14">
                    <a:moveTo>
                      <a:pt x="4" y="0"/>
                    </a:moveTo>
                    <a:lnTo>
                      <a:pt x="8" y="0"/>
                    </a:lnTo>
                    <a:lnTo>
                      <a:pt x="14" y="6"/>
                    </a:lnTo>
                    <a:lnTo>
                      <a:pt x="8" y="10"/>
                    </a:lnTo>
                    <a:lnTo>
                      <a:pt x="2" y="14"/>
                    </a:lnTo>
                    <a:lnTo>
                      <a:pt x="0" y="6"/>
                    </a:lnTo>
                    <a:lnTo>
                      <a:pt x="4" y="0"/>
                    </a:lnTo>
                    <a:close/>
                  </a:path>
                </a:pathLst>
              </a:custGeom>
              <a:grpFill/>
              <a:ln w="6350" cmpd="sng">
                <a:solidFill>
                  <a:schemeClr val="tx1"/>
                </a:solidFill>
                <a:prstDash val="solid"/>
                <a:round/>
                <a:headEnd/>
                <a:tailEnd/>
              </a:ln>
            </p:spPr>
            <p:txBody>
              <a:bodyPr/>
              <a:lstStyle/>
              <a:p>
                <a:endParaRPr lang="en-GB" dirty="0"/>
              </a:p>
            </p:txBody>
          </p:sp>
        </p:grpSp>
        <p:sp>
          <p:nvSpPr>
            <p:cNvPr id="46" name="Freeform 52"/>
            <p:cNvSpPr>
              <a:spLocks/>
            </p:cNvSpPr>
            <p:nvPr/>
          </p:nvSpPr>
          <p:spPr bwMode="auto">
            <a:xfrm>
              <a:off x="724" y="1715"/>
              <a:ext cx="912" cy="448"/>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grpFill/>
            <a:ln w="7938">
              <a:solidFill>
                <a:schemeClr val="tx1"/>
              </a:solidFill>
              <a:prstDash val="solid"/>
              <a:round/>
              <a:headEnd/>
              <a:tailEnd/>
            </a:ln>
          </p:spPr>
          <p:txBody>
            <a:bodyPr/>
            <a:lstStyle/>
            <a:p>
              <a:endParaRPr lang="en-GB" dirty="0"/>
            </a:p>
          </p:txBody>
        </p:sp>
        <p:grpSp>
          <p:nvGrpSpPr>
            <p:cNvPr id="47" name="Group 60"/>
            <p:cNvGrpSpPr>
              <a:grpSpLocks/>
            </p:cNvGrpSpPr>
            <p:nvPr/>
          </p:nvGrpSpPr>
          <p:grpSpPr bwMode="auto">
            <a:xfrm>
              <a:off x="170" y="2211"/>
              <a:ext cx="76" cy="54"/>
              <a:chOff x="170" y="2211"/>
              <a:chExt cx="76" cy="54"/>
            </a:xfrm>
            <a:grpFill/>
          </p:grpSpPr>
          <p:sp>
            <p:nvSpPr>
              <p:cNvPr id="48" name="Freeform 53"/>
              <p:cNvSpPr>
                <a:spLocks/>
              </p:cNvSpPr>
              <p:nvPr/>
            </p:nvSpPr>
            <p:spPr bwMode="auto">
              <a:xfrm>
                <a:off x="214" y="2231"/>
                <a:ext cx="12" cy="10"/>
              </a:xfrm>
              <a:custGeom>
                <a:avLst/>
                <a:gdLst/>
                <a:ahLst/>
                <a:cxnLst>
                  <a:cxn ang="0">
                    <a:pos x="12" y="6"/>
                  </a:cxn>
                  <a:cxn ang="0">
                    <a:pos x="10" y="2"/>
                  </a:cxn>
                  <a:cxn ang="0">
                    <a:pos x="4" y="0"/>
                  </a:cxn>
                  <a:cxn ang="0">
                    <a:pos x="0" y="4"/>
                  </a:cxn>
                  <a:cxn ang="0">
                    <a:pos x="4" y="6"/>
                  </a:cxn>
                  <a:cxn ang="0">
                    <a:pos x="10" y="10"/>
                  </a:cxn>
                  <a:cxn ang="0">
                    <a:pos x="12" y="6"/>
                  </a:cxn>
                </a:cxnLst>
                <a:rect l="0" t="0" r="r" b="b"/>
                <a:pathLst>
                  <a:path w="12" h="10">
                    <a:moveTo>
                      <a:pt x="12" y="6"/>
                    </a:moveTo>
                    <a:lnTo>
                      <a:pt x="10" y="2"/>
                    </a:lnTo>
                    <a:lnTo>
                      <a:pt x="4" y="0"/>
                    </a:lnTo>
                    <a:lnTo>
                      <a:pt x="0" y="4"/>
                    </a:lnTo>
                    <a:lnTo>
                      <a:pt x="4" y="6"/>
                    </a:lnTo>
                    <a:lnTo>
                      <a:pt x="10" y="10"/>
                    </a:lnTo>
                    <a:lnTo>
                      <a:pt x="12" y="6"/>
                    </a:lnTo>
                    <a:close/>
                  </a:path>
                </a:pathLst>
              </a:custGeom>
              <a:grpFill/>
              <a:ln w="6350" cmpd="sng">
                <a:solidFill>
                  <a:schemeClr val="tx1"/>
                </a:solidFill>
                <a:prstDash val="solid"/>
                <a:round/>
                <a:headEnd/>
                <a:tailEnd/>
              </a:ln>
            </p:spPr>
            <p:txBody>
              <a:bodyPr/>
              <a:lstStyle/>
              <a:p>
                <a:endParaRPr lang="en-GB" dirty="0"/>
              </a:p>
            </p:txBody>
          </p:sp>
          <p:sp>
            <p:nvSpPr>
              <p:cNvPr id="49" name="Freeform 55"/>
              <p:cNvSpPr>
                <a:spLocks/>
              </p:cNvSpPr>
              <p:nvPr/>
            </p:nvSpPr>
            <p:spPr bwMode="auto">
              <a:xfrm>
                <a:off x="230" y="2245"/>
                <a:ext cx="16" cy="20"/>
              </a:xfrm>
              <a:custGeom>
                <a:avLst/>
                <a:gdLst/>
                <a:ahLst/>
                <a:cxnLst>
                  <a:cxn ang="0">
                    <a:pos x="16" y="14"/>
                  </a:cxn>
                  <a:cxn ang="0">
                    <a:pos x="8" y="16"/>
                  </a:cxn>
                  <a:cxn ang="0">
                    <a:pos x="4" y="20"/>
                  </a:cxn>
                  <a:cxn ang="0">
                    <a:pos x="0" y="12"/>
                  </a:cxn>
                  <a:cxn ang="0">
                    <a:pos x="0" y="6"/>
                  </a:cxn>
                  <a:cxn ang="0">
                    <a:pos x="4" y="0"/>
                  </a:cxn>
                  <a:cxn ang="0">
                    <a:pos x="8" y="2"/>
                  </a:cxn>
                  <a:cxn ang="0">
                    <a:pos x="14" y="6"/>
                  </a:cxn>
                  <a:cxn ang="0">
                    <a:pos x="16" y="14"/>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grpFill/>
              <a:ln w="6350" cmpd="sng">
                <a:solidFill>
                  <a:schemeClr val="tx1"/>
                </a:solidFill>
                <a:round/>
                <a:headEnd/>
                <a:tailEnd/>
              </a:ln>
            </p:spPr>
            <p:txBody>
              <a:bodyPr/>
              <a:lstStyle/>
              <a:p>
                <a:endParaRPr lang="en-GB" dirty="0"/>
              </a:p>
            </p:txBody>
          </p:sp>
          <p:sp>
            <p:nvSpPr>
              <p:cNvPr id="50" name="Freeform 56"/>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mpd="sng">
                <a:solidFill>
                  <a:schemeClr val="tx1"/>
                </a:solidFill>
                <a:round/>
                <a:headEnd/>
                <a:tailEnd/>
              </a:ln>
            </p:spPr>
            <p:txBody>
              <a:bodyPr/>
              <a:lstStyle/>
              <a:p>
                <a:endParaRPr lang="en-GB" dirty="0"/>
              </a:p>
            </p:txBody>
          </p:sp>
          <p:sp>
            <p:nvSpPr>
              <p:cNvPr id="51" name="Freeform 57"/>
              <p:cNvSpPr>
                <a:spLocks/>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grpFill/>
              <a:ln w="6350" cmpd="sng">
                <a:solidFill>
                  <a:schemeClr val="tx1"/>
                </a:solidFill>
                <a:prstDash val="solid"/>
                <a:round/>
                <a:headEnd/>
                <a:tailEnd/>
              </a:ln>
            </p:spPr>
            <p:txBody>
              <a:bodyPr/>
              <a:lstStyle/>
              <a:p>
                <a:endParaRPr lang="en-GB" dirty="0"/>
              </a:p>
            </p:txBody>
          </p:sp>
          <p:sp>
            <p:nvSpPr>
              <p:cNvPr id="52" name="Freeform 58"/>
              <p:cNvSpPr>
                <a:spLocks/>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mpd="sng">
                <a:solidFill>
                  <a:schemeClr val="tx1"/>
                </a:solidFill>
                <a:round/>
                <a:headEnd/>
                <a:tailEnd/>
              </a:ln>
            </p:spPr>
            <p:txBody>
              <a:bodyPr/>
              <a:lstStyle/>
              <a:p>
                <a:endParaRPr lang="en-GB" dirty="0"/>
              </a:p>
            </p:txBody>
          </p:sp>
          <p:sp>
            <p:nvSpPr>
              <p:cNvPr id="53" name="Freeform 59"/>
              <p:cNvSpPr>
                <a:spLocks/>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grpFill/>
              <a:ln w="6350" cmpd="sng">
                <a:solidFill>
                  <a:schemeClr val="tx1"/>
                </a:solidFill>
                <a:prstDash val="solid"/>
                <a:round/>
                <a:headEnd/>
                <a:tailEnd/>
              </a:ln>
            </p:spPr>
            <p:txBody>
              <a:bodyPr/>
              <a:lstStyle/>
              <a:p>
                <a:endParaRPr lang="en-GB" dirty="0"/>
              </a:p>
            </p:txBody>
          </p:sp>
        </p:grpSp>
      </p:grpSp>
      <p:grpSp>
        <p:nvGrpSpPr>
          <p:cNvPr id="66" name="Group 76"/>
          <p:cNvGrpSpPr>
            <a:grpSpLocks/>
          </p:cNvGrpSpPr>
          <p:nvPr/>
        </p:nvGrpSpPr>
        <p:grpSpPr bwMode="auto">
          <a:xfrm>
            <a:off x="2118360" y="3308051"/>
            <a:ext cx="701675" cy="669925"/>
            <a:chOff x="1238" y="2033"/>
            <a:chExt cx="442" cy="422"/>
          </a:xfrm>
          <a:noFill/>
        </p:grpSpPr>
        <p:sp>
          <p:nvSpPr>
            <p:cNvPr id="67" name="Freeform 62"/>
            <p:cNvSpPr>
              <a:spLocks/>
            </p:cNvSpPr>
            <p:nvPr/>
          </p:nvSpPr>
          <p:spPr bwMode="auto">
            <a:xfrm>
              <a:off x="1238" y="2283"/>
              <a:ext cx="58" cy="64"/>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grpFill/>
            <a:ln w="7938">
              <a:solidFill>
                <a:schemeClr val="tx1"/>
              </a:solidFill>
              <a:prstDash val="solid"/>
              <a:round/>
              <a:headEnd/>
              <a:tailEnd/>
            </a:ln>
          </p:spPr>
          <p:txBody>
            <a:bodyPr/>
            <a:lstStyle/>
            <a:p>
              <a:endParaRPr lang="en-GB" dirty="0"/>
            </a:p>
          </p:txBody>
        </p:sp>
        <p:sp>
          <p:nvSpPr>
            <p:cNvPr id="68" name="Freeform 63"/>
            <p:cNvSpPr>
              <a:spLocks/>
            </p:cNvSpPr>
            <p:nvPr/>
          </p:nvSpPr>
          <p:spPr bwMode="auto">
            <a:xfrm>
              <a:off x="1286" y="2273"/>
              <a:ext cx="12" cy="44"/>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grpFill/>
            <a:ln w="7938">
              <a:solidFill>
                <a:schemeClr val="tx1"/>
              </a:solidFill>
              <a:prstDash val="solid"/>
              <a:round/>
              <a:headEnd/>
              <a:tailEnd/>
            </a:ln>
          </p:spPr>
          <p:txBody>
            <a:bodyPr/>
            <a:lstStyle/>
            <a:p>
              <a:endParaRPr lang="en-GB" dirty="0"/>
            </a:p>
          </p:txBody>
        </p:sp>
        <p:sp>
          <p:nvSpPr>
            <p:cNvPr id="69" name="Freeform 64"/>
            <p:cNvSpPr>
              <a:spLocks/>
            </p:cNvSpPr>
            <p:nvPr/>
          </p:nvSpPr>
          <p:spPr bwMode="auto">
            <a:xfrm>
              <a:off x="1272" y="2337"/>
              <a:ext cx="34" cy="22"/>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grpFill/>
            <a:ln w="7938">
              <a:solidFill>
                <a:schemeClr val="tx1"/>
              </a:solidFill>
              <a:prstDash val="solid"/>
              <a:round/>
              <a:headEnd/>
              <a:tailEnd/>
            </a:ln>
          </p:spPr>
          <p:txBody>
            <a:bodyPr/>
            <a:lstStyle/>
            <a:p>
              <a:endParaRPr lang="en-GB" dirty="0"/>
            </a:p>
          </p:txBody>
        </p:sp>
        <p:sp>
          <p:nvSpPr>
            <p:cNvPr id="70" name="Freeform 65"/>
            <p:cNvSpPr>
              <a:spLocks/>
            </p:cNvSpPr>
            <p:nvPr/>
          </p:nvSpPr>
          <p:spPr bwMode="auto">
            <a:xfrm>
              <a:off x="1284" y="2315"/>
              <a:ext cx="96" cy="48"/>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7938">
              <a:solidFill>
                <a:schemeClr val="tx1"/>
              </a:solidFill>
              <a:prstDash val="solid"/>
              <a:round/>
              <a:headEnd/>
              <a:tailEnd/>
            </a:ln>
          </p:spPr>
          <p:txBody>
            <a:bodyPr/>
            <a:lstStyle/>
            <a:p>
              <a:endParaRPr lang="en-GB" dirty="0"/>
            </a:p>
          </p:txBody>
        </p:sp>
        <p:sp>
          <p:nvSpPr>
            <p:cNvPr id="71" name="Freeform 66"/>
            <p:cNvSpPr>
              <a:spLocks/>
            </p:cNvSpPr>
            <p:nvPr/>
          </p:nvSpPr>
          <p:spPr bwMode="auto">
            <a:xfrm>
              <a:off x="1314" y="2331"/>
              <a:ext cx="64" cy="66"/>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grpFill/>
            <a:ln w="7938">
              <a:solidFill>
                <a:schemeClr val="tx1"/>
              </a:solidFill>
              <a:prstDash val="solid"/>
              <a:round/>
              <a:headEnd/>
              <a:tailEnd/>
            </a:ln>
          </p:spPr>
          <p:txBody>
            <a:bodyPr/>
            <a:lstStyle/>
            <a:p>
              <a:endParaRPr lang="en-GB" dirty="0"/>
            </a:p>
          </p:txBody>
        </p:sp>
        <p:sp>
          <p:nvSpPr>
            <p:cNvPr id="72" name="Freeform 67"/>
            <p:cNvSpPr>
              <a:spLocks/>
            </p:cNvSpPr>
            <p:nvPr/>
          </p:nvSpPr>
          <p:spPr bwMode="auto">
            <a:xfrm>
              <a:off x="1338" y="2391"/>
              <a:ext cx="50" cy="44"/>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grpFill/>
            <a:ln w="7938">
              <a:solidFill>
                <a:schemeClr val="tx1"/>
              </a:solidFill>
              <a:prstDash val="solid"/>
              <a:round/>
              <a:headEnd/>
              <a:tailEnd/>
            </a:ln>
          </p:spPr>
          <p:txBody>
            <a:bodyPr/>
            <a:lstStyle/>
            <a:p>
              <a:endParaRPr lang="en-GB" dirty="0"/>
            </a:p>
          </p:txBody>
        </p:sp>
        <p:sp>
          <p:nvSpPr>
            <p:cNvPr id="73" name="Freeform 68"/>
            <p:cNvSpPr>
              <a:spLocks/>
            </p:cNvSpPr>
            <p:nvPr/>
          </p:nvSpPr>
          <p:spPr bwMode="auto">
            <a:xfrm>
              <a:off x="1376" y="2417"/>
              <a:ext cx="102" cy="38"/>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grpFill/>
            <a:ln w="7938">
              <a:solidFill>
                <a:schemeClr val="tx1"/>
              </a:solidFill>
              <a:prstDash val="solid"/>
              <a:round/>
              <a:headEnd/>
              <a:tailEnd/>
            </a:ln>
          </p:spPr>
          <p:txBody>
            <a:bodyPr/>
            <a:lstStyle/>
            <a:p>
              <a:endParaRPr lang="en-GB" dirty="0"/>
            </a:p>
          </p:txBody>
        </p:sp>
        <p:sp>
          <p:nvSpPr>
            <p:cNvPr id="74" name="Freeform 69"/>
            <p:cNvSpPr>
              <a:spLocks/>
            </p:cNvSpPr>
            <p:nvPr/>
          </p:nvSpPr>
          <p:spPr bwMode="auto">
            <a:xfrm>
              <a:off x="1354" y="2195"/>
              <a:ext cx="166" cy="56"/>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grpFill/>
            <a:ln w="7938">
              <a:solidFill>
                <a:schemeClr val="tx1"/>
              </a:solidFill>
              <a:prstDash val="solid"/>
              <a:round/>
              <a:headEnd/>
              <a:tailEnd/>
            </a:ln>
          </p:spPr>
          <p:txBody>
            <a:bodyPr/>
            <a:lstStyle/>
            <a:p>
              <a:endParaRPr lang="en-GB" dirty="0"/>
            </a:p>
          </p:txBody>
        </p:sp>
        <p:sp>
          <p:nvSpPr>
            <p:cNvPr id="75" name="Freeform 70"/>
            <p:cNvSpPr>
              <a:spLocks/>
            </p:cNvSpPr>
            <p:nvPr/>
          </p:nvSpPr>
          <p:spPr bwMode="auto">
            <a:xfrm>
              <a:off x="1520" y="2247"/>
              <a:ext cx="44" cy="30"/>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grpFill/>
            <a:ln w="7938">
              <a:solidFill>
                <a:schemeClr val="tx1"/>
              </a:solidFill>
              <a:prstDash val="solid"/>
              <a:round/>
              <a:headEnd/>
              <a:tailEnd/>
            </a:ln>
          </p:spPr>
          <p:txBody>
            <a:bodyPr/>
            <a:lstStyle/>
            <a:p>
              <a:endParaRPr lang="en-GB" dirty="0"/>
            </a:p>
          </p:txBody>
        </p:sp>
        <p:sp>
          <p:nvSpPr>
            <p:cNvPr id="76" name="Freeform 71"/>
            <p:cNvSpPr>
              <a:spLocks/>
            </p:cNvSpPr>
            <p:nvPr/>
          </p:nvSpPr>
          <p:spPr bwMode="auto">
            <a:xfrm>
              <a:off x="1458" y="2269"/>
              <a:ext cx="32" cy="18"/>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grpFill/>
            <a:ln w="7938">
              <a:solidFill>
                <a:schemeClr val="tx1"/>
              </a:solidFill>
              <a:prstDash val="solid"/>
              <a:round/>
              <a:headEnd/>
              <a:tailEnd/>
            </a:ln>
          </p:spPr>
          <p:txBody>
            <a:bodyPr/>
            <a:lstStyle/>
            <a:p>
              <a:endParaRPr lang="en-GB" dirty="0"/>
            </a:p>
          </p:txBody>
        </p:sp>
        <p:sp>
          <p:nvSpPr>
            <p:cNvPr id="77" name="Freeform 72"/>
            <p:cNvSpPr>
              <a:spLocks/>
            </p:cNvSpPr>
            <p:nvPr/>
          </p:nvSpPr>
          <p:spPr bwMode="auto">
            <a:xfrm>
              <a:off x="1556" y="2251"/>
              <a:ext cx="58" cy="36"/>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grpFill/>
            <a:ln w="7938">
              <a:solidFill>
                <a:schemeClr val="tx1"/>
              </a:solidFill>
              <a:prstDash val="solid"/>
              <a:round/>
              <a:headEnd/>
              <a:tailEnd/>
            </a:ln>
          </p:spPr>
          <p:txBody>
            <a:bodyPr/>
            <a:lstStyle/>
            <a:p>
              <a:endParaRPr lang="en-GB" dirty="0"/>
            </a:p>
          </p:txBody>
        </p:sp>
        <p:sp>
          <p:nvSpPr>
            <p:cNvPr id="78" name="Freeform 73"/>
            <p:cNvSpPr>
              <a:spLocks/>
            </p:cNvSpPr>
            <p:nvPr/>
          </p:nvSpPr>
          <p:spPr bwMode="auto">
            <a:xfrm>
              <a:off x="1632" y="2271"/>
              <a:ext cx="26" cy="10"/>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7938">
              <a:solidFill>
                <a:schemeClr val="tx1"/>
              </a:solidFill>
              <a:prstDash val="solid"/>
              <a:round/>
              <a:headEnd/>
              <a:tailEnd/>
            </a:ln>
          </p:spPr>
          <p:txBody>
            <a:bodyPr/>
            <a:lstStyle/>
            <a:p>
              <a:endParaRPr lang="en-GB" dirty="0"/>
            </a:p>
          </p:txBody>
        </p:sp>
        <p:sp>
          <p:nvSpPr>
            <p:cNvPr id="79" name="Freeform 74"/>
            <p:cNvSpPr>
              <a:spLocks/>
            </p:cNvSpPr>
            <p:nvPr/>
          </p:nvSpPr>
          <p:spPr bwMode="auto">
            <a:xfrm>
              <a:off x="1456" y="2161"/>
              <a:ext cx="12" cy="16"/>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grpFill/>
            <a:ln w="7938">
              <a:solidFill>
                <a:schemeClr val="tx1"/>
              </a:solidFill>
              <a:prstDash val="solid"/>
              <a:round/>
              <a:headEnd/>
              <a:tailEnd/>
            </a:ln>
          </p:spPr>
          <p:txBody>
            <a:bodyPr/>
            <a:lstStyle/>
            <a:p>
              <a:endParaRPr lang="en-GB" dirty="0"/>
            </a:p>
          </p:txBody>
        </p:sp>
        <p:sp>
          <p:nvSpPr>
            <p:cNvPr id="80" name="Freeform 75"/>
            <p:cNvSpPr>
              <a:spLocks/>
            </p:cNvSpPr>
            <p:nvPr/>
          </p:nvSpPr>
          <p:spPr bwMode="auto">
            <a:xfrm>
              <a:off x="1668" y="2033"/>
              <a:ext cx="12" cy="8"/>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7938">
              <a:solidFill>
                <a:schemeClr val="tx1"/>
              </a:solidFill>
              <a:prstDash val="solid"/>
              <a:round/>
              <a:headEnd/>
              <a:tailEnd/>
            </a:ln>
          </p:spPr>
          <p:txBody>
            <a:bodyPr/>
            <a:lstStyle/>
            <a:p>
              <a:endParaRPr lang="en-GB" dirty="0"/>
            </a:p>
          </p:txBody>
        </p:sp>
      </p:grpSp>
      <p:grpSp>
        <p:nvGrpSpPr>
          <p:cNvPr id="81" name="Group 95"/>
          <p:cNvGrpSpPr>
            <a:grpSpLocks/>
          </p:cNvGrpSpPr>
          <p:nvPr/>
        </p:nvGrpSpPr>
        <p:grpSpPr bwMode="auto">
          <a:xfrm>
            <a:off x="2391410" y="3844626"/>
            <a:ext cx="1168400" cy="1879600"/>
            <a:chOff x="1410" y="2371"/>
            <a:chExt cx="736" cy="1184"/>
          </a:xfrm>
          <a:noFill/>
        </p:grpSpPr>
        <p:sp>
          <p:nvSpPr>
            <p:cNvPr id="82" name="Freeform 77"/>
            <p:cNvSpPr>
              <a:spLocks/>
            </p:cNvSpPr>
            <p:nvPr/>
          </p:nvSpPr>
          <p:spPr bwMode="auto">
            <a:xfrm>
              <a:off x="1450" y="2371"/>
              <a:ext cx="186" cy="266"/>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grpFill/>
            <a:ln w="7938">
              <a:solidFill>
                <a:schemeClr val="tx1"/>
              </a:solidFill>
              <a:prstDash val="solid"/>
              <a:round/>
              <a:headEnd/>
              <a:tailEnd/>
            </a:ln>
          </p:spPr>
          <p:txBody>
            <a:bodyPr/>
            <a:lstStyle/>
            <a:p>
              <a:endParaRPr lang="en-GB" dirty="0"/>
            </a:p>
          </p:txBody>
        </p:sp>
        <p:sp>
          <p:nvSpPr>
            <p:cNvPr id="83" name="Freeform 78"/>
            <p:cNvSpPr>
              <a:spLocks/>
            </p:cNvSpPr>
            <p:nvPr/>
          </p:nvSpPr>
          <p:spPr bwMode="auto">
            <a:xfrm>
              <a:off x="1418" y="2547"/>
              <a:ext cx="88" cy="100"/>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grpFill/>
            <a:ln w="7938">
              <a:solidFill>
                <a:schemeClr val="tx1"/>
              </a:solidFill>
              <a:prstDash val="solid"/>
              <a:round/>
              <a:headEnd/>
              <a:tailEnd/>
            </a:ln>
          </p:spPr>
          <p:txBody>
            <a:bodyPr/>
            <a:lstStyle/>
            <a:p>
              <a:endParaRPr lang="en-GB" dirty="0"/>
            </a:p>
          </p:txBody>
        </p:sp>
        <p:sp>
          <p:nvSpPr>
            <p:cNvPr id="84" name="Freeform 79"/>
            <p:cNvSpPr>
              <a:spLocks/>
            </p:cNvSpPr>
            <p:nvPr/>
          </p:nvSpPr>
          <p:spPr bwMode="auto">
            <a:xfrm>
              <a:off x="1716" y="2395"/>
              <a:ext cx="20" cy="16"/>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grpFill/>
            <a:ln w="7938">
              <a:solidFill>
                <a:schemeClr val="tx1"/>
              </a:solidFill>
              <a:prstDash val="solid"/>
              <a:round/>
              <a:headEnd/>
              <a:tailEnd/>
            </a:ln>
          </p:spPr>
          <p:txBody>
            <a:bodyPr/>
            <a:lstStyle/>
            <a:p>
              <a:endParaRPr lang="en-GB" dirty="0"/>
            </a:p>
          </p:txBody>
        </p:sp>
        <p:sp>
          <p:nvSpPr>
            <p:cNvPr id="85" name="Freeform 80"/>
            <p:cNvSpPr>
              <a:spLocks/>
            </p:cNvSpPr>
            <p:nvPr/>
          </p:nvSpPr>
          <p:spPr bwMode="auto">
            <a:xfrm>
              <a:off x="1540" y="2373"/>
              <a:ext cx="210" cy="184"/>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grpFill/>
            <a:ln w="7938">
              <a:solidFill>
                <a:schemeClr val="tx1"/>
              </a:solidFill>
              <a:prstDash val="solid"/>
              <a:round/>
              <a:headEnd/>
              <a:tailEnd/>
            </a:ln>
          </p:spPr>
          <p:txBody>
            <a:bodyPr/>
            <a:lstStyle/>
            <a:p>
              <a:endParaRPr lang="en-GB" dirty="0"/>
            </a:p>
          </p:txBody>
        </p:sp>
        <p:sp>
          <p:nvSpPr>
            <p:cNvPr id="86" name="Freeform 81"/>
            <p:cNvSpPr>
              <a:spLocks/>
            </p:cNvSpPr>
            <p:nvPr/>
          </p:nvSpPr>
          <p:spPr bwMode="auto">
            <a:xfrm>
              <a:off x="1728" y="2435"/>
              <a:ext cx="70" cy="114"/>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grpFill/>
            <a:ln w="7938">
              <a:solidFill>
                <a:schemeClr val="tx1"/>
              </a:solidFill>
              <a:prstDash val="solid"/>
              <a:round/>
              <a:headEnd/>
              <a:tailEnd/>
            </a:ln>
          </p:spPr>
          <p:txBody>
            <a:bodyPr/>
            <a:lstStyle/>
            <a:p>
              <a:endParaRPr lang="en-GB" dirty="0"/>
            </a:p>
          </p:txBody>
        </p:sp>
        <p:sp>
          <p:nvSpPr>
            <p:cNvPr id="87" name="Freeform 82"/>
            <p:cNvSpPr>
              <a:spLocks/>
            </p:cNvSpPr>
            <p:nvPr/>
          </p:nvSpPr>
          <p:spPr bwMode="auto">
            <a:xfrm>
              <a:off x="1834" y="2477"/>
              <a:ext cx="48" cy="60"/>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grpFill/>
            <a:ln w="7938">
              <a:solidFill>
                <a:schemeClr val="tx1"/>
              </a:solidFill>
              <a:prstDash val="solid"/>
              <a:round/>
              <a:headEnd/>
              <a:tailEnd/>
            </a:ln>
          </p:spPr>
          <p:txBody>
            <a:bodyPr/>
            <a:lstStyle/>
            <a:p>
              <a:endParaRPr lang="en-GB" dirty="0"/>
            </a:p>
          </p:txBody>
        </p:sp>
        <p:sp>
          <p:nvSpPr>
            <p:cNvPr id="88" name="Freeform 83"/>
            <p:cNvSpPr>
              <a:spLocks/>
            </p:cNvSpPr>
            <p:nvPr/>
          </p:nvSpPr>
          <p:spPr bwMode="auto">
            <a:xfrm>
              <a:off x="1780" y="2475"/>
              <a:ext cx="64" cy="64"/>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grpFill/>
            <a:ln w="7938">
              <a:solidFill>
                <a:schemeClr val="tx1"/>
              </a:solidFill>
              <a:prstDash val="solid"/>
              <a:round/>
              <a:headEnd/>
              <a:tailEnd/>
            </a:ln>
          </p:spPr>
          <p:txBody>
            <a:bodyPr/>
            <a:lstStyle/>
            <a:p>
              <a:endParaRPr lang="en-GB" dirty="0"/>
            </a:p>
          </p:txBody>
        </p:sp>
        <p:sp>
          <p:nvSpPr>
            <p:cNvPr id="89" name="Freeform 84"/>
            <p:cNvSpPr>
              <a:spLocks/>
            </p:cNvSpPr>
            <p:nvPr/>
          </p:nvSpPr>
          <p:spPr bwMode="auto">
            <a:xfrm>
              <a:off x="1410" y="2569"/>
              <a:ext cx="198" cy="292"/>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grpFill/>
            <a:ln w="7938">
              <a:solidFill>
                <a:schemeClr val="tx1"/>
              </a:solidFill>
              <a:prstDash val="solid"/>
              <a:round/>
              <a:headEnd/>
              <a:tailEnd/>
            </a:ln>
          </p:spPr>
          <p:txBody>
            <a:bodyPr/>
            <a:lstStyle/>
            <a:p>
              <a:endParaRPr lang="en-GB" dirty="0"/>
            </a:p>
          </p:txBody>
        </p:sp>
        <p:sp>
          <p:nvSpPr>
            <p:cNvPr id="90" name="Freeform 85"/>
            <p:cNvSpPr>
              <a:spLocks/>
            </p:cNvSpPr>
            <p:nvPr/>
          </p:nvSpPr>
          <p:spPr bwMode="auto">
            <a:xfrm>
              <a:off x="1598" y="2725"/>
              <a:ext cx="188" cy="214"/>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grpFill/>
            <a:ln w="7938">
              <a:solidFill>
                <a:schemeClr val="tx1"/>
              </a:solidFill>
              <a:prstDash val="solid"/>
              <a:round/>
              <a:headEnd/>
              <a:tailEnd/>
            </a:ln>
          </p:spPr>
          <p:txBody>
            <a:bodyPr/>
            <a:lstStyle/>
            <a:p>
              <a:endParaRPr lang="en-GB" dirty="0"/>
            </a:p>
          </p:txBody>
        </p:sp>
        <p:sp>
          <p:nvSpPr>
            <p:cNvPr id="91" name="Freeform 86"/>
            <p:cNvSpPr>
              <a:spLocks/>
            </p:cNvSpPr>
            <p:nvPr/>
          </p:nvSpPr>
          <p:spPr bwMode="auto">
            <a:xfrm>
              <a:off x="1706" y="2877"/>
              <a:ext cx="134" cy="140"/>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grpFill/>
            <a:ln w="7938">
              <a:solidFill>
                <a:schemeClr val="tx1"/>
              </a:solidFill>
              <a:prstDash val="solid"/>
              <a:round/>
              <a:headEnd/>
              <a:tailEnd/>
            </a:ln>
          </p:spPr>
          <p:txBody>
            <a:bodyPr/>
            <a:lstStyle/>
            <a:p>
              <a:endParaRPr lang="en-GB" dirty="0"/>
            </a:p>
          </p:txBody>
        </p:sp>
        <p:sp>
          <p:nvSpPr>
            <p:cNvPr id="92" name="Freeform 87"/>
            <p:cNvSpPr>
              <a:spLocks/>
            </p:cNvSpPr>
            <p:nvPr/>
          </p:nvSpPr>
          <p:spPr bwMode="auto">
            <a:xfrm>
              <a:off x="1774" y="3057"/>
              <a:ext cx="84" cy="90"/>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grpFill/>
            <a:ln w="7938">
              <a:solidFill>
                <a:schemeClr val="tx1"/>
              </a:solidFill>
              <a:prstDash val="solid"/>
              <a:round/>
              <a:headEnd/>
              <a:tailEnd/>
            </a:ln>
          </p:spPr>
          <p:txBody>
            <a:bodyPr/>
            <a:lstStyle/>
            <a:p>
              <a:endParaRPr lang="en-GB" dirty="0"/>
            </a:p>
          </p:txBody>
        </p:sp>
        <p:sp>
          <p:nvSpPr>
            <p:cNvPr id="93" name="Freeform 88"/>
            <p:cNvSpPr>
              <a:spLocks/>
            </p:cNvSpPr>
            <p:nvPr/>
          </p:nvSpPr>
          <p:spPr bwMode="auto">
            <a:xfrm>
              <a:off x="1534" y="2921"/>
              <a:ext cx="316" cy="562"/>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grpFill/>
            <a:ln w="7938">
              <a:solidFill>
                <a:schemeClr val="tx1"/>
              </a:solidFill>
              <a:prstDash val="solid"/>
              <a:round/>
              <a:headEnd/>
              <a:tailEnd/>
            </a:ln>
          </p:spPr>
          <p:txBody>
            <a:bodyPr/>
            <a:lstStyle/>
            <a:p>
              <a:endParaRPr lang="en-GB" dirty="0"/>
            </a:p>
          </p:txBody>
        </p:sp>
        <p:sp>
          <p:nvSpPr>
            <p:cNvPr id="94" name="Freeform 89"/>
            <p:cNvSpPr>
              <a:spLocks/>
            </p:cNvSpPr>
            <p:nvPr/>
          </p:nvSpPr>
          <p:spPr bwMode="auto">
            <a:xfrm>
              <a:off x="1500" y="2843"/>
              <a:ext cx="136" cy="672"/>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grpFill/>
            <a:ln w="7938">
              <a:solidFill>
                <a:schemeClr val="tx1"/>
              </a:solidFill>
              <a:prstDash val="solid"/>
              <a:round/>
              <a:headEnd/>
              <a:tailEnd/>
            </a:ln>
          </p:spPr>
          <p:txBody>
            <a:bodyPr/>
            <a:lstStyle/>
            <a:p>
              <a:endParaRPr lang="en-GB" dirty="0"/>
            </a:p>
          </p:txBody>
        </p:sp>
        <p:sp>
          <p:nvSpPr>
            <p:cNvPr id="95" name="Freeform 90"/>
            <p:cNvSpPr>
              <a:spLocks/>
            </p:cNvSpPr>
            <p:nvPr/>
          </p:nvSpPr>
          <p:spPr bwMode="auto">
            <a:xfrm>
              <a:off x="1612" y="3497"/>
              <a:ext cx="56" cy="46"/>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grpFill/>
            <a:ln w="7938">
              <a:solidFill>
                <a:schemeClr val="tx1"/>
              </a:solidFill>
              <a:prstDash val="solid"/>
              <a:round/>
              <a:headEnd/>
              <a:tailEnd/>
            </a:ln>
          </p:spPr>
          <p:txBody>
            <a:bodyPr/>
            <a:lstStyle/>
            <a:p>
              <a:endParaRPr lang="en-GB" dirty="0"/>
            </a:p>
          </p:txBody>
        </p:sp>
        <p:sp>
          <p:nvSpPr>
            <p:cNvPr id="96" name="Freeform 91"/>
            <p:cNvSpPr>
              <a:spLocks/>
            </p:cNvSpPr>
            <p:nvPr/>
          </p:nvSpPr>
          <p:spPr bwMode="auto">
            <a:xfrm>
              <a:off x="1570" y="3491"/>
              <a:ext cx="68" cy="64"/>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grpFill/>
            <a:ln w="7938">
              <a:solidFill>
                <a:schemeClr val="tx1"/>
              </a:solidFill>
              <a:prstDash val="solid"/>
              <a:round/>
              <a:headEnd/>
              <a:tailEnd/>
            </a:ln>
          </p:spPr>
          <p:txBody>
            <a:bodyPr/>
            <a:lstStyle/>
            <a:p>
              <a:endParaRPr lang="en-GB" dirty="0"/>
            </a:p>
          </p:txBody>
        </p:sp>
        <p:sp>
          <p:nvSpPr>
            <p:cNvPr id="97" name="Freeform 92"/>
            <p:cNvSpPr>
              <a:spLocks/>
            </p:cNvSpPr>
            <p:nvPr/>
          </p:nvSpPr>
          <p:spPr bwMode="auto">
            <a:xfrm>
              <a:off x="1738" y="3463"/>
              <a:ext cx="18" cy="18"/>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grpFill/>
            <a:ln w="7938">
              <a:solidFill>
                <a:schemeClr val="tx1"/>
              </a:solidFill>
              <a:prstDash val="solid"/>
              <a:round/>
              <a:headEnd/>
              <a:tailEnd/>
            </a:ln>
          </p:spPr>
          <p:txBody>
            <a:bodyPr/>
            <a:lstStyle/>
            <a:p>
              <a:endParaRPr lang="en-GB" dirty="0"/>
            </a:p>
          </p:txBody>
        </p:sp>
        <p:sp>
          <p:nvSpPr>
            <p:cNvPr id="98" name="Freeform 93"/>
            <p:cNvSpPr>
              <a:spLocks/>
            </p:cNvSpPr>
            <p:nvPr/>
          </p:nvSpPr>
          <p:spPr bwMode="auto">
            <a:xfrm>
              <a:off x="1754" y="3465"/>
              <a:ext cx="28" cy="20"/>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grpFill/>
            <a:ln w="7938">
              <a:solidFill>
                <a:schemeClr val="tx1"/>
              </a:solidFill>
              <a:prstDash val="solid"/>
              <a:round/>
              <a:headEnd/>
              <a:tailEnd/>
            </a:ln>
          </p:spPr>
          <p:txBody>
            <a:bodyPr/>
            <a:lstStyle/>
            <a:p>
              <a:endParaRPr lang="en-GB" dirty="0"/>
            </a:p>
          </p:txBody>
        </p:sp>
        <p:sp>
          <p:nvSpPr>
            <p:cNvPr id="99" name="Freeform 94"/>
            <p:cNvSpPr>
              <a:spLocks/>
            </p:cNvSpPr>
            <p:nvPr/>
          </p:nvSpPr>
          <p:spPr bwMode="auto">
            <a:xfrm>
              <a:off x="1526" y="2485"/>
              <a:ext cx="620" cy="638"/>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grpFill/>
            <a:ln w="7938">
              <a:solidFill>
                <a:schemeClr val="tx1"/>
              </a:solidFill>
              <a:prstDash val="solid"/>
              <a:round/>
              <a:headEnd/>
              <a:tailEnd/>
            </a:ln>
          </p:spPr>
          <p:txBody>
            <a:bodyPr/>
            <a:lstStyle/>
            <a:p>
              <a:endParaRPr lang="en-GB" dirty="0"/>
            </a:p>
          </p:txBody>
        </p:sp>
      </p:grpSp>
      <p:grpSp>
        <p:nvGrpSpPr>
          <p:cNvPr id="100" name="Group 145"/>
          <p:cNvGrpSpPr>
            <a:grpSpLocks/>
          </p:cNvGrpSpPr>
          <p:nvPr/>
        </p:nvGrpSpPr>
        <p:grpSpPr bwMode="auto">
          <a:xfrm>
            <a:off x="3692524" y="3177876"/>
            <a:ext cx="1725613" cy="1895475"/>
            <a:chOff x="2428" y="1949"/>
            <a:chExt cx="1087" cy="1194"/>
          </a:xfrm>
          <a:noFill/>
        </p:grpSpPr>
        <p:sp>
          <p:nvSpPr>
            <p:cNvPr id="101" name="Freeform 96"/>
            <p:cNvSpPr>
              <a:spLocks/>
            </p:cNvSpPr>
            <p:nvPr/>
          </p:nvSpPr>
          <p:spPr bwMode="auto">
            <a:xfrm>
              <a:off x="3093" y="2047"/>
              <a:ext cx="172" cy="172"/>
            </a:xfrm>
            <a:custGeom>
              <a:avLst/>
              <a:gdLst/>
              <a:ahLst/>
              <a:cxnLst>
                <a:cxn ang="0">
                  <a:pos x="6" y="0"/>
                </a:cxn>
                <a:cxn ang="0">
                  <a:pos x="16" y="4"/>
                </a:cxn>
                <a:cxn ang="0">
                  <a:pos x="24" y="2"/>
                </a:cxn>
                <a:cxn ang="0">
                  <a:pos x="48" y="12"/>
                </a:cxn>
                <a:cxn ang="0">
                  <a:pos x="66" y="16"/>
                </a:cxn>
                <a:cxn ang="0">
                  <a:pos x="80" y="14"/>
                </a:cxn>
                <a:cxn ang="0">
                  <a:pos x="90" y="8"/>
                </a:cxn>
                <a:cxn ang="0">
                  <a:pos x="112" y="6"/>
                </a:cxn>
                <a:cxn ang="0">
                  <a:pos x="122" y="12"/>
                </a:cxn>
                <a:cxn ang="0">
                  <a:pos x="134" y="10"/>
                </a:cxn>
                <a:cxn ang="0">
                  <a:pos x="150" y="12"/>
                </a:cxn>
                <a:cxn ang="0">
                  <a:pos x="154" y="20"/>
                </a:cxn>
                <a:cxn ang="0">
                  <a:pos x="162" y="40"/>
                </a:cxn>
                <a:cxn ang="0">
                  <a:pos x="158" y="44"/>
                </a:cxn>
                <a:cxn ang="0">
                  <a:pos x="152" y="56"/>
                </a:cxn>
                <a:cxn ang="0">
                  <a:pos x="150" y="66"/>
                </a:cxn>
                <a:cxn ang="0">
                  <a:pos x="146" y="70"/>
                </a:cxn>
                <a:cxn ang="0">
                  <a:pos x="140" y="60"/>
                </a:cxn>
                <a:cxn ang="0">
                  <a:pos x="136" y="48"/>
                </a:cxn>
                <a:cxn ang="0">
                  <a:pos x="130" y="40"/>
                </a:cxn>
                <a:cxn ang="0">
                  <a:pos x="126" y="28"/>
                </a:cxn>
                <a:cxn ang="0">
                  <a:pos x="122" y="16"/>
                </a:cxn>
                <a:cxn ang="0">
                  <a:pos x="122" y="24"/>
                </a:cxn>
                <a:cxn ang="0">
                  <a:pos x="124" y="42"/>
                </a:cxn>
                <a:cxn ang="0">
                  <a:pos x="128" y="54"/>
                </a:cxn>
                <a:cxn ang="0">
                  <a:pos x="136" y="64"/>
                </a:cxn>
                <a:cxn ang="0">
                  <a:pos x="142" y="72"/>
                </a:cxn>
                <a:cxn ang="0">
                  <a:pos x="150" y="96"/>
                </a:cxn>
                <a:cxn ang="0">
                  <a:pos x="170" y="130"/>
                </a:cxn>
                <a:cxn ang="0">
                  <a:pos x="172" y="136"/>
                </a:cxn>
                <a:cxn ang="0">
                  <a:pos x="172" y="152"/>
                </a:cxn>
                <a:cxn ang="0">
                  <a:pos x="164" y="152"/>
                </a:cxn>
                <a:cxn ang="0">
                  <a:pos x="144" y="172"/>
                </a:cxn>
                <a:cxn ang="0">
                  <a:pos x="134" y="166"/>
                </a:cxn>
                <a:cxn ang="0">
                  <a:pos x="6" y="164"/>
                </a:cxn>
                <a:cxn ang="0">
                  <a:pos x="6" y="38"/>
                </a:cxn>
                <a:cxn ang="0">
                  <a:pos x="2" y="36"/>
                </a:cxn>
                <a:cxn ang="0">
                  <a:pos x="0" y="24"/>
                </a:cxn>
                <a:cxn ang="0">
                  <a:pos x="6" y="20"/>
                </a:cxn>
                <a:cxn ang="0">
                  <a:pos x="6" y="0"/>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grpFill/>
            <a:ln w="7938">
              <a:solidFill>
                <a:schemeClr val="tx1"/>
              </a:solidFill>
              <a:prstDash val="solid"/>
              <a:round/>
              <a:headEnd/>
              <a:tailEnd/>
            </a:ln>
          </p:spPr>
          <p:txBody>
            <a:bodyPr/>
            <a:lstStyle/>
            <a:p>
              <a:endParaRPr lang="en-GB" dirty="0"/>
            </a:p>
          </p:txBody>
        </p:sp>
        <p:sp>
          <p:nvSpPr>
            <p:cNvPr id="102" name="Freeform 97"/>
            <p:cNvSpPr>
              <a:spLocks/>
            </p:cNvSpPr>
            <p:nvPr/>
          </p:nvSpPr>
          <p:spPr bwMode="auto">
            <a:xfrm>
              <a:off x="2850" y="2023"/>
              <a:ext cx="249" cy="222"/>
            </a:xfrm>
            <a:custGeom>
              <a:avLst/>
              <a:gdLst/>
              <a:ahLst/>
              <a:cxnLst>
                <a:cxn ang="0">
                  <a:pos x="35" y="0"/>
                </a:cxn>
                <a:cxn ang="0">
                  <a:pos x="51" y="4"/>
                </a:cxn>
                <a:cxn ang="0">
                  <a:pos x="79" y="8"/>
                </a:cxn>
                <a:cxn ang="0">
                  <a:pos x="93" y="16"/>
                </a:cxn>
                <a:cxn ang="0">
                  <a:pos x="99" y="28"/>
                </a:cxn>
                <a:cxn ang="0">
                  <a:pos x="107" y="34"/>
                </a:cxn>
                <a:cxn ang="0">
                  <a:pos x="125" y="34"/>
                </a:cxn>
                <a:cxn ang="0">
                  <a:pos x="137" y="42"/>
                </a:cxn>
                <a:cxn ang="0">
                  <a:pos x="157" y="54"/>
                </a:cxn>
                <a:cxn ang="0">
                  <a:pos x="171" y="40"/>
                </a:cxn>
                <a:cxn ang="0">
                  <a:pos x="173" y="30"/>
                </a:cxn>
                <a:cxn ang="0">
                  <a:pos x="167" y="22"/>
                </a:cxn>
                <a:cxn ang="0">
                  <a:pos x="177" y="12"/>
                </a:cxn>
                <a:cxn ang="0">
                  <a:pos x="191" y="6"/>
                </a:cxn>
                <a:cxn ang="0">
                  <a:pos x="209" y="8"/>
                </a:cxn>
                <a:cxn ang="0">
                  <a:pos x="223" y="16"/>
                </a:cxn>
                <a:cxn ang="0">
                  <a:pos x="237" y="22"/>
                </a:cxn>
                <a:cxn ang="0">
                  <a:pos x="249" y="24"/>
                </a:cxn>
                <a:cxn ang="0">
                  <a:pos x="249" y="44"/>
                </a:cxn>
                <a:cxn ang="0">
                  <a:pos x="243" y="48"/>
                </a:cxn>
                <a:cxn ang="0">
                  <a:pos x="245" y="60"/>
                </a:cxn>
                <a:cxn ang="0">
                  <a:pos x="249" y="62"/>
                </a:cxn>
                <a:cxn ang="0">
                  <a:pos x="249" y="188"/>
                </a:cxn>
                <a:cxn ang="0">
                  <a:pos x="249" y="222"/>
                </a:cxn>
                <a:cxn ang="0">
                  <a:pos x="231" y="222"/>
                </a:cxn>
                <a:cxn ang="0">
                  <a:pos x="97" y="168"/>
                </a:cxn>
                <a:cxn ang="0">
                  <a:pos x="91" y="174"/>
                </a:cxn>
                <a:cxn ang="0">
                  <a:pos x="79" y="180"/>
                </a:cxn>
                <a:cxn ang="0">
                  <a:pos x="69" y="172"/>
                </a:cxn>
                <a:cxn ang="0">
                  <a:pos x="59" y="168"/>
                </a:cxn>
                <a:cxn ang="0">
                  <a:pos x="43" y="164"/>
                </a:cxn>
                <a:cxn ang="0">
                  <a:pos x="37" y="158"/>
                </a:cxn>
                <a:cxn ang="0">
                  <a:pos x="33" y="150"/>
                </a:cxn>
                <a:cxn ang="0">
                  <a:pos x="14" y="148"/>
                </a:cxn>
                <a:cxn ang="0">
                  <a:pos x="8" y="136"/>
                </a:cxn>
                <a:cxn ang="0">
                  <a:pos x="4" y="126"/>
                </a:cxn>
                <a:cxn ang="0">
                  <a:pos x="0" y="116"/>
                </a:cxn>
                <a:cxn ang="0">
                  <a:pos x="8" y="112"/>
                </a:cxn>
                <a:cxn ang="0">
                  <a:pos x="8" y="66"/>
                </a:cxn>
                <a:cxn ang="0">
                  <a:pos x="4" y="48"/>
                </a:cxn>
                <a:cxn ang="0">
                  <a:pos x="12" y="42"/>
                </a:cxn>
                <a:cxn ang="0">
                  <a:pos x="12" y="26"/>
                </a:cxn>
                <a:cxn ang="0">
                  <a:pos x="33" y="12"/>
                </a:cxn>
                <a:cxn ang="0">
                  <a:pos x="35" y="10"/>
                </a:cxn>
                <a:cxn ang="0">
                  <a:pos x="35" y="0"/>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grpFill/>
            <a:ln w="7938">
              <a:solidFill>
                <a:schemeClr val="tx1"/>
              </a:solidFill>
              <a:prstDash val="solid"/>
              <a:round/>
              <a:headEnd/>
              <a:tailEnd/>
            </a:ln>
          </p:spPr>
          <p:txBody>
            <a:bodyPr/>
            <a:lstStyle/>
            <a:p>
              <a:endParaRPr lang="en-GB" dirty="0"/>
            </a:p>
          </p:txBody>
        </p:sp>
        <p:sp>
          <p:nvSpPr>
            <p:cNvPr id="103" name="Freeform 98"/>
            <p:cNvSpPr>
              <a:spLocks/>
            </p:cNvSpPr>
            <p:nvPr/>
          </p:nvSpPr>
          <p:spPr bwMode="auto">
            <a:xfrm>
              <a:off x="2820" y="1949"/>
              <a:ext cx="65" cy="122"/>
            </a:xfrm>
            <a:custGeom>
              <a:avLst/>
              <a:gdLst/>
              <a:ahLst/>
              <a:cxnLst>
                <a:cxn ang="0">
                  <a:pos x="16" y="6"/>
                </a:cxn>
                <a:cxn ang="0">
                  <a:pos x="30" y="0"/>
                </a:cxn>
                <a:cxn ang="0">
                  <a:pos x="38" y="0"/>
                </a:cxn>
                <a:cxn ang="0">
                  <a:pos x="42" y="8"/>
                </a:cxn>
                <a:cxn ang="0">
                  <a:pos x="48" y="10"/>
                </a:cxn>
                <a:cxn ang="0">
                  <a:pos x="54" y="6"/>
                </a:cxn>
                <a:cxn ang="0">
                  <a:pos x="58" y="8"/>
                </a:cxn>
                <a:cxn ang="0">
                  <a:pos x="56" y="14"/>
                </a:cxn>
                <a:cxn ang="0">
                  <a:pos x="50" y="16"/>
                </a:cxn>
                <a:cxn ang="0">
                  <a:pos x="46" y="24"/>
                </a:cxn>
                <a:cxn ang="0">
                  <a:pos x="50" y="28"/>
                </a:cxn>
                <a:cxn ang="0">
                  <a:pos x="58" y="32"/>
                </a:cxn>
                <a:cxn ang="0">
                  <a:pos x="58" y="38"/>
                </a:cxn>
                <a:cxn ang="0">
                  <a:pos x="52" y="44"/>
                </a:cxn>
                <a:cxn ang="0">
                  <a:pos x="46" y="46"/>
                </a:cxn>
                <a:cxn ang="0">
                  <a:pos x="40" y="54"/>
                </a:cxn>
                <a:cxn ang="0">
                  <a:pos x="44" y="64"/>
                </a:cxn>
                <a:cxn ang="0">
                  <a:pos x="54" y="64"/>
                </a:cxn>
                <a:cxn ang="0">
                  <a:pos x="58" y="70"/>
                </a:cxn>
                <a:cxn ang="0">
                  <a:pos x="65" y="74"/>
                </a:cxn>
                <a:cxn ang="0">
                  <a:pos x="65" y="84"/>
                </a:cxn>
                <a:cxn ang="0">
                  <a:pos x="42" y="100"/>
                </a:cxn>
                <a:cxn ang="0">
                  <a:pos x="42" y="116"/>
                </a:cxn>
                <a:cxn ang="0">
                  <a:pos x="34" y="122"/>
                </a:cxn>
                <a:cxn ang="0">
                  <a:pos x="28" y="120"/>
                </a:cxn>
                <a:cxn ang="0">
                  <a:pos x="26" y="108"/>
                </a:cxn>
                <a:cxn ang="0">
                  <a:pos x="24" y="92"/>
                </a:cxn>
                <a:cxn ang="0">
                  <a:pos x="10" y="76"/>
                </a:cxn>
                <a:cxn ang="0">
                  <a:pos x="0" y="64"/>
                </a:cxn>
                <a:cxn ang="0">
                  <a:pos x="0" y="56"/>
                </a:cxn>
                <a:cxn ang="0">
                  <a:pos x="12" y="46"/>
                </a:cxn>
                <a:cxn ang="0">
                  <a:pos x="12" y="10"/>
                </a:cxn>
                <a:cxn ang="0">
                  <a:pos x="16" y="6"/>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grpFill/>
            <a:ln w="7938">
              <a:solidFill>
                <a:schemeClr val="tx1"/>
              </a:solidFill>
              <a:prstDash val="solid"/>
              <a:round/>
              <a:headEnd/>
              <a:tailEnd/>
            </a:ln>
          </p:spPr>
          <p:txBody>
            <a:bodyPr/>
            <a:lstStyle/>
            <a:p>
              <a:endParaRPr lang="en-GB" dirty="0"/>
            </a:p>
          </p:txBody>
        </p:sp>
        <p:sp>
          <p:nvSpPr>
            <p:cNvPr id="104" name="Freeform 99"/>
            <p:cNvSpPr>
              <a:spLocks/>
            </p:cNvSpPr>
            <p:nvPr/>
          </p:nvSpPr>
          <p:spPr bwMode="auto">
            <a:xfrm>
              <a:off x="2562" y="1955"/>
              <a:ext cx="331" cy="310"/>
            </a:xfrm>
            <a:custGeom>
              <a:avLst/>
              <a:gdLst/>
              <a:ahLst/>
              <a:cxnLst>
                <a:cxn ang="0">
                  <a:pos x="0" y="164"/>
                </a:cxn>
                <a:cxn ang="0">
                  <a:pos x="0" y="146"/>
                </a:cxn>
                <a:cxn ang="0">
                  <a:pos x="32" y="126"/>
                </a:cxn>
                <a:cxn ang="0">
                  <a:pos x="54" y="124"/>
                </a:cxn>
                <a:cxn ang="0">
                  <a:pos x="78" y="104"/>
                </a:cxn>
                <a:cxn ang="0">
                  <a:pos x="80" y="96"/>
                </a:cxn>
                <a:cxn ang="0">
                  <a:pos x="96" y="86"/>
                </a:cxn>
                <a:cxn ang="0">
                  <a:pos x="120" y="84"/>
                </a:cxn>
                <a:cxn ang="0">
                  <a:pos x="120" y="76"/>
                </a:cxn>
                <a:cxn ang="0">
                  <a:pos x="112" y="66"/>
                </a:cxn>
                <a:cxn ang="0">
                  <a:pos x="112" y="40"/>
                </a:cxn>
                <a:cxn ang="0">
                  <a:pos x="110" y="34"/>
                </a:cxn>
                <a:cxn ang="0">
                  <a:pos x="126" y="22"/>
                </a:cxn>
                <a:cxn ang="0">
                  <a:pos x="138" y="20"/>
                </a:cxn>
                <a:cxn ang="0">
                  <a:pos x="154" y="10"/>
                </a:cxn>
                <a:cxn ang="0">
                  <a:pos x="180" y="6"/>
                </a:cxn>
                <a:cxn ang="0">
                  <a:pos x="204" y="2"/>
                </a:cxn>
                <a:cxn ang="0">
                  <a:pos x="218" y="4"/>
                </a:cxn>
                <a:cxn ang="0">
                  <a:pos x="226" y="6"/>
                </a:cxn>
                <a:cxn ang="0">
                  <a:pos x="238" y="0"/>
                </a:cxn>
                <a:cxn ang="0">
                  <a:pos x="254" y="0"/>
                </a:cxn>
                <a:cxn ang="0">
                  <a:pos x="262" y="0"/>
                </a:cxn>
                <a:cxn ang="0">
                  <a:pos x="270" y="4"/>
                </a:cxn>
                <a:cxn ang="0">
                  <a:pos x="270" y="40"/>
                </a:cxn>
                <a:cxn ang="0">
                  <a:pos x="258" y="50"/>
                </a:cxn>
                <a:cxn ang="0">
                  <a:pos x="258" y="58"/>
                </a:cxn>
                <a:cxn ang="0">
                  <a:pos x="282" y="86"/>
                </a:cxn>
                <a:cxn ang="0">
                  <a:pos x="286" y="114"/>
                </a:cxn>
                <a:cxn ang="0">
                  <a:pos x="292" y="116"/>
                </a:cxn>
                <a:cxn ang="0">
                  <a:pos x="294" y="132"/>
                </a:cxn>
                <a:cxn ang="0">
                  <a:pos x="296" y="180"/>
                </a:cxn>
                <a:cxn ang="0">
                  <a:pos x="288" y="184"/>
                </a:cxn>
                <a:cxn ang="0">
                  <a:pos x="292" y="194"/>
                </a:cxn>
                <a:cxn ang="0">
                  <a:pos x="302" y="216"/>
                </a:cxn>
                <a:cxn ang="0">
                  <a:pos x="321" y="218"/>
                </a:cxn>
                <a:cxn ang="0">
                  <a:pos x="325" y="226"/>
                </a:cxn>
                <a:cxn ang="0">
                  <a:pos x="331" y="232"/>
                </a:cxn>
                <a:cxn ang="0">
                  <a:pos x="264" y="272"/>
                </a:cxn>
                <a:cxn ang="0">
                  <a:pos x="226" y="304"/>
                </a:cxn>
                <a:cxn ang="0">
                  <a:pos x="206" y="308"/>
                </a:cxn>
                <a:cxn ang="0">
                  <a:pos x="188" y="310"/>
                </a:cxn>
                <a:cxn ang="0">
                  <a:pos x="190" y="294"/>
                </a:cxn>
                <a:cxn ang="0">
                  <a:pos x="170" y="286"/>
                </a:cxn>
                <a:cxn ang="0">
                  <a:pos x="160" y="276"/>
                </a:cxn>
                <a:cxn ang="0">
                  <a:pos x="0" y="164"/>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grpFill/>
            <a:ln w="7938">
              <a:solidFill>
                <a:schemeClr val="tx1"/>
              </a:solidFill>
              <a:prstDash val="solid"/>
              <a:round/>
              <a:headEnd/>
              <a:tailEnd/>
            </a:ln>
          </p:spPr>
          <p:txBody>
            <a:bodyPr/>
            <a:lstStyle/>
            <a:p>
              <a:endParaRPr lang="en-GB" dirty="0"/>
            </a:p>
          </p:txBody>
        </p:sp>
        <p:sp>
          <p:nvSpPr>
            <p:cNvPr id="105" name="Freeform 100"/>
            <p:cNvSpPr>
              <a:spLocks/>
            </p:cNvSpPr>
            <p:nvPr/>
          </p:nvSpPr>
          <p:spPr bwMode="auto">
            <a:xfrm>
              <a:off x="2494" y="1975"/>
              <a:ext cx="188" cy="144"/>
            </a:xfrm>
            <a:custGeom>
              <a:avLst/>
              <a:gdLst/>
              <a:ahLst/>
              <a:cxnLst>
                <a:cxn ang="0">
                  <a:pos x="68" y="144"/>
                </a:cxn>
                <a:cxn ang="0">
                  <a:pos x="0" y="144"/>
                </a:cxn>
                <a:cxn ang="0">
                  <a:pos x="10" y="138"/>
                </a:cxn>
                <a:cxn ang="0">
                  <a:pos x="28" y="128"/>
                </a:cxn>
                <a:cxn ang="0">
                  <a:pos x="50" y="110"/>
                </a:cxn>
                <a:cxn ang="0">
                  <a:pos x="52" y="104"/>
                </a:cxn>
                <a:cxn ang="0">
                  <a:pos x="52" y="68"/>
                </a:cxn>
                <a:cxn ang="0">
                  <a:pos x="62" y="56"/>
                </a:cxn>
                <a:cxn ang="0">
                  <a:pos x="74" y="44"/>
                </a:cxn>
                <a:cxn ang="0">
                  <a:pos x="88" y="40"/>
                </a:cxn>
                <a:cxn ang="0">
                  <a:pos x="102" y="30"/>
                </a:cxn>
                <a:cxn ang="0">
                  <a:pos x="108" y="14"/>
                </a:cxn>
                <a:cxn ang="0">
                  <a:pos x="112" y="4"/>
                </a:cxn>
                <a:cxn ang="0">
                  <a:pos x="116" y="0"/>
                </a:cxn>
                <a:cxn ang="0">
                  <a:pos x="122" y="0"/>
                </a:cxn>
                <a:cxn ang="0">
                  <a:pos x="126" y="8"/>
                </a:cxn>
                <a:cxn ang="0">
                  <a:pos x="132" y="12"/>
                </a:cxn>
                <a:cxn ang="0">
                  <a:pos x="154" y="10"/>
                </a:cxn>
                <a:cxn ang="0">
                  <a:pos x="164" y="10"/>
                </a:cxn>
                <a:cxn ang="0">
                  <a:pos x="168" y="14"/>
                </a:cxn>
                <a:cxn ang="0">
                  <a:pos x="178" y="14"/>
                </a:cxn>
                <a:cxn ang="0">
                  <a:pos x="180" y="20"/>
                </a:cxn>
                <a:cxn ang="0">
                  <a:pos x="180" y="46"/>
                </a:cxn>
                <a:cxn ang="0">
                  <a:pos x="188" y="56"/>
                </a:cxn>
                <a:cxn ang="0">
                  <a:pos x="188" y="64"/>
                </a:cxn>
                <a:cxn ang="0">
                  <a:pos x="164" y="66"/>
                </a:cxn>
                <a:cxn ang="0">
                  <a:pos x="148" y="76"/>
                </a:cxn>
                <a:cxn ang="0">
                  <a:pos x="146" y="84"/>
                </a:cxn>
                <a:cxn ang="0">
                  <a:pos x="122" y="104"/>
                </a:cxn>
                <a:cxn ang="0">
                  <a:pos x="100" y="106"/>
                </a:cxn>
                <a:cxn ang="0">
                  <a:pos x="68" y="126"/>
                </a:cxn>
                <a:cxn ang="0">
                  <a:pos x="68" y="144"/>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grpFill/>
            <a:ln w="7938">
              <a:solidFill>
                <a:schemeClr val="tx1"/>
              </a:solidFill>
              <a:prstDash val="solid"/>
              <a:round/>
              <a:headEnd/>
              <a:tailEnd/>
            </a:ln>
          </p:spPr>
          <p:txBody>
            <a:bodyPr/>
            <a:lstStyle/>
            <a:p>
              <a:endParaRPr lang="en-GB" dirty="0"/>
            </a:p>
          </p:txBody>
        </p:sp>
        <p:sp>
          <p:nvSpPr>
            <p:cNvPr id="106" name="Freeform 101"/>
            <p:cNvSpPr>
              <a:spLocks/>
            </p:cNvSpPr>
            <p:nvPr/>
          </p:nvSpPr>
          <p:spPr bwMode="auto">
            <a:xfrm>
              <a:off x="2430" y="2119"/>
              <a:ext cx="132" cy="106"/>
            </a:xfrm>
            <a:custGeom>
              <a:avLst/>
              <a:gdLst/>
              <a:ahLst/>
              <a:cxnLst>
                <a:cxn ang="0">
                  <a:pos x="0" y="106"/>
                </a:cxn>
                <a:cxn ang="0">
                  <a:pos x="4" y="94"/>
                </a:cxn>
                <a:cxn ang="0">
                  <a:pos x="14" y="78"/>
                </a:cxn>
                <a:cxn ang="0">
                  <a:pos x="20" y="62"/>
                </a:cxn>
                <a:cxn ang="0">
                  <a:pos x="30" y="54"/>
                </a:cxn>
                <a:cxn ang="0">
                  <a:pos x="36" y="38"/>
                </a:cxn>
                <a:cxn ang="0">
                  <a:pos x="46" y="24"/>
                </a:cxn>
                <a:cxn ang="0">
                  <a:pos x="52" y="18"/>
                </a:cxn>
                <a:cxn ang="0">
                  <a:pos x="60" y="8"/>
                </a:cxn>
                <a:cxn ang="0">
                  <a:pos x="64" y="0"/>
                </a:cxn>
                <a:cxn ang="0">
                  <a:pos x="132" y="0"/>
                </a:cxn>
                <a:cxn ang="0">
                  <a:pos x="132" y="28"/>
                </a:cxn>
                <a:cxn ang="0">
                  <a:pos x="82" y="28"/>
                </a:cxn>
                <a:cxn ang="0">
                  <a:pos x="82" y="70"/>
                </a:cxn>
                <a:cxn ang="0">
                  <a:pos x="72" y="70"/>
                </a:cxn>
                <a:cxn ang="0">
                  <a:pos x="64" y="74"/>
                </a:cxn>
                <a:cxn ang="0">
                  <a:pos x="64" y="82"/>
                </a:cxn>
                <a:cxn ang="0">
                  <a:pos x="64" y="106"/>
                </a:cxn>
                <a:cxn ang="0">
                  <a:pos x="0" y="106"/>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grpFill/>
            <a:ln w="7938">
              <a:solidFill>
                <a:schemeClr val="tx1"/>
              </a:solidFill>
              <a:prstDash val="solid"/>
              <a:round/>
              <a:headEnd/>
              <a:tailEnd/>
            </a:ln>
          </p:spPr>
          <p:txBody>
            <a:bodyPr/>
            <a:lstStyle/>
            <a:p>
              <a:endParaRPr lang="en-GB" dirty="0"/>
            </a:p>
          </p:txBody>
        </p:sp>
        <p:sp>
          <p:nvSpPr>
            <p:cNvPr id="107" name="Freeform 102"/>
            <p:cNvSpPr>
              <a:spLocks/>
            </p:cNvSpPr>
            <p:nvPr/>
          </p:nvSpPr>
          <p:spPr bwMode="auto">
            <a:xfrm>
              <a:off x="2438" y="2365"/>
              <a:ext cx="48" cy="28"/>
            </a:xfrm>
            <a:custGeom>
              <a:avLst/>
              <a:gdLst/>
              <a:ahLst/>
              <a:cxnLst>
                <a:cxn ang="0">
                  <a:pos x="0" y="6"/>
                </a:cxn>
                <a:cxn ang="0">
                  <a:pos x="18" y="4"/>
                </a:cxn>
                <a:cxn ang="0">
                  <a:pos x="22" y="0"/>
                </a:cxn>
                <a:cxn ang="0">
                  <a:pos x="48" y="0"/>
                </a:cxn>
                <a:cxn ang="0">
                  <a:pos x="44" y="10"/>
                </a:cxn>
                <a:cxn ang="0">
                  <a:pos x="42" y="16"/>
                </a:cxn>
                <a:cxn ang="0">
                  <a:pos x="30" y="20"/>
                </a:cxn>
                <a:cxn ang="0">
                  <a:pos x="22" y="28"/>
                </a:cxn>
                <a:cxn ang="0">
                  <a:pos x="16" y="22"/>
                </a:cxn>
                <a:cxn ang="0">
                  <a:pos x="8" y="14"/>
                </a:cxn>
                <a:cxn ang="0">
                  <a:pos x="6" y="12"/>
                </a:cxn>
                <a:cxn ang="0">
                  <a:pos x="0" y="6"/>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grpFill/>
            <a:ln w="7938">
              <a:solidFill>
                <a:schemeClr val="tx1"/>
              </a:solidFill>
              <a:prstDash val="solid"/>
              <a:round/>
              <a:headEnd/>
              <a:tailEnd/>
            </a:ln>
          </p:spPr>
          <p:txBody>
            <a:bodyPr/>
            <a:lstStyle/>
            <a:p>
              <a:endParaRPr lang="en-GB" dirty="0"/>
            </a:p>
          </p:txBody>
        </p:sp>
        <p:sp>
          <p:nvSpPr>
            <p:cNvPr id="108" name="Freeform 103"/>
            <p:cNvSpPr>
              <a:spLocks/>
            </p:cNvSpPr>
            <p:nvPr/>
          </p:nvSpPr>
          <p:spPr bwMode="auto">
            <a:xfrm>
              <a:off x="2492" y="2409"/>
              <a:ext cx="44" cy="48"/>
            </a:xfrm>
            <a:custGeom>
              <a:avLst/>
              <a:gdLst/>
              <a:ahLst/>
              <a:cxnLst>
                <a:cxn ang="0">
                  <a:pos x="0" y="16"/>
                </a:cxn>
                <a:cxn ang="0">
                  <a:pos x="8" y="8"/>
                </a:cxn>
                <a:cxn ang="0">
                  <a:pos x="16" y="2"/>
                </a:cxn>
                <a:cxn ang="0">
                  <a:pos x="30" y="0"/>
                </a:cxn>
                <a:cxn ang="0">
                  <a:pos x="38" y="8"/>
                </a:cxn>
                <a:cxn ang="0">
                  <a:pos x="44" y="16"/>
                </a:cxn>
                <a:cxn ang="0">
                  <a:pos x="42" y="24"/>
                </a:cxn>
                <a:cxn ang="0">
                  <a:pos x="40" y="32"/>
                </a:cxn>
                <a:cxn ang="0">
                  <a:pos x="34" y="40"/>
                </a:cxn>
                <a:cxn ang="0">
                  <a:pos x="24" y="48"/>
                </a:cxn>
                <a:cxn ang="0">
                  <a:pos x="16" y="44"/>
                </a:cxn>
                <a:cxn ang="0">
                  <a:pos x="4" y="32"/>
                </a:cxn>
                <a:cxn ang="0">
                  <a:pos x="0" y="24"/>
                </a:cxn>
                <a:cxn ang="0">
                  <a:pos x="0" y="16"/>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grpFill/>
            <a:ln w="7938">
              <a:solidFill>
                <a:schemeClr val="tx1"/>
              </a:solidFill>
              <a:prstDash val="solid"/>
              <a:round/>
              <a:headEnd/>
              <a:tailEnd/>
            </a:ln>
          </p:spPr>
          <p:txBody>
            <a:bodyPr/>
            <a:lstStyle/>
            <a:p>
              <a:endParaRPr lang="en-GB" dirty="0"/>
            </a:p>
          </p:txBody>
        </p:sp>
        <p:sp>
          <p:nvSpPr>
            <p:cNvPr id="109" name="Freeform 104"/>
            <p:cNvSpPr>
              <a:spLocks/>
            </p:cNvSpPr>
            <p:nvPr/>
          </p:nvSpPr>
          <p:spPr bwMode="auto">
            <a:xfrm>
              <a:off x="2430" y="2119"/>
              <a:ext cx="198" cy="214"/>
            </a:xfrm>
            <a:custGeom>
              <a:avLst/>
              <a:gdLst/>
              <a:ahLst/>
              <a:cxnLst>
                <a:cxn ang="0">
                  <a:pos x="0" y="106"/>
                </a:cxn>
                <a:cxn ang="0">
                  <a:pos x="64" y="106"/>
                </a:cxn>
                <a:cxn ang="0">
                  <a:pos x="64" y="82"/>
                </a:cxn>
                <a:cxn ang="0">
                  <a:pos x="64" y="74"/>
                </a:cxn>
                <a:cxn ang="0">
                  <a:pos x="68" y="72"/>
                </a:cxn>
                <a:cxn ang="0">
                  <a:pos x="72" y="70"/>
                </a:cxn>
                <a:cxn ang="0">
                  <a:pos x="82" y="70"/>
                </a:cxn>
                <a:cxn ang="0">
                  <a:pos x="82" y="28"/>
                </a:cxn>
                <a:cxn ang="0">
                  <a:pos x="132" y="28"/>
                </a:cxn>
                <a:cxn ang="0">
                  <a:pos x="132" y="0"/>
                </a:cxn>
                <a:cxn ang="0">
                  <a:pos x="198" y="48"/>
                </a:cxn>
                <a:cxn ang="0">
                  <a:pos x="168" y="48"/>
                </a:cxn>
                <a:cxn ang="0">
                  <a:pos x="180" y="184"/>
                </a:cxn>
                <a:cxn ang="0">
                  <a:pos x="186" y="192"/>
                </a:cxn>
                <a:cxn ang="0">
                  <a:pos x="184" y="202"/>
                </a:cxn>
                <a:cxn ang="0">
                  <a:pos x="84" y="200"/>
                </a:cxn>
                <a:cxn ang="0">
                  <a:pos x="78" y="214"/>
                </a:cxn>
                <a:cxn ang="0">
                  <a:pos x="68" y="206"/>
                </a:cxn>
                <a:cxn ang="0">
                  <a:pos x="60" y="194"/>
                </a:cxn>
                <a:cxn ang="0">
                  <a:pos x="52" y="188"/>
                </a:cxn>
                <a:cxn ang="0">
                  <a:pos x="40" y="182"/>
                </a:cxn>
                <a:cxn ang="0">
                  <a:pos x="26" y="182"/>
                </a:cxn>
                <a:cxn ang="0">
                  <a:pos x="12" y="184"/>
                </a:cxn>
                <a:cxn ang="0">
                  <a:pos x="12" y="172"/>
                </a:cxn>
                <a:cxn ang="0">
                  <a:pos x="18" y="152"/>
                </a:cxn>
                <a:cxn ang="0">
                  <a:pos x="12" y="144"/>
                </a:cxn>
                <a:cxn ang="0">
                  <a:pos x="8" y="138"/>
                </a:cxn>
                <a:cxn ang="0">
                  <a:pos x="12" y="130"/>
                </a:cxn>
                <a:cxn ang="0">
                  <a:pos x="12" y="122"/>
                </a:cxn>
                <a:cxn ang="0">
                  <a:pos x="8" y="116"/>
                </a:cxn>
                <a:cxn ang="0">
                  <a:pos x="0" y="112"/>
                </a:cxn>
                <a:cxn ang="0">
                  <a:pos x="0" y="106"/>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grpFill/>
            <a:ln w="7938">
              <a:solidFill>
                <a:schemeClr val="tx1"/>
              </a:solidFill>
              <a:prstDash val="solid"/>
              <a:round/>
              <a:headEnd/>
              <a:tailEnd/>
            </a:ln>
          </p:spPr>
          <p:txBody>
            <a:bodyPr/>
            <a:lstStyle/>
            <a:p>
              <a:endParaRPr lang="en-GB" dirty="0"/>
            </a:p>
          </p:txBody>
        </p:sp>
        <p:sp>
          <p:nvSpPr>
            <p:cNvPr id="110" name="Freeform 105"/>
            <p:cNvSpPr>
              <a:spLocks/>
            </p:cNvSpPr>
            <p:nvPr/>
          </p:nvSpPr>
          <p:spPr bwMode="auto">
            <a:xfrm>
              <a:off x="2460" y="2365"/>
              <a:ext cx="116" cy="88"/>
            </a:xfrm>
            <a:custGeom>
              <a:avLst/>
              <a:gdLst/>
              <a:ahLst/>
              <a:cxnLst>
                <a:cxn ang="0">
                  <a:pos x="60" y="6"/>
                </a:cxn>
                <a:cxn ang="0">
                  <a:pos x="60" y="8"/>
                </a:cxn>
                <a:cxn ang="0">
                  <a:pos x="72" y="12"/>
                </a:cxn>
                <a:cxn ang="0">
                  <a:pos x="84" y="8"/>
                </a:cxn>
                <a:cxn ang="0">
                  <a:pos x="98" y="6"/>
                </a:cxn>
                <a:cxn ang="0">
                  <a:pos x="100" y="14"/>
                </a:cxn>
                <a:cxn ang="0">
                  <a:pos x="106" y="24"/>
                </a:cxn>
                <a:cxn ang="0">
                  <a:pos x="112" y="38"/>
                </a:cxn>
                <a:cxn ang="0">
                  <a:pos x="110" y="46"/>
                </a:cxn>
                <a:cxn ang="0">
                  <a:pos x="112" y="50"/>
                </a:cxn>
                <a:cxn ang="0">
                  <a:pos x="114" y="54"/>
                </a:cxn>
                <a:cxn ang="0">
                  <a:pos x="116" y="68"/>
                </a:cxn>
                <a:cxn ang="0">
                  <a:pos x="110" y="70"/>
                </a:cxn>
                <a:cxn ang="0">
                  <a:pos x="112" y="80"/>
                </a:cxn>
                <a:cxn ang="0">
                  <a:pos x="106" y="84"/>
                </a:cxn>
                <a:cxn ang="0">
                  <a:pos x="100" y="82"/>
                </a:cxn>
                <a:cxn ang="0">
                  <a:pos x="96" y="88"/>
                </a:cxn>
                <a:cxn ang="0">
                  <a:pos x="90" y="86"/>
                </a:cxn>
                <a:cxn ang="0">
                  <a:pos x="88" y="72"/>
                </a:cxn>
                <a:cxn ang="0">
                  <a:pos x="82" y="70"/>
                </a:cxn>
                <a:cxn ang="0">
                  <a:pos x="74" y="68"/>
                </a:cxn>
                <a:cxn ang="0">
                  <a:pos x="76" y="60"/>
                </a:cxn>
                <a:cxn ang="0">
                  <a:pos x="70" y="52"/>
                </a:cxn>
                <a:cxn ang="0">
                  <a:pos x="62" y="44"/>
                </a:cxn>
                <a:cxn ang="0">
                  <a:pos x="48" y="46"/>
                </a:cxn>
                <a:cxn ang="0">
                  <a:pos x="40" y="52"/>
                </a:cxn>
                <a:cxn ang="0">
                  <a:pos x="32" y="60"/>
                </a:cxn>
                <a:cxn ang="0">
                  <a:pos x="24" y="50"/>
                </a:cxn>
                <a:cxn ang="0">
                  <a:pos x="14" y="40"/>
                </a:cxn>
                <a:cxn ang="0">
                  <a:pos x="6" y="38"/>
                </a:cxn>
                <a:cxn ang="0">
                  <a:pos x="0" y="28"/>
                </a:cxn>
                <a:cxn ang="0">
                  <a:pos x="8" y="20"/>
                </a:cxn>
                <a:cxn ang="0">
                  <a:pos x="20" y="16"/>
                </a:cxn>
                <a:cxn ang="0">
                  <a:pos x="22" y="10"/>
                </a:cxn>
                <a:cxn ang="0">
                  <a:pos x="26" y="0"/>
                </a:cxn>
                <a:cxn ang="0">
                  <a:pos x="32" y="0"/>
                </a:cxn>
                <a:cxn ang="0">
                  <a:pos x="38" y="4"/>
                </a:cxn>
                <a:cxn ang="0">
                  <a:pos x="50" y="4"/>
                </a:cxn>
                <a:cxn ang="0">
                  <a:pos x="60" y="6"/>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grpFill/>
            <a:ln w="7938">
              <a:solidFill>
                <a:schemeClr val="tx1"/>
              </a:solidFill>
              <a:prstDash val="solid"/>
              <a:round/>
              <a:headEnd/>
              <a:tailEnd/>
            </a:ln>
          </p:spPr>
          <p:txBody>
            <a:bodyPr/>
            <a:lstStyle/>
            <a:p>
              <a:endParaRPr lang="en-GB" dirty="0"/>
            </a:p>
          </p:txBody>
        </p:sp>
        <p:sp>
          <p:nvSpPr>
            <p:cNvPr id="111" name="Freeform 106"/>
            <p:cNvSpPr>
              <a:spLocks/>
            </p:cNvSpPr>
            <p:nvPr/>
          </p:nvSpPr>
          <p:spPr bwMode="auto">
            <a:xfrm>
              <a:off x="2516" y="2433"/>
              <a:ext cx="66" cy="66"/>
            </a:xfrm>
            <a:custGeom>
              <a:avLst/>
              <a:gdLst/>
              <a:ahLst/>
              <a:cxnLst>
                <a:cxn ang="0">
                  <a:pos x="50" y="16"/>
                </a:cxn>
                <a:cxn ang="0">
                  <a:pos x="50" y="26"/>
                </a:cxn>
                <a:cxn ang="0">
                  <a:pos x="50" y="34"/>
                </a:cxn>
                <a:cxn ang="0">
                  <a:pos x="58" y="36"/>
                </a:cxn>
                <a:cxn ang="0">
                  <a:pos x="64" y="40"/>
                </a:cxn>
                <a:cxn ang="0">
                  <a:pos x="66" y="46"/>
                </a:cxn>
                <a:cxn ang="0">
                  <a:pos x="66" y="54"/>
                </a:cxn>
                <a:cxn ang="0">
                  <a:pos x="62" y="66"/>
                </a:cxn>
                <a:cxn ang="0">
                  <a:pos x="50" y="62"/>
                </a:cxn>
                <a:cxn ang="0">
                  <a:pos x="38" y="54"/>
                </a:cxn>
                <a:cxn ang="0">
                  <a:pos x="30" y="44"/>
                </a:cxn>
                <a:cxn ang="0">
                  <a:pos x="18" y="36"/>
                </a:cxn>
                <a:cxn ang="0">
                  <a:pos x="8" y="32"/>
                </a:cxn>
                <a:cxn ang="0">
                  <a:pos x="0" y="24"/>
                </a:cxn>
                <a:cxn ang="0">
                  <a:pos x="16" y="8"/>
                </a:cxn>
                <a:cxn ang="0">
                  <a:pos x="18" y="0"/>
                </a:cxn>
                <a:cxn ang="0">
                  <a:pos x="24" y="0"/>
                </a:cxn>
                <a:cxn ang="0">
                  <a:pos x="32" y="4"/>
                </a:cxn>
                <a:cxn ang="0">
                  <a:pos x="34" y="18"/>
                </a:cxn>
                <a:cxn ang="0">
                  <a:pos x="40" y="20"/>
                </a:cxn>
                <a:cxn ang="0">
                  <a:pos x="44" y="14"/>
                </a:cxn>
                <a:cxn ang="0">
                  <a:pos x="50" y="16"/>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grpFill/>
            <a:ln w="7938">
              <a:solidFill>
                <a:schemeClr val="tx1"/>
              </a:solidFill>
              <a:prstDash val="solid"/>
              <a:round/>
              <a:headEnd/>
              <a:tailEnd/>
            </a:ln>
          </p:spPr>
          <p:txBody>
            <a:bodyPr/>
            <a:lstStyle/>
            <a:p>
              <a:endParaRPr lang="en-GB" dirty="0"/>
            </a:p>
          </p:txBody>
        </p:sp>
        <p:sp>
          <p:nvSpPr>
            <p:cNvPr id="112" name="Freeform 107"/>
            <p:cNvSpPr>
              <a:spLocks/>
            </p:cNvSpPr>
            <p:nvPr/>
          </p:nvSpPr>
          <p:spPr bwMode="auto">
            <a:xfrm>
              <a:off x="2913" y="2191"/>
              <a:ext cx="168" cy="258"/>
            </a:xfrm>
            <a:custGeom>
              <a:avLst/>
              <a:gdLst/>
              <a:ahLst/>
              <a:cxnLst>
                <a:cxn ang="0">
                  <a:pos x="166" y="128"/>
                </a:cxn>
                <a:cxn ang="0">
                  <a:pos x="152" y="130"/>
                </a:cxn>
                <a:cxn ang="0">
                  <a:pos x="148" y="142"/>
                </a:cxn>
                <a:cxn ang="0">
                  <a:pos x="136" y="170"/>
                </a:cxn>
                <a:cxn ang="0">
                  <a:pos x="144" y="178"/>
                </a:cxn>
                <a:cxn ang="0">
                  <a:pos x="148" y="204"/>
                </a:cxn>
                <a:cxn ang="0">
                  <a:pos x="136" y="206"/>
                </a:cxn>
                <a:cxn ang="0">
                  <a:pos x="112" y="230"/>
                </a:cxn>
                <a:cxn ang="0">
                  <a:pos x="88" y="234"/>
                </a:cxn>
                <a:cxn ang="0">
                  <a:pos x="86" y="246"/>
                </a:cxn>
                <a:cxn ang="0">
                  <a:pos x="40" y="258"/>
                </a:cxn>
                <a:cxn ang="0">
                  <a:pos x="30" y="246"/>
                </a:cxn>
                <a:cxn ang="0">
                  <a:pos x="10" y="226"/>
                </a:cxn>
                <a:cxn ang="0">
                  <a:pos x="12" y="216"/>
                </a:cxn>
                <a:cxn ang="0">
                  <a:pos x="32" y="216"/>
                </a:cxn>
                <a:cxn ang="0">
                  <a:pos x="26" y="206"/>
                </a:cxn>
                <a:cxn ang="0">
                  <a:pos x="24" y="182"/>
                </a:cxn>
                <a:cxn ang="0">
                  <a:pos x="16" y="170"/>
                </a:cxn>
                <a:cxn ang="0">
                  <a:pos x="2" y="156"/>
                </a:cxn>
                <a:cxn ang="0">
                  <a:pos x="0" y="144"/>
                </a:cxn>
                <a:cxn ang="0">
                  <a:pos x="32" y="106"/>
                </a:cxn>
                <a:cxn ang="0">
                  <a:pos x="36" y="66"/>
                </a:cxn>
                <a:cxn ang="0">
                  <a:pos x="40" y="50"/>
                </a:cxn>
                <a:cxn ang="0">
                  <a:pos x="28" y="6"/>
                </a:cxn>
                <a:cxn ang="0">
                  <a:pos x="34" y="0"/>
                </a:cxn>
                <a:cxn ang="0">
                  <a:pos x="168" y="54"/>
                </a:cxn>
                <a:cxn ang="0">
                  <a:pos x="166" y="128"/>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grpFill/>
            <a:ln w="7938">
              <a:solidFill>
                <a:schemeClr val="tx1"/>
              </a:solidFill>
              <a:prstDash val="solid"/>
              <a:round/>
              <a:headEnd/>
              <a:tailEnd/>
            </a:ln>
          </p:spPr>
          <p:txBody>
            <a:bodyPr/>
            <a:lstStyle/>
            <a:p>
              <a:endParaRPr lang="en-GB" dirty="0"/>
            </a:p>
          </p:txBody>
        </p:sp>
        <p:sp>
          <p:nvSpPr>
            <p:cNvPr id="113" name="Freeform 108"/>
            <p:cNvSpPr>
              <a:spLocks/>
            </p:cNvSpPr>
            <p:nvPr/>
          </p:nvSpPr>
          <p:spPr bwMode="auto">
            <a:xfrm>
              <a:off x="2702" y="2187"/>
              <a:ext cx="251" cy="194"/>
            </a:xfrm>
            <a:custGeom>
              <a:avLst/>
              <a:gdLst/>
              <a:ahLst/>
              <a:cxnLst>
                <a:cxn ang="0">
                  <a:pos x="4" y="142"/>
                </a:cxn>
                <a:cxn ang="0">
                  <a:pos x="18" y="142"/>
                </a:cxn>
                <a:cxn ang="0">
                  <a:pos x="52" y="136"/>
                </a:cxn>
                <a:cxn ang="0">
                  <a:pos x="64" y="118"/>
                </a:cxn>
                <a:cxn ang="0">
                  <a:pos x="66" y="76"/>
                </a:cxn>
                <a:cxn ang="0">
                  <a:pos x="86" y="72"/>
                </a:cxn>
                <a:cxn ang="0">
                  <a:pos x="124" y="40"/>
                </a:cxn>
                <a:cxn ang="0">
                  <a:pos x="191" y="0"/>
                </a:cxn>
                <a:cxn ang="0">
                  <a:pos x="199" y="2"/>
                </a:cxn>
                <a:cxn ang="0">
                  <a:pos x="207" y="4"/>
                </a:cxn>
                <a:cxn ang="0">
                  <a:pos x="217" y="8"/>
                </a:cxn>
                <a:cxn ang="0">
                  <a:pos x="227" y="16"/>
                </a:cxn>
                <a:cxn ang="0">
                  <a:pos x="239" y="10"/>
                </a:cxn>
                <a:cxn ang="0">
                  <a:pos x="251" y="54"/>
                </a:cxn>
                <a:cxn ang="0">
                  <a:pos x="247" y="70"/>
                </a:cxn>
                <a:cxn ang="0">
                  <a:pos x="243" y="110"/>
                </a:cxn>
                <a:cxn ang="0">
                  <a:pos x="211" y="148"/>
                </a:cxn>
                <a:cxn ang="0">
                  <a:pos x="213" y="160"/>
                </a:cxn>
                <a:cxn ang="0">
                  <a:pos x="191" y="174"/>
                </a:cxn>
                <a:cxn ang="0">
                  <a:pos x="156" y="170"/>
                </a:cxn>
                <a:cxn ang="0">
                  <a:pos x="150" y="178"/>
                </a:cxn>
                <a:cxn ang="0">
                  <a:pos x="122" y="168"/>
                </a:cxn>
                <a:cxn ang="0">
                  <a:pos x="112" y="174"/>
                </a:cxn>
                <a:cxn ang="0">
                  <a:pos x="96" y="162"/>
                </a:cxn>
                <a:cxn ang="0">
                  <a:pos x="66" y="162"/>
                </a:cxn>
                <a:cxn ang="0">
                  <a:pos x="54" y="194"/>
                </a:cxn>
                <a:cxn ang="0">
                  <a:pos x="44" y="184"/>
                </a:cxn>
                <a:cxn ang="0">
                  <a:pos x="30" y="186"/>
                </a:cxn>
                <a:cxn ang="0">
                  <a:pos x="16" y="178"/>
                </a:cxn>
                <a:cxn ang="0">
                  <a:pos x="12" y="176"/>
                </a:cxn>
                <a:cxn ang="0">
                  <a:pos x="14" y="170"/>
                </a:cxn>
                <a:cxn ang="0">
                  <a:pos x="4" y="158"/>
                </a:cxn>
                <a:cxn ang="0">
                  <a:pos x="0" y="150"/>
                </a:cxn>
                <a:cxn ang="0">
                  <a:pos x="4" y="142"/>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grpFill/>
            <a:ln w="7938">
              <a:solidFill>
                <a:schemeClr val="tx1"/>
              </a:solidFill>
              <a:prstDash val="solid"/>
              <a:round/>
              <a:headEnd/>
              <a:tailEnd/>
            </a:ln>
          </p:spPr>
          <p:txBody>
            <a:bodyPr/>
            <a:lstStyle/>
            <a:p>
              <a:endParaRPr lang="en-GB" dirty="0"/>
            </a:p>
          </p:txBody>
        </p:sp>
        <p:sp>
          <p:nvSpPr>
            <p:cNvPr id="114" name="Freeform 109"/>
            <p:cNvSpPr>
              <a:spLocks/>
            </p:cNvSpPr>
            <p:nvPr/>
          </p:nvSpPr>
          <p:spPr bwMode="auto">
            <a:xfrm>
              <a:off x="2933" y="2395"/>
              <a:ext cx="202" cy="128"/>
            </a:xfrm>
            <a:custGeom>
              <a:avLst/>
              <a:gdLst/>
              <a:ahLst/>
              <a:cxnLst>
                <a:cxn ang="0">
                  <a:pos x="20" y="54"/>
                </a:cxn>
                <a:cxn ang="0">
                  <a:pos x="66" y="42"/>
                </a:cxn>
                <a:cxn ang="0">
                  <a:pos x="68" y="30"/>
                </a:cxn>
                <a:cxn ang="0">
                  <a:pos x="92" y="26"/>
                </a:cxn>
                <a:cxn ang="0">
                  <a:pos x="116" y="2"/>
                </a:cxn>
                <a:cxn ang="0">
                  <a:pos x="128" y="0"/>
                </a:cxn>
                <a:cxn ang="0">
                  <a:pos x="140" y="8"/>
                </a:cxn>
                <a:cxn ang="0">
                  <a:pos x="142" y="22"/>
                </a:cxn>
                <a:cxn ang="0">
                  <a:pos x="142" y="34"/>
                </a:cxn>
                <a:cxn ang="0">
                  <a:pos x="180" y="60"/>
                </a:cxn>
                <a:cxn ang="0">
                  <a:pos x="202" y="92"/>
                </a:cxn>
                <a:cxn ang="0">
                  <a:pos x="172" y="90"/>
                </a:cxn>
                <a:cxn ang="0">
                  <a:pos x="138" y="100"/>
                </a:cxn>
                <a:cxn ang="0">
                  <a:pos x="126" y="108"/>
                </a:cxn>
                <a:cxn ang="0">
                  <a:pos x="104" y="106"/>
                </a:cxn>
                <a:cxn ang="0">
                  <a:pos x="92" y="102"/>
                </a:cxn>
                <a:cxn ang="0">
                  <a:pos x="78" y="88"/>
                </a:cxn>
                <a:cxn ang="0">
                  <a:pos x="64" y="104"/>
                </a:cxn>
                <a:cxn ang="0">
                  <a:pos x="62" y="118"/>
                </a:cxn>
                <a:cxn ang="0">
                  <a:pos x="32" y="116"/>
                </a:cxn>
                <a:cxn ang="0">
                  <a:pos x="24" y="128"/>
                </a:cxn>
                <a:cxn ang="0">
                  <a:pos x="10" y="112"/>
                </a:cxn>
                <a:cxn ang="0">
                  <a:pos x="0" y="86"/>
                </a:cxn>
                <a:cxn ang="0">
                  <a:pos x="0" y="70"/>
                </a:cxn>
                <a:cxn ang="0">
                  <a:pos x="20" y="54"/>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grpFill/>
            <a:ln w="7938">
              <a:solidFill>
                <a:schemeClr val="tx1"/>
              </a:solidFill>
              <a:prstDash val="solid"/>
              <a:round/>
              <a:headEnd/>
              <a:tailEnd/>
            </a:ln>
          </p:spPr>
          <p:txBody>
            <a:bodyPr/>
            <a:lstStyle/>
            <a:p>
              <a:endParaRPr lang="en-GB" dirty="0"/>
            </a:p>
          </p:txBody>
        </p:sp>
        <p:sp>
          <p:nvSpPr>
            <p:cNvPr id="115" name="Freeform 110"/>
            <p:cNvSpPr>
              <a:spLocks/>
            </p:cNvSpPr>
            <p:nvPr/>
          </p:nvSpPr>
          <p:spPr bwMode="auto">
            <a:xfrm>
              <a:off x="3049" y="2199"/>
              <a:ext cx="264" cy="308"/>
            </a:xfrm>
            <a:custGeom>
              <a:avLst/>
              <a:gdLst/>
              <a:ahLst/>
              <a:cxnLst>
                <a:cxn ang="0">
                  <a:pos x="188" y="20"/>
                </a:cxn>
                <a:cxn ang="0">
                  <a:pos x="208" y="0"/>
                </a:cxn>
                <a:cxn ang="0">
                  <a:pos x="216" y="0"/>
                </a:cxn>
                <a:cxn ang="0">
                  <a:pos x="238" y="18"/>
                </a:cxn>
                <a:cxn ang="0">
                  <a:pos x="242" y="32"/>
                </a:cxn>
                <a:cxn ang="0">
                  <a:pos x="240" y="60"/>
                </a:cxn>
                <a:cxn ang="0">
                  <a:pos x="264" y="86"/>
                </a:cxn>
                <a:cxn ang="0">
                  <a:pos x="236" y="98"/>
                </a:cxn>
                <a:cxn ang="0">
                  <a:pos x="230" y="128"/>
                </a:cxn>
                <a:cxn ang="0">
                  <a:pos x="230" y="142"/>
                </a:cxn>
                <a:cxn ang="0">
                  <a:pos x="206" y="180"/>
                </a:cxn>
                <a:cxn ang="0">
                  <a:pos x="206" y="196"/>
                </a:cxn>
                <a:cxn ang="0">
                  <a:pos x="194" y="198"/>
                </a:cxn>
                <a:cxn ang="0">
                  <a:pos x="194" y="234"/>
                </a:cxn>
                <a:cxn ang="0">
                  <a:pos x="174" y="234"/>
                </a:cxn>
                <a:cxn ang="0">
                  <a:pos x="178" y="248"/>
                </a:cxn>
                <a:cxn ang="0">
                  <a:pos x="188" y="250"/>
                </a:cxn>
                <a:cxn ang="0">
                  <a:pos x="212" y="282"/>
                </a:cxn>
                <a:cxn ang="0">
                  <a:pos x="218" y="282"/>
                </a:cxn>
                <a:cxn ang="0">
                  <a:pos x="218" y="296"/>
                </a:cxn>
                <a:cxn ang="0">
                  <a:pos x="198" y="296"/>
                </a:cxn>
                <a:cxn ang="0">
                  <a:pos x="190" y="304"/>
                </a:cxn>
                <a:cxn ang="0">
                  <a:pos x="138" y="308"/>
                </a:cxn>
                <a:cxn ang="0">
                  <a:pos x="122" y="296"/>
                </a:cxn>
                <a:cxn ang="0">
                  <a:pos x="94" y="298"/>
                </a:cxn>
                <a:cxn ang="0">
                  <a:pos x="86" y="288"/>
                </a:cxn>
                <a:cxn ang="0">
                  <a:pos x="64" y="256"/>
                </a:cxn>
                <a:cxn ang="0">
                  <a:pos x="26" y="230"/>
                </a:cxn>
                <a:cxn ang="0">
                  <a:pos x="24" y="204"/>
                </a:cxn>
                <a:cxn ang="0">
                  <a:pos x="12" y="196"/>
                </a:cxn>
                <a:cxn ang="0">
                  <a:pos x="8" y="170"/>
                </a:cxn>
                <a:cxn ang="0">
                  <a:pos x="0" y="162"/>
                </a:cxn>
                <a:cxn ang="0">
                  <a:pos x="16" y="122"/>
                </a:cxn>
                <a:cxn ang="0">
                  <a:pos x="30" y="120"/>
                </a:cxn>
                <a:cxn ang="0">
                  <a:pos x="32" y="46"/>
                </a:cxn>
                <a:cxn ang="0">
                  <a:pos x="50" y="46"/>
                </a:cxn>
                <a:cxn ang="0">
                  <a:pos x="50" y="12"/>
                </a:cxn>
                <a:cxn ang="0">
                  <a:pos x="178" y="14"/>
                </a:cxn>
                <a:cxn ang="0">
                  <a:pos x="188" y="20"/>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grpFill/>
            <a:ln w="7938">
              <a:solidFill>
                <a:schemeClr val="tx1"/>
              </a:solidFill>
              <a:prstDash val="solid"/>
              <a:round/>
              <a:headEnd/>
              <a:tailEnd/>
            </a:ln>
          </p:spPr>
          <p:txBody>
            <a:bodyPr/>
            <a:lstStyle/>
            <a:p>
              <a:endParaRPr lang="en-GB" dirty="0"/>
            </a:p>
          </p:txBody>
        </p:sp>
        <p:sp>
          <p:nvSpPr>
            <p:cNvPr id="116" name="Freeform 111"/>
            <p:cNvSpPr>
              <a:spLocks/>
            </p:cNvSpPr>
            <p:nvPr/>
          </p:nvSpPr>
          <p:spPr bwMode="auto">
            <a:xfrm>
              <a:off x="3279" y="2285"/>
              <a:ext cx="100" cy="86"/>
            </a:xfrm>
            <a:custGeom>
              <a:avLst/>
              <a:gdLst/>
              <a:ahLst/>
              <a:cxnLst>
                <a:cxn ang="0">
                  <a:pos x="34" y="0"/>
                </a:cxn>
                <a:cxn ang="0">
                  <a:pos x="42" y="12"/>
                </a:cxn>
                <a:cxn ang="0">
                  <a:pos x="48" y="26"/>
                </a:cxn>
                <a:cxn ang="0">
                  <a:pos x="50" y="44"/>
                </a:cxn>
                <a:cxn ang="0">
                  <a:pos x="64" y="44"/>
                </a:cxn>
                <a:cxn ang="0">
                  <a:pos x="100" y="76"/>
                </a:cxn>
                <a:cxn ang="0">
                  <a:pos x="94" y="86"/>
                </a:cxn>
                <a:cxn ang="0">
                  <a:pos x="76" y="68"/>
                </a:cxn>
                <a:cxn ang="0">
                  <a:pos x="58" y="52"/>
                </a:cxn>
                <a:cxn ang="0">
                  <a:pos x="24" y="50"/>
                </a:cxn>
                <a:cxn ang="0">
                  <a:pos x="22" y="56"/>
                </a:cxn>
                <a:cxn ang="0">
                  <a:pos x="0" y="56"/>
                </a:cxn>
                <a:cxn ang="0">
                  <a:pos x="0" y="42"/>
                </a:cxn>
                <a:cxn ang="0">
                  <a:pos x="4" y="28"/>
                </a:cxn>
                <a:cxn ang="0">
                  <a:pos x="6" y="12"/>
                </a:cxn>
                <a:cxn ang="0">
                  <a:pos x="34" y="0"/>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grpFill/>
            <a:ln w="7938">
              <a:solidFill>
                <a:schemeClr val="tx1"/>
              </a:solidFill>
              <a:prstDash val="solid"/>
              <a:round/>
              <a:headEnd/>
              <a:tailEnd/>
            </a:ln>
          </p:spPr>
          <p:txBody>
            <a:bodyPr/>
            <a:lstStyle/>
            <a:p>
              <a:endParaRPr lang="en-GB" dirty="0"/>
            </a:p>
          </p:txBody>
        </p:sp>
        <p:sp>
          <p:nvSpPr>
            <p:cNvPr id="117" name="Freeform 112"/>
            <p:cNvSpPr>
              <a:spLocks/>
            </p:cNvSpPr>
            <p:nvPr/>
          </p:nvSpPr>
          <p:spPr bwMode="auto">
            <a:xfrm>
              <a:off x="3365" y="2361"/>
              <a:ext cx="22" cy="34"/>
            </a:xfrm>
            <a:custGeom>
              <a:avLst/>
              <a:gdLst/>
              <a:ahLst/>
              <a:cxnLst>
                <a:cxn ang="0">
                  <a:pos x="22" y="16"/>
                </a:cxn>
                <a:cxn ang="0">
                  <a:pos x="14" y="22"/>
                </a:cxn>
                <a:cxn ang="0">
                  <a:pos x="16" y="34"/>
                </a:cxn>
                <a:cxn ang="0">
                  <a:pos x="0" y="32"/>
                </a:cxn>
                <a:cxn ang="0">
                  <a:pos x="0" y="20"/>
                </a:cxn>
                <a:cxn ang="0">
                  <a:pos x="8" y="10"/>
                </a:cxn>
                <a:cxn ang="0">
                  <a:pos x="14" y="0"/>
                </a:cxn>
                <a:cxn ang="0">
                  <a:pos x="22" y="16"/>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grpFill/>
            <a:ln w="7938">
              <a:solidFill>
                <a:schemeClr val="tx1"/>
              </a:solidFill>
              <a:prstDash val="solid"/>
              <a:round/>
              <a:headEnd/>
              <a:tailEnd/>
            </a:ln>
          </p:spPr>
          <p:txBody>
            <a:bodyPr/>
            <a:lstStyle/>
            <a:p>
              <a:endParaRPr lang="en-GB" dirty="0"/>
            </a:p>
          </p:txBody>
        </p:sp>
        <p:sp>
          <p:nvSpPr>
            <p:cNvPr id="118" name="Freeform 113"/>
            <p:cNvSpPr>
              <a:spLocks/>
            </p:cNvSpPr>
            <p:nvPr/>
          </p:nvSpPr>
          <p:spPr bwMode="auto">
            <a:xfrm>
              <a:off x="3349" y="2379"/>
              <a:ext cx="166" cy="216"/>
            </a:xfrm>
            <a:custGeom>
              <a:avLst/>
              <a:gdLst/>
              <a:ahLst/>
              <a:cxnLst>
                <a:cxn ang="0">
                  <a:pos x="60" y="26"/>
                </a:cxn>
                <a:cxn ang="0">
                  <a:pos x="78" y="18"/>
                </a:cxn>
                <a:cxn ang="0">
                  <a:pos x="146" y="8"/>
                </a:cxn>
                <a:cxn ang="0">
                  <a:pos x="164" y="0"/>
                </a:cxn>
                <a:cxn ang="0">
                  <a:pos x="166" y="22"/>
                </a:cxn>
                <a:cxn ang="0">
                  <a:pos x="158" y="30"/>
                </a:cxn>
                <a:cxn ang="0">
                  <a:pos x="132" y="80"/>
                </a:cxn>
                <a:cxn ang="0">
                  <a:pos x="80" y="152"/>
                </a:cxn>
                <a:cxn ang="0">
                  <a:pos x="12" y="216"/>
                </a:cxn>
                <a:cxn ang="0">
                  <a:pos x="2" y="202"/>
                </a:cxn>
                <a:cxn ang="0">
                  <a:pos x="0" y="146"/>
                </a:cxn>
                <a:cxn ang="0">
                  <a:pos x="16" y="136"/>
                </a:cxn>
                <a:cxn ang="0">
                  <a:pos x="16" y="126"/>
                </a:cxn>
                <a:cxn ang="0">
                  <a:pos x="40" y="112"/>
                </a:cxn>
                <a:cxn ang="0">
                  <a:pos x="66" y="108"/>
                </a:cxn>
                <a:cxn ang="0">
                  <a:pos x="108" y="62"/>
                </a:cxn>
                <a:cxn ang="0">
                  <a:pos x="52" y="48"/>
                </a:cxn>
                <a:cxn ang="0">
                  <a:pos x="32" y="26"/>
                </a:cxn>
                <a:cxn ang="0">
                  <a:pos x="32" y="16"/>
                </a:cxn>
                <a:cxn ang="0">
                  <a:pos x="40" y="8"/>
                </a:cxn>
                <a:cxn ang="0">
                  <a:pos x="60" y="26"/>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grpFill/>
            <a:ln w="7938">
              <a:solidFill>
                <a:schemeClr val="tx1"/>
              </a:solidFill>
              <a:prstDash val="solid"/>
              <a:round/>
              <a:headEnd/>
              <a:tailEnd/>
            </a:ln>
          </p:spPr>
          <p:txBody>
            <a:bodyPr/>
            <a:lstStyle/>
            <a:p>
              <a:endParaRPr lang="en-GB" dirty="0"/>
            </a:p>
          </p:txBody>
        </p:sp>
        <p:sp>
          <p:nvSpPr>
            <p:cNvPr id="119" name="Freeform 114"/>
            <p:cNvSpPr>
              <a:spLocks/>
            </p:cNvSpPr>
            <p:nvPr/>
          </p:nvSpPr>
          <p:spPr bwMode="auto">
            <a:xfrm>
              <a:off x="3223" y="2335"/>
              <a:ext cx="234" cy="178"/>
            </a:xfrm>
            <a:custGeom>
              <a:avLst/>
              <a:gdLst/>
              <a:ahLst/>
              <a:cxnLst>
                <a:cxn ang="0">
                  <a:pos x="56" y="6"/>
                </a:cxn>
                <a:cxn ang="0">
                  <a:pos x="78" y="6"/>
                </a:cxn>
                <a:cxn ang="0">
                  <a:pos x="80" y="0"/>
                </a:cxn>
                <a:cxn ang="0">
                  <a:pos x="114" y="2"/>
                </a:cxn>
                <a:cxn ang="0">
                  <a:pos x="150" y="36"/>
                </a:cxn>
                <a:cxn ang="0">
                  <a:pos x="142" y="46"/>
                </a:cxn>
                <a:cxn ang="0">
                  <a:pos x="142" y="58"/>
                </a:cxn>
                <a:cxn ang="0">
                  <a:pos x="158" y="60"/>
                </a:cxn>
                <a:cxn ang="0">
                  <a:pos x="158" y="70"/>
                </a:cxn>
                <a:cxn ang="0">
                  <a:pos x="178" y="92"/>
                </a:cxn>
                <a:cxn ang="0">
                  <a:pos x="234" y="106"/>
                </a:cxn>
                <a:cxn ang="0">
                  <a:pos x="192" y="152"/>
                </a:cxn>
                <a:cxn ang="0">
                  <a:pos x="166" y="156"/>
                </a:cxn>
                <a:cxn ang="0">
                  <a:pos x="142" y="170"/>
                </a:cxn>
                <a:cxn ang="0">
                  <a:pos x="130" y="174"/>
                </a:cxn>
                <a:cxn ang="0">
                  <a:pos x="124" y="166"/>
                </a:cxn>
                <a:cxn ang="0">
                  <a:pos x="104" y="178"/>
                </a:cxn>
                <a:cxn ang="0">
                  <a:pos x="80" y="176"/>
                </a:cxn>
                <a:cxn ang="0">
                  <a:pos x="44" y="160"/>
                </a:cxn>
                <a:cxn ang="0">
                  <a:pos x="44" y="146"/>
                </a:cxn>
                <a:cxn ang="0">
                  <a:pos x="38" y="146"/>
                </a:cxn>
                <a:cxn ang="0">
                  <a:pos x="14" y="114"/>
                </a:cxn>
                <a:cxn ang="0">
                  <a:pos x="4" y="112"/>
                </a:cxn>
                <a:cxn ang="0">
                  <a:pos x="0" y="98"/>
                </a:cxn>
                <a:cxn ang="0">
                  <a:pos x="20" y="98"/>
                </a:cxn>
                <a:cxn ang="0">
                  <a:pos x="20" y="62"/>
                </a:cxn>
                <a:cxn ang="0">
                  <a:pos x="32" y="60"/>
                </a:cxn>
                <a:cxn ang="0">
                  <a:pos x="32" y="44"/>
                </a:cxn>
                <a:cxn ang="0">
                  <a:pos x="56" y="6"/>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grpFill/>
            <a:ln w="7938">
              <a:solidFill>
                <a:schemeClr val="tx1"/>
              </a:solidFill>
              <a:prstDash val="solid"/>
              <a:round/>
              <a:headEnd/>
              <a:tailEnd/>
            </a:ln>
          </p:spPr>
          <p:txBody>
            <a:bodyPr/>
            <a:lstStyle/>
            <a:p>
              <a:endParaRPr lang="en-GB" dirty="0"/>
            </a:p>
          </p:txBody>
        </p:sp>
        <p:sp>
          <p:nvSpPr>
            <p:cNvPr id="120" name="Freeform 115"/>
            <p:cNvSpPr>
              <a:spLocks/>
            </p:cNvSpPr>
            <p:nvPr/>
          </p:nvSpPr>
          <p:spPr bwMode="auto">
            <a:xfrm>
              <a:off x="2838" y="2361"/>
              <a:ext cx="119" cy="178"/>
            </a:xfrm>
            <a:custGeom>
              <a:avLst/>
              <a:gdLst/>
              <a:ahLst/>
              <a:cxnLst>
                <a:cxn ang="0">
                  <a:pos x="91" y="0"/>
                </a:cxn>
                <a:cxn ang="0">
                  <a:pos x="99" y="12"/>
                </a:cxn>
                <a:cxn ang="0">
                  <a:pos x="101" y="36"/>
                </a:cxn>
                <a:cxn ang="0">
                  <a:pos x="107" y="46"/>
                </a:cxn>
                <a:cxn ang="0">
                  <a:pos x="87" y="46"/>
                </a:cxn>
                <a:cxn ang="0">
                  <a:pos x="85" y="56"/>
                </a:cxn>
                <a:cxn ang="0">
                  <a:pos x="115" y="88"/>
                </a:cxn>
                <a:cxn ang="0">
                  <a:pos x="95" y="104"/>
                </a:cxn>
                <a:cxn ang="0">
                  <a:pos x="95" y="120"/>
                </a:cxn>
                <a:cxn ang="0">
                  <a:pos x="105" y="146"/>
                </a:cxn>
                <a:cxn ang="0">
                  <a:pos x="119" y="162"/>
                </a:cxn>
                <a:cxn ang="0">
                  <a:pos x="117" y="176"/>
                </a:cxn>
                <a:cxn ang="0">
                  <a:pos x="99" y="178"/>
                </a:cxn>
                <a:cxn ang="0">
                  <a:pos x="99" y="170"/>
                </a:cxn>
                <a:cxn ang="0">
                  <a:pos x="18" y="170"/>
                </a:cxn>
                <a:cxn ang="0">
                  <a:pos x="18" y="146"/>
                </a:cxn>
                <a:cxn ang="0">
                  <a:pos x="10" y="138"/>
                </a:cxn>
                <a:cxn ang="0">
                  <a:pos x="0" y="132"/>
                </a:cxn>
                <a:cxn ang="0">
                  <a:pos x="2" y="114"/>
                </a:cxn>
                <a:cxn ang="0">
                  <a:pos x="22" y="96"/>
                </a:cxn>
                <a:cxn ang="0">
                  <a:pos x="32" y="96"/>
                </a:cxn>
                <a:cxn ang="0">
                  <a:pos x="43" y="104"/>
                </a:cxn>
                <a:cxn ang="0">
                  <a:pos x="83" y="28"/>
                </a:cxn>
                <a:cxn ang="0">
                  <a:pos x="93" y="26"/>
                </a:cxn>
                <a:cxn ang="0">
                  <a:pos x="91" y="12"/>
                </a:cxn>
                <a:cxn ang="0">
                  <a:pos x="91" y="0"/>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grpFill/>
            <a:ln w="7938">
              <a:solidFill>
                <a:schemeClr val="tx1"/>
              </a:solidFill>
              <a:prstDash val="solid"/>
              <a:round/>
              <a:headEnd/>
              <a:tailEnd/>
            </a:ln>
          </p:spPr>
          <p:txBody>
            <a:bodyPr/>
            <a:lstStyle/>
            <a:p>
              <a:endParaRPr lang="en-GB" dirty="0"/>
            </a:p>
          </p:txBody>
        </p:sp>
        <p:sp>
          <p:nvSpPr>
            <p:cNvPr id="121" name="Freeform 116"/>
            <p:cNvSpPr>
              <a:spLocks/>
            </p:cNvSpPr>
            <p:nvPr/>
          </p:nvSpPr>
          <p:spPr bwMode="auto">
            <a:xfrm>
              <a:off x="2744" y="2347"/>
              <a:ext cx="187" cy="150"/>
            </a:xfrm>
            <a:custGeom>
              <a:avLst/>
              <a:gdLst/>
              <a:ahLst/>
              <a:cxnLst>
                <a:cxn ang="0">
                  <a:pos x="94" y="146"/>
                </a:cxn>
                <a:cxn ang="0">
                  <a:pos x="64" y="150"/>
                </a:cxn>
                <a:cxn ang="0">
                  <a:pos x="44" y="148"/>
                </a:cxn>
                <a:cxn ang="0">
                  <a:pos x="46" y="132"/>
                </a:cxn>
                <a:cxn ang="0">
                  <a:pos x="22" y="118"/>
                </a:cxn>
                <a:cxn ang="0">
                  <a:pos x="2" y="116"/>
                </a:cxn>
                <a:cxn ang="0">
                  <a:pos x="0" y="78"/>
                </a:cxn>
                <a:cxn ang="0">
                  <a:pos x="22" y="52"/>
                </a:cxn>
                <a:cxn ang="0">
                  <a:pos x="10" y="42"/>
                </a:cxn>
                <a:cxn ang="0">
                  <a:pos x="12" y="34"/>
                </a:cxn>
                <a:cxn ang="0">
                  <a:pos x="24" y="2"/>
                </a:cxn>
                <a:cxn ang="0">
                  <a:pos x="54" y="2"/>
                </a:cxn>
                <a:cxn ang="0">
                  <a:pos x="70" y="14"/>
                </a:cxn>
                <a:cxn ang="0">
                  <a:pos x="80" y="8"/>
                </a:cxn>
                <a:cxn ang="0">
                  <a:pos x="108" y="18"/>
                </a:cxn>
                <a:cxn ang="0">
                  <a:pos x="114" y="10"/>
                </a:cxn>
                <a:cxn ang="0">
                  <a:pos x="149" y="14"/>
                </a:cxn>
                <a:cxn ang="0">
                  <a:pos x="171" y="0"/>
                </a:cxn>
                <a:cxn ang="0">
                  <a:pos x="185" y="14"/>
                </a:cxn>
                <a:cxn ang="0">
                  <a:pos x="187" y="40"/>
                </a:cxn>
                <a:cxn ang="0">
                  <a:pos x="177" y="42"/>
                </a:cxn>
                <a:cxn ang="0">
                  <a:pos x="137" y="118"/>
                </a:cxn>
                <a:cxn ang="0">
                  <a:pos x="126" y="110"/>
                </a:cxn>
                <a:cxn ang="0">
                  <a:pos x="116" y="110"/>
                </a:cxn>
                <a:cxn ang="0">
                  <a:pos x="96" y="128"/>
                </a:cxn>
                <a:cxn ang="0">
                  <a:pos x="94" y="146"/>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grpFill/>
            <a:ln w="7938">
              <a:solidFill>
                <a:schemeClr val="tx1"/>
              </a:solidFill>
              <a:prstDash val="solid"/>
              <a:round/>
              <a:headEnd/>
              <a:tailEnd/>
            </a:ln>
          </p:spPr>
          <p:txBody>
            <a:bodyPr/>
            <a:lstStyle/>
            <a:p>
              <a:endParaRPr lang="en-GB" dirty="0"/>
            </a:p>
          </p:txBody>
        </p:sp>
        <p:sp>
          <p:nvSpPr>
            <p:cNvPr id="122" name="Freeform 117"/>
            <p:cNvSpPr>
              <a:spLocks/>
            </p:cNvSpPr>
            <p:nvPr/>
          </p:nvSpPr>
          <p:spPr bwMode="auto">
            <a:xfrm>
              <a:off x="2712" y="2371"/>
              <a:ext cx="54" cy="96"/>
            </a:xfrm>
            <a:custGeom>
              <a:avLst/>
              <a:gdLst/>
              <a:ahLst/>
              <a:cxnLst>
                <a:cxn ang="0">
                  <a:pos x="20" y="2"/>
                </a:cxn>
                <a:cxn ang="0">
                  <a:pos x="34" y="0"/>
                </a:cxn>
                <a:cxn ang="0">
                  <a:pos x="44" y="10"/>
                </a:cxn>
                <a:cxn ang="0">
                  <a:pos x="42" y="18"/>
                </a:cxn>
                <a:cxn ang="0">
                  <a:pos x="54" y="28"/>
                </a:cxn>
                <a:cxn ang="0">
                  <a:pos x="32" y="54"/>
                </a:cxn>
                <a:cxn ang="0">
                  <a:pos x="34" y="92"/>
                </a:cxn>
                <a:cxn ang="0">
                  <a:pos x="12" y="96"/>
                </a:cxn>
                <a:cxn ang="0">
                  <a:pos x="12" y="48"/>
                </a:cxn>
                <a:cxn ang="0">
                  <a:pos x="0" y="32"/>
                </a:cxn>
                <a:cxn ang="0">
                  <a:pos x="4" y="20"/>
                </a:cxn>
                <a:cxn ang="0">
                  <a:pos x="20" y="16"/>
                </a:cxn>
                <a:cxn ang="0">
                  <a:pos x="20" y="2"/>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grpFill/>
            <a:ln w="7938">
              <a:solidFill>
                <a:schemeClr val="tx1"/>
              </a:solidFill>
              <a:prstDash val="solid"/>
              <a:round/>
              <a:headEnd/>
              <a:tailEnd/>
            </a:ln>
          </p:spPr>
          <p:txBody>
            <a:bodyPr/>
            <a:lstStyle/>
            <a:p>
              <a:endParaRPr lang="en-GB" dirty="0"/>
            </a:p>
          </p:txBody>
        </p:sp>
        <p:sp>
          <p:nvSpPr>
            <p:cNvPr id="123" name="Freeform 118"/>
            <p:cNvSpPr>
              <a:spLocks/>
            </p:cNvSpPr>
            <p:nvPr/>
          </p:nvSpPr>
          <p:spPr bwMode="auto">
            <a:xfrm>
              <a:off x="2694" y="2391"/>
              <a:ext cx="30" cy="80"/>
            </a:xfrm>
            <a:custGeom>
              <a:avLst/>
              <a:gdLst/>
              <a:ahLst/>
              <a:cxnLst>
                <a:cxn ang="0">
                  <a:pos x="30" y="76"/>
                </a:cxn>
                <a:cxn ang="0">
                  <a:pos x="16" y="80"/>
                </a:cxn>
                <a:cxn ang="0">
                  <a:pos x="12" y="48"/>
                </a:cxn>
                <a:cxn ang="0">
                  <a:pos x="8" y="34"/>
                </a:cxn>
                <a:cxn ang="0">
                  <a:pos x="12" y="18"/>
                </a:cxn>
                <a:cxn ang="0">
                  <a:pos x="0" y="0"/>
                </a:cxn>
                <a:cxn ang="0">
                  <a:pos x="22" y="0"/>
                </a:cxn>
                <a:cxn ang="0">
                  <a:pos x="18" y="12"/>
                </a:cxn>
                <a:cxn ang="0">
                  <a:pos x="30" y="28"/>
                </a:cxn>
                <a:cxn ang="0">
                  <a:pos x="30" y="76"/>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grpFill/>
            <a:ln w="7938">
              <a:solidFill>
                <a:schemeClr val="tx1"/>
              </a:solidFill>
              <a:prstDash val="solid"/>
              <a:round/>
              <a:headEnd/>
              <a:tailEnd/>
            </a:ln>
          </p:spPr>
          <p:txBody>
            <a:bodyPr/>
            <a:lstStyle/>
            <a:p>
              <a:endParaRPr lang="en-GB" dirty="0"/>
            </a:p>
          </p:txBody>
        </p:sp>
        <p:sp>
          <p:nvSpPr>
            <p:cNvPr id="124" name="Freeform 119"/>
            <p:cNvSpPr>
              <a:spLocks/>
            </p:cNvSpPr>
            <p:nvPr/>
          </p:nvSpPr>
          <p:spPr bwMode="auto">
            <a:xfrm>
              <a:off x="2508" y="2167"/>
              <a:ext cx="258" cy="236"/>
            </a:xfrm>
            <a:custGeom>
              <a:avLst/>
              <a:gdLst/>
              <a:ahLst/>
              <a:cxnLst>
                <a:cxn ang="0">
                  <a:pos x="120" y="0"/>
                </a:cxn>
                <a:cxn ang="0">
                  <a:pos x="210" y="60"/>
                </a:cxn>
                <a:cxn ang="0">
                  <a:pos x="224" y="74"/>
                </a:cxn>
                <a:cxn ang="0">
                  <a:pos x="244" y="82"/>
                </a:cxn>
                <a:cxn ang="0">
                  <a:pos x="242" y="98"/>
                </a:cxn>
                <a:cxn ang="0">
                  <a:pos x="258" y="96"/>
                </a:cxn>
                <a:cxn ang="0">
                  <a:pos x="258" y="138"/>
                </a:cxn>
                <a:cxn ang="0">
                  <a:pos x="246" y="156"/>
                </a:cxn>
                <a:cxn ang="0">
                  <a:pos x="212" y="162"/>
                </a:cxn>
                <a:cxn ang="0">
                  <a:pos x="198" y="162"/>
                </a:cxn>
                <a:cxn ang="0">
                  <a:pos x="178" y="162"/>
                </a:cxn>
                <a:cxn ang="0">
                  <a:pos x="154" y="172"/>
                </a:cxn>
                <a:cxn ang="0">
                  <a:pos x="136" y="190"/>
                </a:cxn>
                <a:cxn ang="0">
                  <a:pos x="128" y="186"/>
                </a:cxn>
                <a:cxn ang="0">
                  <a:pos x="118" y="210"/>
                </a:cxn>
                <a:cxn ang="0">
                  <a:pos x="108" y="212"/>
                </a:cxn>
                <a:cxn ang="0">
                  <a:pos x="104" y="234"/>
                </a:cxn>
                <a:cxn ang="0">
                  <a:pos x="64" y="236"/>
                </a:cxn>
                <a:cxn ang="0">
                  <a:pos x="56" y="218"/>
                </a:cxn>
                <a:cxn ang="0">
                  <a:pos x="50" y="204"/>
                </a:cxn>
                <a:cxn ang="0">
                  <a:pos x="24" y="210"/>
                </a:cxn>
                <a:cxn ang="0">
                  <a:pos x="12" y="206"/>
                </a:cxn>
                <a:cxn ang="0">
                  <a:pos x="12" y="204"/>
                </a:cxn>
                <a:cxn ang="0">
                  <a:pos x="12" y="200"/>
                </a:cxn>
                <a:cxn ang="0">
                  <a:pos x="10" y="192"/>
                </a:cxn>
                <a:cxn ang="0">
                  <a:pos x="4" y="184"/>
                </a:cxn>
                <a:cxn ang="0">
                  <a:pos x="2" y="172"/>
                </a:cxn>
                <a:cxn ang="0">
                  <a:pos x="0" y="166"/>
                </a:cxn>
                <a:cxn ang="0">
                  <a:pos x="6" y="152"/>
                </a:cxn>
                <a:cxn ang="0">
                  <a:pos x="106" y="154"/>
                </a:cxn>
                <a:cxn ang="0">
                  <a:pos x="108" y="144"/>
                </a:cxn>
                <a:cxn ang="0">
                  <a:pos x="102" y="136"/>
                </a:cxn>
                <a:cxn ang="0">
                  <a:pos x="90" y="0"/>
                </a:cxn>
                <a:cxn ang="0">
                  <a:pos x="120" y="0"/>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grpFill/>
            <a:ln w="7938">
              <a:solidFill>
                <a:schemeClr val="tx1"/>
              </a:solidFill>
              <a:prstDash val="solid"/>
              <a:round/>
              <a:headEnd/>
              <a:tailEnd/>
            </a:ln>
          </p:spPr>
          <p:txBody>
            <a:bodyPr/>
            <a:lstStyle/>
            <a:p>
              <a:endParaRPr lang="en-GB" dirty="0"/>
            </a:p>
          </p:txBody>
        </p:sp>
        <p:sp>
          <p:nvSpPr>
            <p:cNvPr id="125" name="Freeform 120"/>
            <p:cNvSpPr>
              <a:spLocks/>
            </p:cNvSpPr>
            <p:nvPr/>
          </p:nvSpPr>
          <p:spPr bwMode="auto">
            <a:xfrm>
              <a:off x="2612" y="2329"/>
              <a:ext cx="120" cy="86"/>
            </a:xfrm>
            <a:custGeom>
              <a:avLst/>
              <a:gdLst/>
              <a:ahLst/>
              <a:cxnLst>
                <a:cxn ang="0">
                  <a:pos x="44" y="62"/>
                </a:cxn>
                <a:cxn ang="0">
                  <a:pos x="44" y="84"/>
                </a:cxn>
                <a:cxn ang="0">
                  <a:pos x="30" y="78"/>
                </a:cxn>
                <a:cxn ang="0">
                  <a:pos x="20" y="86"/>
                </a:cxn>
                <a:cxn ang="0">
                  <a:pos x="0" y="72"/>
                </a:cxn>
                <a:cxn ang="0">
                  <a:pos x="4" y="50"/>
                </a:cxn>
                <a:cxn ang="0">
                  <a:pos x="14" y="48"/>
                </a:cxn>
                <a:cxn ang="0">
                  <a:pos x="24" y="24"/>
                </a:cxn>
                <a:cxn ang="0">
                  <a:pos x="32" y="28"/>
                </a:cxn>
                <a:cxn ang="0">
                  <a:pos x="50" y="10"/>
                </a:cxn>
                <a:cxn ang="0">
                  <a:pos x="74" y="0"/>
                </a:cxn>
                <a:cxn ang="0">
                  <a:pos x="94" y="0"/>
                </a:cxn>
                <a:cxn ang="0">
                  <a:pos x="90" y="8"/>
                </a:cxn>
                <a:cxn ang="0">
                  <a:pos x="92" y="14"/>
                </a:cxn>
                <a:cxn ang="0">
                  <a:pos x="104" y="28"/>
                </a:cxn>
                <a:cxn ang="0">
                  <a:pos x="102" y="34"/>
                </a:cxn>
                <a:cxn ang="0">
                  <a:pos x="120" y="44"/>
                </a:cxn>
                <a:cxn ang="0">
                  <a:pos x="120" y="58"/>
                </a:cxn>
                <a:cxn ang="0">
                  <a:pos x="104" y="62"/>
                </a:cxn>
                <a:cxn ang="0">
                  <a:pos x="82" y="62"/>
                </a:cxn>
                <a:cxn ang="0">
                  <a:pos x="44" y="62"/>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grpFill/>
            <a:ln w="7938">
              <a:solidFill>
                <a:schemeClr val="tx1"/>
              </a:solidFill>
              <a:prstDash val="solid"/>
              <a:round/>
              <a:headEnd/>
              <a:tailEnd/>
            </a:ln>
          </p:spPr>
          <p:txBody>
            <a:bodyPr/>
            <a:lstStyle/>
            <a:p>
              <a:endParaRPr lang="en-GB" dirty="0"/>
            </a:p>
          </p:txBody>
        </p:sp>
        <p:sp>
          <p:nvSpPr>
            <p:cNvPr id="126" name="Freeform 121"/>
            <p:cNvSpPr>
              <a:spLocks/>
            </p:cNvSpPr>
            <p:nvPr/>
          </p:nvSpPr>
          <p:spPr bwMode="auto">
            <a:xfrm>
              <a:off x="2650" y="2391"/>
              <a:ext cx="60" cy="100"/>
            </a:xfrm>
            <a:custGeom>
              <a:avLst/>
              <a:gdLst/>
              <a:ahLst/>
              <a:cxnLst>
                <a:cxn ang="0">
                  <a:pos x="60" y="80"/>
                </a:cxn>
                <a:cxn ang="0">
                  <a:pos x="48" y="86"/>
                </a:cxn>
                <a:cxn ang="0">
                  <a:pos x="36" y="96"/>
                </a:cxn>
                <a:cxn ang="0">
                  <a:pos x="20" y="100"/>
                </a:cxn>
                <a:cxn ang="0">
                  <a:pos x="8" y="94"/>
                </a:cxn>
                <a:cxn ang="0">
                  <a:pos x="0" y="72"/>
                </a:cxn>
                <a:cxn ang="0">
                  <a:pos x="10" y="50"/>
                </a:cxn>
                <a:cxn ang="0">
                  <a:pos x="6" y="22"/>
                </a:cxn>
                <a:cxn ang="0">
                  <a:pos x="6" y="0"/>
                </a:cxn>
                <a:cxn ang="0">
                  <a:pos x="44" y="0"/>
                </a:cxn>
                <a:cxn ang="0">
                  <a:pos x="56" y="18"/>
                </a:cxn>
                <a:cxn ang="0">
                  <a:pos x="52" y="30"/>
                </a:cxn>
                <a:cxn ang="0">
                  <a:pos x="54" y="40"/>
                </a:cxn>
                <a:cxn ang="0">
                  <a:pos x="56" y="48"/>
                </a:cxn>
                <a:cxn ang="0">
                  <a:pos x="60" y="80"/>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grpFill/>
            <a:ln w="7938">
              <a:solidFill>
                <a:schemeClr val="tx1"/>
              </a:solidFill>
              <a:prstDash val="solid"/>
              <a:round/>
              <a:headEnd/>
              <a:tailEnd/>
            </a:ln>
          </p:spPr>
          <p:txBody>
            <a:bodyPr/>
            <a:lstStyle/>
            <a:p>
              <a:endParaRPr lang="en-GB" dirty="0"/>
            </a:p>
          </p:txBody>
        </p:sp>
        <p:sp>
          <p:nvSpPr>
            <p:cNvPr id="127" name="Freeform 122"/>
            <p:cNvSpPr>
              <a:spLocks/>
            </p:cNvSpPr>
            <p:nvPr/>
          </p:nvSpPr>
          <p:spPr bwMode="auto">
            <a:xfrm>
              <a:off x="2566" y="2401"/>
              <a:ext cx="94" cy="98"/>
            </a:xfrm>
            <a:custGeom>
              <a:avLst/>
              <a:gdLst/>
              <a:ahLst/>
              <a:cxnLst>
                <a:cxn ang="0">
                  <a:pos x="92" y="84"/>
                </a:cxn>
                <a:cxn ang="0">
                  <a:pos x="50" y="84"/>
                </a:cxn>
                <a:cxn ang="0">
                  <a:pos x="24" y="94"/>
                </a:cxn>
                <a:cxn ang="0">
                  <a:pos x="12" y="98"/>
                </a:cxn>
                <a:cxn ang="0">
                  <a:pos x="16" y="78"/>
                </a:cxn>
                <a:cxn ang="0">
                  <a:pos x="14" y="72"/>
                </a:cxn>
                <a:cxn ang="0">
                  <a:pos x="8" y="68"/>
                </a:cxn>
                <a:cxn ang="0">
                  <a:pos x="0" y="66"/>
                </a:cxn>
                <a:cxn ang="0">
                  <a:pos x="0" y="56"/>
                </a:cxn>
                <a:cxn ang="0">
                  <a:pos x="0" y="48"/>
                </a:cxn>
                <a:cxn ang="0">
                  <a:pos x="6" y="44"/>
                </a:cxn>
                <a:cxn ang="0">
                  <a:pos x="4" y="34"/>
                </a:cxn>
                <a:cxn ang="0">
                  <a:pos x="10" y="32"/>
                </a:cxn>
                <a:cxn ang="0">
                  <a:pos x="8" y="18"/>
                </a:cxn>
                <a:cxn ang="0">
                  <a:pos x="4" y="10"/>
                </a:cxn>
                <a:cxn ang="0">
                  <a:pos x="6" y="2"/>
                </a:cxn>
                <a:cxn ang="0">
                  <a:pos x="46" y="0"/>
                </a:cxn>
                <a:cxn ang="0">
                  <a:pos x="66" y="14"/>
                </a:cxn>
                <a:cxn ang="0">
                  <a:pos x="76" y="6"/>
                </a:cxn>
                <a:cxn ang="0">
                  <a:pos x="90" y="12"/>
                </a:cxn>
                <a:cxn ang="0">
                  <a:pos x="94" y="40"/>
                </a:cxn>
                <a:cxn ang="0">
                  <a:pos x="84" y="62"/>
                </a:cxn>
                <a:cxn ang="0">
                  <a:pos x="92" y="84"/>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grpFill/>
            <a:ln w="7938">
              <a:solidFill>
                <a:schemeClr val="tx1"/>
              </a:solidFill>
              <a:prstDash val="solid"/>
              <a:round/>
              <a:headEnd/>
              <a:tailEnd/>
            </a:ln>
          </p:spPr>
          <p:txBody>
            <a:bodyPr/>
            <a:lstStyle/>
            <a:p>
              <a:endParaRPr lang="en-GB" dirty="0"/>
            </a:p>
          </p:txBody>
        </p:sp>
        <p:sp>
          <p:nvSpPr>
            <p:cNvPr id="128" name="Freeform 123"/>
            <p:cNvSpPr>
              <a:spLocks/>
            </p:cNvSpPr>
            <p:nvPr/>
          </p:nvSpPr>
          <p:spPr bwMode="auto">
            <a:xfrm>
              <a:off x="2852" y="2531"/>
              <a:ext cx="29" cy="24"/>
            </a:xfrm>
            <a:custGeom>
              <a:avLst/>
              <a:gdLst/>
              <a:ahLst/>
              <a:cxnLst>
                <a:cxn ang="0">
                  <a:pos x="4" y="0"/>
                </a:cxn>
                <a:cxn ang="0">
                  <a:pos x="29" y="0"/>
                </a:cxn>
                <a:cxn ang="0">
                  <a:pos x="26" y="22"/>
                </a:cxn>
                <a:cxn ang="0">
                  <a:pos x="2" y="24"/>
                </a:cxn>
                <a:cxn ang="0">
                  <a:pos x="0" y="10"/>
                </a:cxn>
                <a:cxn ang="0">
                  <a:pos x="4" y="0"/>
                </a:cxn>
              </a:cxnLst>
              <a:rect l="0" t="0" r="r" b="b"/>
              <a:pathLst>
                <a:path w="29" h="24">
                  <a:moveTo>
                    <a:pt x="4" y="0"/>
                  </a:moveTo>
                  <a:lnTo>
                    <a:pt x="29" y="0"/>
                  </a:lnTo>
                  <a:lnTo>
                    <a:pt x="26" y="22"/>
                  </a:lnTo>
                  <a:lnTo>
                    <a:pt x="2" y="24"/>
                  </a:lnTo>
                  <a:lnTo>
                    <a:pt x="0" y="10"/>
                  </a:lnTo>
                  <a:lnTo>
                    <a:pt x="4" y="0"/>
                  </a:lnTo>
                  <a:close/>
                </a:path>
              </a:pathLst>
            </a:custGeom>
            <a:grpFill/>
            <a:ln w="7938">
              <a:solidFill>
                <a:schemeClr val="tx1"/>
              </a:solidFill>
              <a:prstDash val="solid"/>
              <a:round/>
              <a:headEnd/>
              <a:tailEnd/>
            </a:ln>
          </p:spPr>
          <p:txBody>
            <a:bodyPr/>
            <a:lstStyle/>
            <a:p>
              <a:endParaRPr lang="en-GB" dirty="0"/>
            </a:p>
          </p:txBody>
        </p:sp>
        <p:sp>
          <p:nvSpPr>
            <p:cNvPr id="129" name="Freeform 124"/>
            <p:cNvSpPr>
              <a:spLocks/>
            </p:cNvSpPr>
            <p:nvPr/>
          </p:nvSpPr>
          <p:spPr bwMode="auto">
            <a:xfrm>
              <a:off x="3387" y="2759"/>
              <a:ext cx="114" cy="224"/>
            </a:xfrm>
            <a:custGeom>
              <a:avLst/>
              <a:gdLst/>
              <a:ahLst/>
              <a:cxnLst>
                <a:cxn ang="0">
                  <a:pos x="22" y="70"/>
                </a:cxn>
                <a:cxn ang="0">
                  <a:pos x="46" y="60"/>
                </a:cxn>
                <a:cxn ang="0">
                  <a:pos x="70" y="44"/>
                </a:cxn>
                <a:cxn ang="0">
                  <a:pos x="78" y="30"/>
                </a:cxn>
                <a:cxn ang="0">
                  <a:pos x="86" y="26"/>
                </a:cxn>
                <a:cxn ang="0">
                  <a:pos x="94" y="10"/>
                </a:cxn>
                <a:cxn ang="0">
                  <a:pos x="96" y="0"/>
                </a:cxn>
                <a:cxn ang="0">
                  <a:pos x="108" y="20"/>
                </a:cxn>
                <a:cxn ang="0">
                  <a:pos x="112" y="40"/>
                </a:cxn>
                <a:cxn ang="0">
                  <a:pos x="114" y="52"/>
                </a:cxn>
                <a:cxn ang="0">
                  <a:pos x="114" y="64"/>
                </a:cxn>
                <a:cxn ang="0">
                  <a:pos x="102" y="66"/>
                </a:cxn>
                <a:cxn ang="0">
                  <a:pos x="102" y="82"/>
                </a:cxn>
                <a:cxn ang="0">
                  <a:pos x="82" y="150"/>
                </a:cxn>
                <a:cxn ang="0">
                  <a:pos x="74" y="182"/>
                </a:cxn>
                <a:cxn ang="0">
                  <a:pos x="62" y="214"/>
                </a:cxn>
                <a:cxn ang="0">
                  <a:pos x="40" y="224"/>
                </a:cxn>
                <a:cxn ang="0">
                  <a:pos x="18" y="222"/>
                </a:cxn>
                <a:cxn ang="0">
                  <a:pos x="8" y="202"/>
                </a:cxn>
                <a:cxn ang="0">
                  <a:pos x="6" y="182"/>
                </a:cxn>
                <a:cxn ang="0">
                  <a:pos x="0" y="164"/>
                </a:cxn>
                <a:cxn ang="0">
                  <a:pos x="16" y="142"/>
                </a:cxn>
                <a:cxn ang="0">
                  <a:pos x="20" y="122"/>
                </a:cxn>
                <a:cxn ang="0">
                  <a:pos x="16" y="106"/>
                </a:cxn>
                <a:cxn ang="0">
                  <a:pos x="10" y="90"/>
                </a:cxn>
                <a:cxn ang="0">
                  <a:pos x="18" y="80"/>
                </a:cxn>
                <a:cxn ang="0">
                  <a:pos x="22" y="70"/>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grpFill/>
            <a:ln w="7938">
              <a:solidFill>
                <a:schemeClr val="tx1"/>
              </a:solidFill>
              <a:prstDash val="solid"/>
              <a:round/>
              <a:headEnd/>
              <a:tailEnd/>
            </a:ln>
          </p:spPr>
          <p:txBody>
            <a:bodyPr/>
            <a:lstStyle/>
            <a:p>
              <a:endParaRPr lang="en-GB" dirty="0"/>
            </a:p>
          </p:txBody>
        </p:sp>
        <p:sp>
          <p:nvSpPr>
            <p:cNvPr id="130" name="Freeform 125"/>
            <p:cNvSpPr>
              <a:spLocks/>
            </p:cNvSpPr>
            <p:nvPr/>
          </p:nvSpPr>
          <p:spPr bwMode="auto">
            <a:xfrm>
              <a:off x="2965" y="2925"/>
              <a:ext cx="260" cy="218"/>
            </a:xfrm>
            <a:custGeom>
              <a:avLst/>
              <a:gdLst/>
              <a:ahLst/>
              <a:cxnLst>
                <a:cxn ang="0">
                  <a:pos x="0" y="108"/>
                </a:cxn>
                <a:cxn ang="0">
                  <a:pos x="2" y="104"/>
                </a:cxn>
                <a:cxn ang="0">
                  <a:pos x="6" y="102"/>
                </a:cxn>
                <a:cxn ang="0">
                  <a:pos x="8" y="102"/>
                </a:cxn>
                <a:cxn ang="0">
                  <a:pos x="14" y="110"/>
                </a:cxn>
                <a:cxn ang="0">
                  <a:pos x="22" y="114"/>
                </a:cxn>
                <a:cxn ang="0">
                  <a:pos x="38" y="114"/>
                </a:cxn>
                <a:cxn ang="0">
                  <a:pos x="54" y="104"/>
                </a:cxn>
                <a:cxn ang="0">
                  <a:pos x="54" y="46"/>
                </a:cxn>
                <a:cxn ang="0">
                  <a:pos x="66" y="58"/>
                </a:cxn>
                <a:cxn ang="0">
                  <a:pos x="66" y="78"/>
                </a:cxn>
                <a:cxn ang="0">
                  <a:pos x="82" y="78"/>
                </a:cxn>
                <a:cxn ang="0">
                  <a:pos x="96" y="66"/>
                </a:cxn>
                <a:cxn ang="0">
                  <a:pos x="100" y="54"/>
                </a:cxn>
                <a:cxn ang="0">
                  <a:pos x="110" y="54"/>
                </a:cxn>
                <a:cxn ang="0">
                  <a:pos x="120" y="62"/>
                </a:cxn>
                <a:cxn ang="0">
                  <a:pos x="140" y="60"/>
                </a:cxn>
                <a:cxn ang="0">
                  <a:pos x="148" y="46"/>
                </a:cxn>
                <a:cxn ang="0">
                  <a:pos x="186" y="6"/>
                </a:cxn>
                <a:cxn ang="0">
                  <a:pos x="196" y="6"/>
                </a:cxn>
                <a:cxn ang="0">
                  <a:pos x="198" y="0"/>
                </a:cxn>
                <a:cxn ang="0">
                  <a:pos x="228" y="2"/>
                </a:cxn>
                <a:cxn ang="0">
                  <a:pos x="236" y="8"/>
                </a:cxn>
                <a:cxn ang="0">
                  <a:pos x="244" y="32"/>
                </a:cxn>
                <a:cxn ang="0">
                  <a:pos x="244" y="68"/>
                </a:cxn>
                <a:cxn ang="0">
                  <a:pos x="244" y="78"/>
                </a:cxn>
                <a:cxn ang="0">
                  <a:pos x="260" y="80"/>
                </a:cxn>
                <a:cxn ang="0">
                  <a:pos x="254" y="90"/>
                </a:cxn>
                <a:cxn ang="0">
                  <a:pos x="254" y="104"/>
                </a:cxn>
                <a:cxn ang="0">
                  <a:pos x="246" y="110"/>
                </a:cxn>
                <a:cxn ang="0">
                  <a:pos x="230" y="130"/>
                </a:cxn>
                <a:cxn ang="0">
                  <a:pos x="224" y="142"/>
                </a:cxn>
                <a:cxn ang="0">
                  <a:pos x="210" y="160"/>
                </a:cxn>
                <a:cxn ang="0">
                  <a:pos x="188" y="176"/>
                </a:cxn>
                <a:cxn ang="0">
                  <a:pos x="164" y="198"/>
                </a:cxn>
                <a:cxn ang="0">
                  <a:pos x="142" y="202"/>
                </a:cxn>
                <a:cxn ang="0">
                  <a:pos x="128" y="208"/>
                </a:cxn>
                <a:cxn ang="0">
                  <a:pos x="110" y="206"/>
                </a:cxn>
                <a:cxn ang="0">
                  <a:pos x="88" y="206"/>
                </a:cxn>
                <a:cxn ang="0">
                  <a:pos x="70" y="212"/>
                </a:cxn>
                <a:cxn ang="0">
                  <a:pos x="50" y="218"/>
                </a:cxn>
                <a:cxn ang="0">
                  <a:pos x="34" y="210"/>
                </a:cxn>
                <a:cxn ang="0">
                  <a:pos x="28" y="198"/>
                </a:cxn>
                <a:cxn ang="0">
                  <a:pos x="20" y="184"/>
                </a:cxn>
                <a:cxn ang="0">
                  <a:pos x="30" y="172"/>
                </a:cxn>
                <a:cxn ang="0">
                  <a:pos x="22" y="158"/>
                </a:cxn>
                <a:cxn ang="0">
                  <a:pos x="12" y="144"/>
                </a:cxn>
                <a:cxn ang="0">
                  <a:pos x="6" y="122"/>
                </a:cxn>
                <a:cxn ang="0">
                  <a:pos x="0" y="108"/>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grpFill/>
            <a:ln w="7938">
              <a:solidFill>
                <a:schemeClr val="tx1"/>
              </a:solidFill>
              <a:prstDash val="solid"/>
              <a:round/>
              <a:headEnd/>
              <a:tailEnd/>
            </a:ln>
          </p:spPr>
          <p:txBody>
            <a:bodyPr/>
            <a:lstStyle/>
            <a:p>
              <a:endParaRPr lang="en-GB" dirty="0"/>
            </a:p>
          </p:txBody>
        </p:sp>
        <p:sp>
          <p:nvSpPr>
            <p:cNvPr id="131" name="Freeform 126"/>
            <p:cNvSpPr>
              <a:spLocks/>
            </p:cNvSpPr>
            <p:nvPr/>
          </p:nvSpPr>
          <p:spPr bwMode="auto">
            <a:xfrm>
              <a:off x="3103" y="2821"/>
              <a:ext cx="120" cy="106"/>
            </a:xfrm>
            <a:custGeom>
              <a:avLst/>
              <a:gdLst/>
              <a:ahLst/>
              <a:cxnLst>
                <a:cxn ang="0">
                  <a:pos x="60" y="104"/>
                </a:cxn>
                <a:cxn ang="0">
                  <a:pos x="58" y="98"/>
                </a:cxn>
                <a:cxn ang="0">
                  <a:pos x="44" y="96"/>
                </a:cxn>
                <a:cxn ang="0">
                  <a:pos x="36" y="76"/>
                </a:cxn>
                <a:cxn ang="0">
                  <a:pos x="12" y="64"/>
                </a:cxn>
                <a:cxn ang="0">
                  <a:pos x="8" y="48"/>
                </a:cxn>
                <a:cxn ang="0">
                  <a:pos x="0" y="36"/>
                </a:cxn>
                <a:cxn ang="0">
                  <a:pos x="28" y="34"/>
                </a:cxn>
                <a:cxn ang="0">
                  <a:pos x="42" y="16"/>
                </a:cxn>
                <a:cxn ang="0">
                  <a:pos x="54" y="14"/>
                </a:cxn>
                <a:cxn ang="0">
                  <a:pos x="62" y="0"/>
                </a:cxn>
                <a:cxn ang="0">
                  <a:pos x="78" y="0"/>
                </a:cxn>
                <a:cxn ang="0">
                  <a:pos x="118" y="14"/>
                </a:cxn>
                <a:cxn ang="0">
                  <a:pos x="120" y="42"/>
                </a:cxn>
                <a:cxn ang="0">
                  <a:pos x="120" y="72"/>
                </a:cxn>
                <a:cxn ang="0">
                  <a:pos x="112" y="90"/>
                </a:cxn>
                <a:cxn ang="0">
                  <a:pos x="90" y="106"/>
                </a:cxn>
                <a:cxn ang="0">
                  <a:pos x="60" y="104"/>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grpFill/>
            <a:ln w="7938">
              <a:solidFill>
                <a:schemeClr val="tx1"/>
              </a:solidFill>
              <a:prstDash val="solid"/>
              <a:round/>
              <a:headEnd/>
              <a:tailEnd/>
            </a:ln>
          </p:spPr>
          <p:txBody>
            <a:bodyPr/>
            <a:lstStyle/>
            <a:p>
              <a:endParaRPr lang="en-GB" dirty="0"/>
            </a:p>
          </p:txBody>
        </p:sp>
        <p:sp>
          <p:nvSpPr>
            <p:cNvPr id="132" name="Freeform 127"/>
            <p:cNvSpPr>
              <a:spLocks/>
            </p:cNvSpPr>
            <p:nvPr/>
          </p:nvSpPr>
          <p:spPr bwMode="auto">
            <a:xfrm>
              <a:off x="3019" y="2857"/>
              <a:ext cx="144" cy="146"/>
            </a:xfrm>
            <a:custGeom>
              <a:avLst/>
              <a:gdLst/>
              <a:ahLst/>
              <a:cxnLst>
                <a:cxn ang="0">
                  <a:pos x="0" y="114"/>
                </a:cxn>
                <a:cxn ang="0">
                  <a:pos x="0" y="66"/>
                </a:cxn>
                <a:cxn ang="0">
                  <a:pos x="14" y="66"/>
                </a:cxn>
                <a:cxn ang="0">
                  <a:pos x="16" y="4"/>
                </a:cxn>
                <a:cxn ang="0">
                  <a:pos x="50" y="0"/>
                </a:cxn>
                <a:cxn ang="0">
                  <a:pos x="56" y="8"/>
                </a:cxn>
                <a:cxn ang="0">
                  <a:pos x="84" y="0"/>
                </a:cxn>
                <a:cxn ang="0">
                  <a:pos x="92" y="12"/>
                </a:cxn>
                <a:cxn ang="0">
                  <a:pos x="96" y="28"/>
                </a:cxn>
                <a:cxn ang="0">
                  <a:pos x="120" y="40"/>
                </a:cxn>
                <a:cxn ang="0">
                  <a:pos x="128" y="60"/>
                </a:cxn>
                <a:cxn ang="0">
                  <a:pos x="142" y="62"/>
                </a:cxn>
                <a:cxn ang="0">
                  <a:pos x="144" y="70"/>
                </a:cxn>
                <a:cxn ang="0">
                  <a:pos x="142" y="74"/>
                </a:cxn>
                <a:cxn ang="0">
                  <a:pos x="132" y="74"/>
                </a:cxn>
                <a:cxn ang="0">
                  <a:pos x="94" y="114"/>
                </a:cxn>
                <a:cxn ang="0">
                  <a:pos x="86" y="128"/>
                </a:cxn>
                <a:cxn ang="0">
                  <a:pos x="66" y="130"/>
                </a:cxn>
                <a:cxn ang="0">
                  <a:pos x="56" y="122"/>
                </a:cxn>
                <a:cxn ang="0">
                  <a:pos x="46" y="122"/>
                </a:cxn>
                <a:cxn ang="0">
                  <a:pos x="42" y="134"/>
                </a:cxn>
                <a:cxn ang="0">
                  <a:pos x="28" y="146"/>
                </a:cxn>
                <a:cxn ang="0">
                  <a:pos x="12" y="146"/>
                </a:cxn>
                <a:cxn ang="0">
                  <a:pos x="12" y="126"/>
                </a:cxn>
                <a:cxn ang="0">
                  <a:pos x="0" y="114"/>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grpFill/>
            <a:ln w="7938">
              <a:solidFill>
                <a:schemeClr val="tx1"/>
              </a:solidFill>
              <a:prstDash val="solid"/>
              <a:round/>
              <a:headEnd/>
              <a:tailEnd/>
            </a:ln>
          </p:spPr>
          <p:txBody>
            <a:bodyPr/>
            <a:lstStyle/>
            <a:p>
              <a:endParaRPr lang="en-GB" dirty="0"/>
            </a:p>
          </p:txBody>
        </p:sp>
        <p:sp>
          <p:nvSpPr>
            <p:cNvPr id="133" name="Freeform 128"/>
            <p:cNvSpPr>
              <a:spLocks/>
            </p:cNvSpPr>
            <p:nvPr/>
          </p:nvSpPr>
          <p:spPr bwMode="auto">
            <a:xfrm>
              <a:off x="2893" y="2847"/>
              <a:ext cx="142" cy="192"/>
            </a:xfrm>
            <a:custGeom>
              <a:avLst/>
              <a:gdLst/>
              <a:ahLst/>
              <a:cxnLst>
                <a:cxn ang="0">
                  <a:pos x="0" y="0"/>
                </a:cxn>
                <a:cxn ang="0">
                  <a:pos x="98" y="0"/>
                </a:cxn>
                <a:cxn ang="0">
                  <a:pos x="106" y="6"/>
                </a:cxn>
                <a:cxn ang="0">
                  <a:pos x="134" y="8"/>
                </a:cxn>
                <a:cxn ang="0">
                  <a:pos x="142" y="14"/>
                </a:cxn>
                <a:cxn ang="0">
                  <a:pos x="140" y="76"/>
                </a:cxn>
                <a:cxn ang="0">
                  <a:pos x="126" y="76"/>
                </a:cxn>
                <a:cxn ang="0">
                  <a:pos x="126" y="182"/>
                </a:cxn>
                <a:cxn ang="0">
                  <a:pos x="110" y="192"/>
                </a:cxn>
                <a:cxn ang="0">
                  <a:pos x="94" y="192"/>
                </a:cxn>
                <a:cxn ang="0">
                  <a:pos x="86" y="188"/>
                </a:cxn>
                <a:cxn ang="0">
                  <a:pos x="80" y="180"/>
                </a:cxn>
                <a:cxn ang="0">
                  <a:pos x="72" y="186"/>
                </a:cxn>
                <a:cxn ang="0">
                  <a:pos x="52" y="164"/>
                </a:cxn>
                <a:cxn ang="0">
                  <a:pos x="44" y="126"/>
                </a:cxn>
                <a:cxn ang="0">
                  <a:pos x="38" y="114"/>
                </a:cxn>
                <a:cxn ang="0">
                  <a:pos x="38" y="82"/>
                </a:cxn>
                <a:cxn ang="0">
                  <a:pos x="12" y="36"/>
                </a:cxn>
                <a:cxn ang="0">
                  <a:pos x="0" y="16"/>
                </a:cxn>
                <a:cxn ang="0">
                  <a:pos x="0" y="0"/>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grpFill/>
            <a:ln w="7938">
              <a:solidFill>
                <a:schemeClr val="tx1"/>
              </a:solidFill>
              <a:prstDash val="solid"/>
              <a:round/>
              <a:headEnd/>
              <a:tailEnd/>
            </a:ln>
          </p:spPr>
          <p:txBody>
            <a:bodyPr/>
            <a:lstStyle/>
            <a:p>
              <a:endParaRPr lang="en-GB" dirty="0"/>
            </a:p>
          </p:txBody>
        </p:sp>
        <p:sp>
          <p:nvSpPr>
            <p:cNvPr id="134" name="Freeform 129"/>
            <p:cNvSpPr>
              <a:spLocks/>
            </p:cNvSpPr>
            <p:nvPr/>
          </p:nvSpPr>
          <p:spPr bwMode="auto">
            <a:xfrm>
              <a:off x="3185" y="2735"/>
              <a:ext cx="162" cy="270"/>
            </a:xfrm>
            <a:custGeom>
              <a:avLst/>
              <a:gdLst/>
              <a:ahLst/>
              <a:cxnLst>
                <a:cxn ang="0">
                  <a:pos x="0" y="88"/>
                </a:cxn>
                <a:cxn ang="0">
                  <a:pos x="0" y="72"/>
                </a:cxn>
                <a:cxn ang="0">
                  <a:pos x="50" y="64"/>
                </a:cxn>
                <a:cxn ang="0">
                  <a:pos x="66" y="64"/>
                </a:cxn>
                <a:cxn ang="0">
                  <a:pos x="64" y="94"/>
                </a:cxn>
                <a:cxn ang="0">
                  <a:pos x="76" y="106"/>
                </a:cxn>
                <a:cxn ang="0">
                  <a:pos x="86" y="92"/>
                </a:cxn>
                <a:cxn ang="0">
                  <a:pos x="84" y="64"/>
                </a:cxn>
                <a:cxn ang="0">
                  <a:pos x="70" y="48"/>
                </a:cxn>
                <a:cxn ang="0">
                  <a:pos x="64" y="32"/>
                </a:cxn>
                <a:cxn ang="0">
                  <a:pos x="68" y="16"/>
                </a:cxn>
                <a:cxn ang="0">
                  <a:pos x="90" y="18"/>
                </a:cxn>
                <a:cxn ang="0">
                  <a:pos x="116" y="20"/>
                </a:cxn>
                <a:cxn ang="0">
                  <a:pos x="142" y="10"/>
                </a:cxn>
                <a:cxn ang="0">
                  <a:pos x="158" y="0"/>
                </a:cxn>
                <a:cxn ang="0">
                  <a:pos x="158" y="40"/>
                </a:cxn>
                <a:cxn ang="0">
                  <a:pos x="162" y="80"/>
                </a:cxn>
                <a:cxn ang="0">
                  <a:pos x="144" y="98"/>
                </a:cxn>
                <a:cxn ang="0">
                  <a:pos x="112" y="118"/>
                </a:cxn>
                <a:cxn ang="0">
                  <a:pos x="76" y="150"/>
                </a:cxn>
                <a:cxn ang="0">
                  <a:pos x="68" y="154"/>
                </a:cxn>
                <a:cxn ang="0">
                  <a:pos x="70" y="168"/>
                </a:cxn>
                <a:cxn ang="0">
                  <a:pos x="80" y="196"/>
                </a:cxn>
                <a:cxn ang="0">
                  <a:pos x="76" y="228"/>
                </a:cxn>
                <a:cxn ang="0">
                  <a:pos x="38" y="248"/>
                </a:cxn>
                <a:cxn ang="0">
                  <a:pos x="34" y="256"/>
                </a:cxn>
                <a:cxn ang="0">
                  <a:pos x="38" y="264"/>
                </a:cxn>
                <a:cxn ang="0">
                  <a:pos x="40" y="270"/>
                </a:cxn>
                <a:cxn ang="0">
                  <a:pos x="24" y="268"/>
                </a:cxn>
                <a:cxn ang="0">
                  <a:pos x="24" y="258"/>
                </a:cxn>
                <a:cxn ang="0">
                  <a:pos x="24" y="222"/>
                </a:cxn>
                <a:cxn ang="0">
                  <a:pos x="16" y="198"/>
                </a:cxn>
                <a:cxn ang="0">
                  <a:pos x="8" y="192"/>
                </a:cxn>
                <a:cxn ang="0">
                  <a:pos x="30" y="176"/>
                </a:cxn>
                <a:cxn ang="0">
                  <a:pos x="38" y="158"/>
                </a:cxn>
                <a:cxn ang="0">
                  <a:pos x="38" y="128"/>
                </a:cxn>
                <a:cxn ang="0">
                  <a:pos x="36" y="100"/>
                </a:cxn>
                <a:cxn ang="0">
                  <a:pos x="0" y="88"/>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grpFill/>
            <a:ln w="7938">
              <a:solidFill>
                <a:schemeClr val="tx1"/>
              </a:solidFill>
              <a:prstDash val="solid"/>
              <a:round/>
              <a:headEnd/>
              <a:tailEnd/>
            </a:ln>
          </p:spPr>
          <p:txBody>
            <a:bodyPr/>
            <a:lstStyle/>
            <a:p>
              <a:endParaRPr lang="en-GB" dirty="0"/>
            </a:p>
          </p:txBody>
        </p:sp>
        <p:sp>
          <p:nvSpPr>
            <p:cNvPr id="135" name="Freeform 130"/>
            <p:cNvSpPr>
              <a:spLocks/>
            </p:cNvSpPr>
            <p:nvPr/>
          </p:nvSpPr>
          <p:spPr bwMode="auto">
            <a:xfrm>
              <a:off x="3221" y="2721"/>
              <a:ext cx="50" cy="120"/>
            </a:xfrm>
            <a:custGeom>
              <a:avLst/>
              <a:gdLst/>
              <a:ahLst/>
              <a:cxnLst>
                <a:cxn ang="0">
                  <a:pos x="4" y="50"/>
                </a:cxn>
                <a:cxn ang="0">
                  <a:pos x="10" y="44"/>
                </a:cxn>
                <a:cxn ang="0">
                  <a:pos x="12" y="18"/>
                </a:cxn>
                <a:cxn ang="0">
                  <a:pos x="14" y="14"/>
                </a:cxn>
                <a:cxn ang="0">
                  <a:pos x="8" y="0"/>
                </a:cxn>
                <a:cxn ang="0">
                  <a:pos x="22" y="0"/>
                </a:cxn>
                <a:cxn ang="0">
                  <a:pos x="30" y="12"/>
                </a:cxn>
                <a:cxn ang="0">
                  <a:pos x="32" y="30"/>
                </a:cxn>
                <a:cxn ang="0">
                  <a:pos x="28" y="46"/>
                </a:cxn>
                <a:cxn ang="0">
                  <a:pos x="34" y="62"/>
                </a:cxn>
                <a:cxn ang="0">
                  <a:pos x="48" y="78"/>
                </a:cxn>
                <a:cxn ang="0">
                  <a:pos x="50" y="106"/>
                </a:cxn>
                <a:cxn ang="0">
                  <a:pos x="40" y="120"/>
                </a:cxn>
                <a:cxn ang="0">
                  <a:pos x="28" y="108"/>
                </a:cxn>
                <a:cxn ang="0">
                  <a:pos x="30" y="78"/>
                </a:cxn>
                <a:cxn ang="0">
                  <a:pos x="10" y="78"/>
                </a:cxn>
                <a:cxn ang="0">
                  <a:pos x="0" y="64"/>
                </a:cxn>
                <a:cxn ang="0">
                  <a:pos x="4" y="50"/>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grpFill/>
            <a:ln w="7938">
              <a:solidFill>
                <a:schemeClr val="tx1"/>
              </a:solidFill>
              <a:prstDash val="solid"/>
              <a:round/>
              <a:headEnd/>
              <a:tailEnd/>
            </a:ln>
          </p:spPr>
          <p:txBody>
            <a:bodyPr/>
            <a:lstStyle/>
            <a:p>
              <a:endParaRPr lang="en-GB" dirty="0"/>
            </a:p>
          </p:txBody>
        </p:sp>
        <p:sp>
          <p:nvSpPr>
            <p:cNvPr id="136" name="Freeform 131"/>
            <p:cNvSpPr>
              <a:spLocks/>
            </p:cNvSpPr>
            <p:nvPr/>
          </p:nvSpPr>
          <p:spPr bwMode="auto">
            <a:xfrm>
              <a:off x="3051" y="2701"/>
              <a:ext cx="184" cy="156"/>
            </a:xfrm>
            <a:custGeom>
              <a:avLst/>
              <a:gdLst/>
              <a:ahLst/>
              <a:cxnLst>
                <a:cxn ang="0">
                  <a:pos x="52" y="156"/>
                </a:cxn>
                <a:cxn ang="0">
                  <a:pos x="46" y="150"/>
                </a:cxn>
                <a:cxn ang="0">
                  <a:pos x="20" y="148"/>
                </a:cxn>
                <a:cxn ang="0">
                  <a:pos x="2" y="128"/>
                </a:cxn>
                <a:cxn ang="0">
                  <a:pos x="0" y="76"/>
                </a:cxn>
                <a:cxn ang="0">
                  <a:pos x="30" y="76"/>
                </a:cxn>
                <a:cxn ang="0">
                  <a:pos x="30" y="42"/>
                </a:cxn>
                <a:cxn ang="0">
                  <a:pos x="48" y="50"/>
                </a:cxn>
                <a:cxn ang="0">
                  <a:pos x="68" y="58"/>
                </a:cxn>
                <a:cxn ang="0">
                  <a:pos x="82" y="52"/>
                </a:cxn>
                <a:cxn ang="0">
                  <a:pos x="90" y="64"/>
                </a:cxn>
                <a:cxn ang="0">
                  <a:pos x="102" y="70"/>
                </a:cxn>
                <a:cxn ang="0">
                  <a:pos x="110" y="82"/>
                </a:cxn>
                <a:cxn ang="0">
                  <a:pos x="124" y="82"/>
                </a:cxn>
                <a:cxn ang="0">
                  <a:pos x="124" y="64"/>
                </a:cxn>
                <a:cxn ang="0">
                  <a:pos x="110" y="58"/>
                </a:cxn>
                <a:cxn ang="0">
                  <a:pos x="100" y="48"/>
                </a:cxn>
                <a:cxn ang="0">
                  <a:pos x="104" y="26"/>
                </a:cxn>
                <a:cxn ang="0">
                  <a:pos x="102" y="8"/>
                </a:cxn>
                <a:cxn ang="0">
                  <a:pos x="118" y="0"/>
                </a:cxn>
                <a:cxn ang="0">
                  <a:pos x="136" y="0"/>
                </a:cxn>
                <a:cxn ang="0">
                  <a:pos x="178" y="20"/>
                </a:cxn>
                <a:cxn ang="0">
                  <a:pos x="184" y="34"/>
                </a:cxn>
                <a:cxn ang="0">
                  <a:pos x="180" y="40"/>
                </a:cxn>
                <a:cxn ang="0">
                  <a:pos x="180" y="64"/>
                </a:cxn>
                <a:cxn ang="0">
                  <a:pos x="174" y="70"/>
                </a:cxn>
                <a:cxn ang="0">
                  <a:pos x="170" y="84"/>
                </a:cxn>
                <a:cxn ang="0">
                  <a:pos x="180" y="98"/>
                </a:cxn>
                <a:cxn ang="0">
                  <a:pos x="134" y="106"/>
                </a:cxn>
                <a:cxn ang="0">
                  <a:pos x="134" y="122"/>
                </a:cxn>
                <a:cxn ang="0">
                  <a:pos x="114" y="120"/>
                </a:cxn>
                <a:cxn ang="0">
                  <a:pos x="106" y="134"/>
                </a:cxn>
                <a:cxn ang="0">
                  <a:pos x="94" y="136"/>
                </a:cxn>
                <a:cxn ang="0">
                  <a:pos x="80" y="154"/>
                </a:cxn>
                <a:cxn ang="0">
                  <a:pos x="52" y="156"/>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grpFill/>
            <a:ln w="7938">
              <a:solidFill>
                <a:schemeClr val="tx1"/>
              </a:solidFill>
              <a:prstDash val="solid"/>
              <a:round/>
              <a:headEnd/>
              <a:tailEnd/>
            </a:ln>
          </p:spPr>
          <p:txBody>
            <a:bodyPr/>
            <a:lstStyle/>
            <a:p>
              <a:endParaRPr lang="en-GB" dirty="0"/>
            </a:p>
          </p:txBody>
        </p:sp>
        <p:sp>
          <p:nvSpPr>
            <p:cNvPr id="137" name="Freeform 132"/>
            <p:cNvSpPr>
              <a:spLocks/>
            </p:cNvSpPr>
            <p:nvPr/>
          </p:nvSpPr>
          <p:spPr bwMode="auto">
            <a:xfrm>
              <a:off x="3169" y="2585"/>
              <a:ext cx="174" cy="170"/>
            </a:xfrm>
            <a:custGeom>
              <a:avLst/>
              <a:gdLst/>
              <a:ahLst/>
              <a:cxnLst>
                <a:cxn ang="0">
                  <a:pos x="18" y="116"/>
                </a:cxn>
                <a:cxn ang="0">
                  <a:pos x="16" y="100"/>
                </a:cxn>
                <a:cxn ang="0">
                  <a:pos x="2" y="82"/>
                </a:cxn>
                <a:cxn ang="0">
                  <a:pos x="0" y="56"/>
                </a:cxn>
                <a:cxn ang="0">
                  <a:pos x="20" y="34"/>
                </a:cxn>
                <a:cxn ang="0">
                  <a:pos x="16" y="20"/>
                </a:cxn>
                <a:cxn ang="0">
                  <a:pos x="22" y="12"/>
                </a:cxn>
                <a:cxn ang="0">
                  <a:pos x="16" y="0"/>
                </a:cxn>
                <a:cxn ang="0">
                  <a:pos x="38" y="0"/>
                </a:cxn>
                <a:cxn ang="0">
                  <a:pos x="76" y="2"/>
                </a:cxn>
                <a:cxn ang="0">
                  <a:pos x="128" y="30"/>
                </a:cxn>
                <a:cxn ang="0">
                  <a:pos x="132" y="40"/>
                </a:cxn>
                <a:cxn ang="0">
                  <a:pos x="156" y="58"/>
                </a:cxn>
                <a:cxn ang="0">
                  <a:pos x="150" y="72"/>
                </a:cxn>
                <a:cxn ang="0">
                  <a:pos x="148" y="86"/>
                </a:cxn>
                <a:cxn ang="0">
                  <a:pos x="156" y="98"/>
                </a:cxn>
                <a:cxn ang="0">
                  <a:pos x="156" y="126"/>
                </a:cxn>
                <a:cxn ang="0">
                  <a:pos x="174" y="150"/>
                </a:cxn>
                <a:cxn ang="0">
                  <a:pos x="158" y="160"/>
                </a:cxn>
                <a:cxn ang="0">
                  <a:pos x="132" y="170"/>
                </a:cxn>
                <a:cxn ang="0">
                  <a:pos x="84" y="166"/>
                </a:cxn>
                <a:cxn ang="0">
                  <a:pos x="82" y="148"/>
                </a:cxn>
                <a:cxn ang="0">
                  <a:pos x="74" y="136"/>
                </a:cxn>
                <a:cxn ang="0">
                  <a:pos x="60" y="136"/>
                </a:cxn>
                <a:cxn ang="0">
                  <a:pos x="18" y="116"/>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grpFill/>
            <a:ln w="7938">
              <a:solidFill>
                <a:schemeClr val="tx1"/>
              </a:solidFill>
              <a:prstDash val="solid"/>
              <a:round/>
              <a:headEnd/>
              <a:tailEnd/>
            </a:ln>
          </p:spPr>
          <p:txBody>
            <a:bodyPr/>
            <a:lstStyle/>
            <a:p>
              <a:endParaRPr lang="en-GB" dirty="0"/>
            </a:p>
          </p:txBody>
        </p:sp>
        <p:sp>
          <p:nvSpPr>
            <p:cNvPr id="138" name="Freeform 133"/>
            <p:cNvSpPr>
              <a:spLocks/>
            </p:cNvSpPr>
            <p:nvPr/>
          </p:nvSpPr>
          <p:spPr bwMode="auto">
            <a:xfrm>
              <a:off x="3167" y="2605"/>
              <a:ext cx="22" cy="36"/>
            </a:xfrm>
            <a:custGeom>
              <a:avLst/>
              <a:gdLst/>
              <a:ahLst/>
              <a:cxnLst>
                <a:cxn ang="0">
                  <a:pos x="18" y="0"/>
                </a:cxn>
                <a:cxn ang="0">
                  <a:pos x="10" y="2"/>
                </a:cxn>
                <a:cxn ang="0">
                  <a:pos x="0" y="12"/>
                </a:cxn>
                <a:cxn ang="0">
                  <a:pos x="2" y="36"/>
                </a:cxn>
                <a:cxn ang="0">
                  <a:pos x="22" y="14"/>
                </a:cxn>
                <a:cxn ang="0">
                  <a:pos x="18" y="0"/>
                </a:cxn>
              </a:cxnLst>
              <a:rect l="0" t="0" r="r" b="b"/>
              <a:pathLst>
                <a:path w="22" h="36">
                  <a:moveTo>
                    <a:pt x="18" y="0"/>
                  </a:moveTo>
                  <a:lnTo>
                    <a:pt x="10" y="2"/>
                  </a:lnTo>
                  <a:lnTo>
                    <a:pt x="0" y="12"/>
                  </a:lnTo>
                  <a:lnTo>
                    <a:pt x="2" y="36"/>
                  </a:lnTo>
                  <a:lnTo>
                    <a:pt x="22" y="14"/>
                  </a:lnTo>
                  <a:lnTo>
                    <a:pt x="18" y="0"/>
                  </a:lnTo>
                  <a:close/>
                </a:path>
              </a:pathLst>
            </a:custGeom>
            <a:grpFill/>
            <a:ln w="7938">
              <a:solidFill>
                <a:schemeClr val="tx1"/>
              </a:solidFill>
              <a:prstDash val="solid"/>
              <a:round/>
              <a:headEnd/>
              <a:tailEnd/>
            </a:ln>
          </p:spPr>
          <p:txBody>
            <a:bodyPr/>
            <a:lstStyle/>
            <a:p>
              <a:endParaRPr lang="en-GB" dirty="0"/>
            </a:p>
          </p:txBody>
        </p:sp>
        <p:sp>
          <p:nvSpPr>
            <p:cNvPr id="139" name="Freeform 134"/>
            <p:cNvSpPr>
              <a:spLocks/>
            </p:cNvSpPr>
            <p:nvPr/>
          </p:nvSpPr>
          <p:spPr bwMode="auto">
            <a:xfrm>
              <a:off x="3161" y="2585"/>
              <a:ext cx="30" cy="32"/>
            </a:xfrm>
            <a:custGeom>
              <a:avLst/>
              <a:gdLst/>
              <a:ahLst/>
              <a:cxnLst>
                <a:cxn ang="0">
                  <a:pos x="10" y="2"/>
                </a:cxn>
                <a:cxn ang="0">
                  <a:pos x="24" y="0"/>
                </a:cxn>
                <a:cxn ang="0">
                  <a:pos x="30" y="12"/>
                </a:cxn>
                <a:cxn ang="0">
                  <a:pos x="24" y="20"/>
                </a:cxn>
                <a:cxn ang="0">
                  <a:pos x="16" y="22"/>
                </a:cxn>
                <a:cxn ang="0">
                  <a:pos x="6" y="32"/>
                </a:cxn>
                <a:cxn ang="0">
                  <a:pos x="0" y="16"/>
                </a:cxn>
                <a:cxn ang="0">
                  <a:pos x="10" y="2"/>
                </a:cxn>
              </a:cxnLst>
              <a:rect l="0" t="0" r="r" b="b"/>
              <a:pathLst>
                <a:path w="30" h="32">
                  <a:moveTo>
                    <a:pt x="10" y="2"/>
                  </a:moveTo>
                  <a:lnTo>
                    <a:pt x="24" y="0"/>
                  </a:lnTo>
                  <a:lnTo>
                    <a:pt x="30" y="12"/>
                  </a:lnTo>
                  <a:lnTo>
                    <a:pt x="24" y="20"/>
                  </a:lnTo>
                  <a:lnTo>
                    <a:pt x="16" y="22"/>
                  </a:lnTo>
                  <a:lnTo>
                    <a:pt x="6" y="32"/>
                  </a:lnTo>
                  <a:lnTo>
                    <a:pt x="0" y="16"/>
                  </a:lnTo>
                  <a:lnTo>
                    <a:pt x="10" y="2"/>
                  </a:lnTo>
                  <a:close/>
                </a:path>
              </a:pathLst>
            </a:custGeom>
            <a:grpFill/>
            <a:ln w="7938">
              <a:solidFill>
                <a:schemeClr val="tx1"/>
              </a:solidFill>
              <a:prstDash val="solid"/>
              <a:round/>
              <a:headEnd/>
              <a:tailEnd/>
            </a:ln>
          </p:spPr>
          <p:txBody>
            <a:bodyPr/>
            <a:lstStyle/>
            <a:p>
              <a:endParaRPr lang="en-GB" dirty="0"/>
            </a:p>
          </p:txBody>
        </p:sp>
        <p:sp>
          <p:nvSpPr>
            <p:cNvPr id="140" name="Freeform 135"/>
            <p:cNvSpPr>
              <a:spLocks/>
            </p:cNvSpPr>
            <p:nvPr/>
          </p:nvSpPr>
          <p:spPr bwMode="auto">
            <a:xfrm>
              <a:off x="3171" y="2503"/>
              <a:ext cx="86" cy="84"/>
            </a:xfrm>
            <a:custGeom>
              <a:avLst/>
              <a:gdLst/>
              <a:ahLst/>
              <a:cxnLst>
                <a:cxn ang="0">
                  <a:pos x="0" y="84"/>
                </a:cxn>
                <a:cxn ang="0">
                  <a:pos x="2" y="64"/>
                </a:cxn>
                <a:cxn ang="0">
                  <a:pos x="6" y="52"/>
                </a:cxn>
                <a:cxn ang="0">
                  <a:pos x="26" y="34"/>
                </a:cxn>
                <a:cxn ang="0">
                  <a:pos x="26" y="30"/>
                </a:cxn>
                <a:cxn ang="0">
                  <a:pos x="20" y="28"/>
                </a:cxn>
                <a:cxn ang="0">
                  <a:pos x="16" y="4"/>
                </a:cxn>
                <a:cxn ang="0">
                  <a:pos x="68" y="0"/>
                </a:cxn>
                <a:cxn ang="0">
                  <a:pos x="80" y="20"/>
                </a:cxn>
                <a:cxn ang="0">
                  <a:pos x="86" y="42"/>
                </a:cxn>
                <a:cxn ang="0">
                  <a:pos x="72" y="58"/>
                </a:cxn>
                <a:cxn ang="0">
                  <a:pos x="76" y="72"/>
                </a:cxn>
                <a:cxn ang="0">
                  <a:pos x="70" y="84"/>
                </a:cxn>
                <a:cxn ang="0">
                  <a:pos x="36" y="82"/>
                </a:cxn>
                <a:cxn ang="0">
                  <a:pos x="14" y="82"/>
                </a:cxn>
                <a:cxn ang="0">
                  <a:pos x="0" y="84"/>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grpFill/>
            <a:ln w="7938">
              <a:solidFill>
                <a:schemeClr val="tx1"/>
              </a:solidFill>
              <a:prstDash val="solid"/>
              <a:round/>
              <a:headEnd/>
              <a:tailEnd/>
            </a:ln>
          </p:spPr>
          <p:txBody>
            <a:bodyPr/>
            <a:lstStyle/>
            <a:p>
              <a:endParaRPr lang="en-GB" dirty="0"/>
            </a:p>
          </p:txBody>
        </p:sp>
        <p:sp>
          <p:nvSpPr>
            <p:cNvPr id="141" name="Freeform 136"/>
            <p:cNvSpPr>
              <a:spLocks/>
            </p:cNvSpPr>
            <p:nvPr/>
          </p:nvSpPr>
          <p:spPr bwMode="auto">
            <a:xfrm>
              <a:off x="2893" y="2661"/>
              <a:ext cx="210" cy="204"/>
            </a:xfrm>
            <a:custGeom>
              <a:avLst/>
              <a:gdLst/>
              <a:ahLst/>
              <a:cxnLst>
                <a:cxn ang="0">
                  <a:pos x="0" y="186"/>
                </a:cxn>
                <a:cxn ang="0">
                  <a:pos x="0" y="162"/>
                </a:cxn>
                <a:cxn ang="0">
                  <a:pos x="8" y="126"/>
                </a:cxn>
                <a:cxn ang="0">
                  <a:pos x="28" y="94"/>
                </a:cxn>
                <a:cxn ang="0">
                  <a:pos x="28" y="78"/>
                </a:cxn>
                <a:cxn ang="0">
                  <a:pos x="16" y="52"/>
                </a:cxn>
                <a:cxn ang="0">
                  <a:pos x="20" y="38"/>
                </a:cxn>
                <a:cxn ang="0">
                  <a:pos x="0" y="2"/>
                </a:cxn>
                <a:cxn ang="0">
                  <a:pos x="10" y="0"/>
                </a:cxn>
                <a:cxn ang="0">
                  <a:pos x="72" y="0"/>
                </a:cxn>
                <a:cxn ang="0">
                  <a:pos x="76" y="14"/>
                </a:cxn>
                <a:cxn ang="0">
                  <a:pos x="86" y="32"/>
                </a:cxn>
                <a:cxn ang="0">
                  <a:pos x="116" y="34"/>
                </a:cxn>
                <a:cxn ang="0">
                  <a:pos x="126" y="18"/>
                </a:cxn>
                <a:cxn ang="0">
                  <a:pos x="152" y="24"/>
                </a:cxn>
                <a:cxn ang="0">
                  <a:pos x="154" y="64"/>
                </a:cxn>
                <a:cxn ang="0">
                  <a:pos x="164" y="70"/>
                </a:cxn>
                <a:cxn ang="0">
                  <a:pos x="162" y="82"/>
                </a:cxn>
                <a:cxn ang="0">
                  <a:pos x="188" y="82"/>
                </a:cxn>
                <a:cxn ang="0">
                  <a:pos x="188" y="116"/>
                </a:cxn>
                <a:cxn ang="0">
                  <a:pos x="158" y="116"/>
                </a:cxn>
                <a:cxn ang="0">
                  <a:pos x="160" y="168"/>
                </a:cxn>
                <a:cxn ang="0">
                  <a:pos x="178" y="188"/>
                </a:cxn>
                <a:cxn ang="0">
                  <a:pos x="204" y="190"/>
                </a:cxn>
                <a:cxn ang="0">
                  <a:pos x="210" y="196"/>
                </a:cxn>
                <a:cxn ang="0">
                  <a:pos x="204" y="196"/>
                </a:cxn>
                <a:cxn ang="0">
                  <a:pos x="182" y="204"/>
                </a:cxn>
                <a:cxn ang="0">
                  <a:pos x="176" y="196"/>
                </a:cxn>
                <a:cxn ang="0">
                  <a:pos x="142" y="200"/>
                </a:cxn>
                <a:cxn ang="0">
                  <a:pos x="134" y="194"/>
                </a:cxn>
                <a:cxn ang="0">
                  <a:pos x="106" y="192"/>
                </a:cxn>
                <a:cxn ang="0">
                  <a:pos x="98" y="186"/>
                </a:cxn>
                <a:cxn ang="0">
                  <a:pos x="0" y="186"/>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grpFill/>
            <a:ln w="7938">
              <a:solidFill>
                <a:schemeClr val="tx1"/>
              </a:solidFill>
              <a:prstDash val="solid"/>
              <a:round/>
              <a:headEnd/>
              <a:tailEnd/>
            </a:ln>
          </p:spPr>
          <p:txBody>
            <a:bodyPr/>
            <a:lstStyle/>
            <a:p>
              <a:endParaRPr lang="en-GB" dirty="0"/>
            </a:p>
          </p:txBody>
        </p:sp>
        <p:sp>
          <p:nvSpPr>
            <p:cNvPr id="142" name="Freeform 137"/>
            <p:cNvSpPr>
              <a:spLocks/>
            </p:cNvSpPr>
            <p:nvPr/>
          </p:nvSpPr>
          <p:spPr bwMode="auto">
            <a:xfrm>
              <a:off x="2899" y="2483"/>
              <a:ext cx="298" cy="300"/>
            </a:xfrm>
            <a:custGeom>
              <a:avLst/>
              <a:gdLst/>
              <a:ahLst/>
              <a:cxnLst>
                <a:cxn ang="0">
                  <a:pos x="0" y="176"/>
                </a:cxn>
                <a:cxn ang="0">
                  <a:pos x="6" y="162"/>
                </a:cxn>
                <a:cxn ang="0">
                  <a:pos x="14" y="160"/>
                </a:cxn>
                <a:cxn ang="0">
                  <a:pos x="34" y="156"/>
                </a:cxn>
                <a:cxn ang="0">
                  <a:pos x="60" y="144"/>
                </a:cxn>
                <a:cxn ang="0">
                  <a:pos x="64" y="112"/>
                </a:cxn>
                <a:cxn ang="0">
                  <a:pos x="88" y="74"/>
                </a:cxn>
                <a:cxn ang="0">
                  <a:pos x="94" y="42"/>
                </a:cxn>
                <a:cxn ang="0">
                  <a:pos x="96" y="30"/>
                </a:cxn>
                <a:cxn ang="0">
                  <a:pos x="98" y="16"/>
                </a:cxn>
                <a:cxn ang="0">
                  <a:pos x="112" y="0"/>
                </a:cxn>
                <a:cxn ang="0">
                  <a:pos x="126" y="14"/>
                </a:cxn>
                <a:cxn ang="0">
                  <a:pos x="138" y="18"/>
                </a:cxn>
                <a:cxn ang="0">
                  <a:pos x="160" y="20"/>
                </a:cxn>
                <a:cxn ang="0">
                  <a:pos x="172" y="12"/>
                </a:cxn>
                <a:cxn ang="0">
                  <a:pos x="206" y="2"/>
                </a:cxn>
                <a:cxn ang="0">
                  <a:pos x="236" y="4"/>
                </a:cxn>
                <a:cxn ang="0">
                  <a:pos x="244" y="14"/>
                </a:cxn>
                <a:cxn ang="0">
                  <a:pos x="272" y="12"/>
                </a:cxn>
                <a:cxn ang="0">
                  <a:pos x="288" y="24"/>
                </a:cxn>
                <a:cxn ang="0">
                  <a:pos x="292" y="48"/>
                </a:cxn>
                <a:cxn ang="0">
                  <a:pos x="298" y="50"/>
                </a:cxn>
                <a:cxn ang="0">
                  <a:pos x="298" y="54"/>
                </a:cxn>
                <a:cxn ang="0">
                  <a:pos x="278" y="72"/>
                </a:cxn>
                <a:cxn ang="0">
                  <a:pos x="274" y="84"/>
                </a:cxn>
                <a:cxn ang="0">
                  <a:pos x="272" y="104"/>
                </a:cxn>
                <a:cxn ang="0">
                  <a:pos x="262" y="118"/>
                </a:cxn>
                <a:cxn ang="0">
                  <a:pos x="268" y="134"/>
                </a:cxn>
                <a:cxn ang="0">
                  <a:pos x="270" y="158"/>
                </a:cxn>
                <a:cxn ang="0">
                  <a:pos x="270" y="172"/>
                </a:cxn>
                <a:cxn ang="0">
                  <a:pos x="272" y="184"/>
                </a:cxn>
                <a:cxn ang="0">
                  <a:pos x="286" y="202"/>
                </a:cxn>
                <a:cxn ang="0">
                  <a:pos x="288" y="218"/>
                </a:cxn>
                <a:cxn ang="0">
                  <a:pos x="270" y="218"/>
                </a:cxn>
                <a:cxn ang="0">
                  <a:pos x="254" y="226"/>
                </a:cxn>
                <a:cxn ang="0">
                  <a:pos x="256" y="244"/>
                </a:cxn>
                <a:cxn ang="0">
                  <a:pos x="252" y="266"/>
                </a:cxn>
                <a:cxn ang="0">
                  <a:pos x="262" y="276"/>
                </a:cxn>
                <a:cxn ang="0">
                  <a:pos x="276" y="282"/>
                </a:cxn>
                <a:cxn ang="0">
                  <a:pos x="276" y="300"/>
                </a:cxn>
                <a:cxn ang="0">
                  <a:pos x="262" y="300"/>
                </a:cxn>
                <a:cxn ang="0">
                  <a:pos x="254" y="288"/>
                </a:cxn>
                <a:cxn ang="0">
                  <a:pos x="242" y="282"/>
                </a:cxn>
                <a:cxn ang="0">
                  <a:pos x="234" y="270"/>
                </a:cxn>
                <a:cxn ang="0">
                  <a:pos x="220" y="276"/>
                </a:cxn>
                <a:cxn ang="0">
                  <a:pos x="182" y="260"/>
                </a:cxn>
                <a:cxn ang="0">
                  <a:pos x="156" y="260"/>
                </a:cxn>
                <a:cxn ang="0">
                  <a:pos x="158" y="248"/>
                </a:cxn>
                <a:cxn ang="0">
                  <a:pos x="148" y="242"/>
                </a:cxn>
                <a:cxn ang="0">
                  <a:pos x="146" y="202"/>
                </a:cxn>
                <a:cxn ang="0">
                  <a:pos x="120" y="196"/>
                </a:cxn>
                <a:cxn ang="0">
                  <a:pos x="110" y="212"/>
                </a:cxn>
                <a:cxn ang="0">
                  <a:pos x="80" y="210"/>
                </a:cxn>
                <a:cxn ang="0">
                  <a:pos x="70" y="192"/>
                </a:cxn>
                <a:cxn ang="0">
                  <a:pos x="66" y="178"/>
                </a:cxn>
                <a:cxn ang="0">
                  <a:pos x="6" y="178"/>
                </a:cxn>
                <a:cxn ang="0">
                  <a:pos x="0" y="176"/>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grpFill/>
            <a:ln w="7938">
              <a:solidFill>
                <a:schemeClr val="tx1"/>
              </a:solidFill>
              <a:prstDash val="solid"/>
              <a:round/>
              <a:headEnd/>
              <a:tailEnd/>
            </a:ln>
          </p:spPr>
          <p:txBody>
            <a:bodyPr/>
            <a:lstStyle/>
            <a:p>
              <a:endParaRPr lang="en-GB" dirty="0"/>
            </a:p>
          </p:txBody>
        </p:sp>
        <p:sp>
          <p:nvSpPr>
            <p:cNvPr id="143" name="Freeform 138"/>
            <p:cNvSpPr>
              <a:spLocks/>
            </p:cNvSpPr>
            <p:nvPr/>
          </p:nvSpPr>
          <p:spPr bwMode="auto">
            <a:xfrm>
              <a:off x="2893" y="2639"/>
              <a:ext cx="12" cy="20"/>
            </a:xfrm>
            <a:custGeom>
              <a:avLst/>
              <a:gdLst/>
              <a:ahLst/>
              <a:cxnLst>
                <a:cxn ang="0">
                  <a:pos x="0" y="4"/>
                </a:cxn>
                <a:cxn ang="0">
                  <a:pos x="10" y="0"/>
                </a:cxn>
                <a:cxn ang="0">
                  <a:pos x="12" y="4"/>
                </a:cxn>
                <a:cxn ang="0">
                  <a:pos x="10" y="12"/>
                </a:cxn>
                <a:cxn ang="0">
                  <a:pos x="0" y="20"/>
                </a:cxn>
                <a:cxn ang="0">
                  <a:pos x="0" y="4"/>
                </a:cxn>
              </a:cxnLst>
              <a:rect l="0" t="0" r="r" b="b"/>
              <a:pathLst>
                <a:path w="12" h="20">
                  <a:moveTo>
                    <a:pt x="0" y="4"/>
                  </a:moveTo>
                  <a:lnTo>
                    <a:pt x="10" y="0"/>
                  </a:lnTo>
                  <a:lnTo>
                    <a:pt x="12" y="4"/>
                  </a:lnTo>
                  <a:lnTo>
                    <a:pt x="10" y="12"/>
                  </a:lnTo>
                  <a:lnTo>
                    <a:pt x="0" y="20"/>
                  </a:lnTo>
                  <a:lnTo>
                    <a:pt x="0" y="4"/>
                  </a:lnTo>
                  <a:close/>
                </a:path>
              </a:pathLst>
            </a:custGeom>
            <a:grpFill/>
            <a:ln w="7938">
              <a:solidFill>
                <a:schemeClr val="tx1"/>
              </a:solidFill>
              <a:prstDash val="solid"/>
              <a:round/>
              <a:headEnd/>
              <a:tailEnd/>
            </a:ln>
          </p:spPr>
          <p:txBody>
            <a:bodyPr/>
            <a:lstStyle/>
            <a:p>
              <a:endParaRPr lang="en-GB" dirty="0"/>
            </a:p>
          </p:txBody>
        </p:sp>
        <p:sp>
          <p:nvSpPr>
            <p:cNvPr id="144" name="Freeform 139"/>
            <p:cNvSpPr>
              <a:spLocks/>
            </p:cNvSpPr>
            <p:nvPr/>
          </p:nvSpPr>
          <p:spPr bwMode="auto">
            <a:xfrm>
              <a:off x="2878" y="2511"/>
              <a:ext cx="117" cy="132"/>
            </a:xfrm>
            <a:custGeom>
              <a:avLst/>
              <a:gdLst/>
              <a:ahLst/>
              <a:cxnLst>
                <a:cxn ang="0">
                  <a:pos x="0" y="116"/>
                </a:cxn>
                <a:cxn ang="0">
                  <a:pos x="15" y="116"/>
                </a:cxn>
                <a:cxn ang="0">
                  <a:pos x="15" y="106"/>
                </a:cxn>
                <a:cxn ang="0">
                  <a:pos x="7" y="106"/>
                </a:cxn>
                <a:cxn ang="0">
                  <a:pos x="7" y="94"/>
                </a:cxn>
                <a:cxn ang="0">
                  <a:pos x="15" y="94"/>
                </a:cxn>
                <a:cxn ang="0">
                  <a:pos x="25" y="86"/>
                </a:cxn>
                <a:cxn ang="0">
                  <a:pos x="31" y="94"/>
                </a:cxn>
                <a:cxn ang="0">
                  <a:pos x="49" y="96"/>
                </a:cxn>
                <a:cxn ang="0">
                  <a:pos x="53" y="88"/>
                </a:cxn>
                <a:cxn ang="0">
                  <a:pos x="53" y="68"/>
                </a:cxn>
                <a:cxn ang="0">
                  <a:pos x="45" y="62"/>
                </a:cxn>
                <a:cxn ang="0">
                  <a:pos x="45" y="50"/>
                </a:cxn>
                <a:cxn ang="0">
                  <a:pos x="53" y="44"/>
                </a:cxn>
                <a:cxn ang="0">
                  <a:pos x="49" y="34"/>
                </a:cxn>
                <a:cxn ang="0">
                  <a:pos x="35" y="36"/>
                </a:cxn>
                <a:cxn ang="0">
                  <a:pos x="31" y="20"/>
                </a:cxn>
                <a:cxn ang="0">
                  <a:pos x="59" y="20"/>
                </a:cxn>
                <a:cxn ang="0">
                  <a:pos x="59" y="28"/>
                </a:cxn>
                <a:cxn ang="0">
                  <a:pos x="77" y="26"/>
                </a:cxn>
                <a:cxn ang="0">
                  <a:pos x="79" y="12"/>
                </a:cxn>
                <a:cxn ang="0">
                  <a:pos x="87" y="0"/>
                </a:cxn>
                <a:cxn ang="0">
                  <a:pos x="117" y="2"/>
                </a:cxn>
                <a:cxn ang="0">
                  <a:pos x="109" y="46"/>
                </a:cxn>
                <a:cxn ang="0">
                  <a:pos x="85" y="84"/>
                </a:cxn>
                <a:cxn ang="0">
                  <a:pos x="81" y="116"/>
                </a:cxn>
                <a:cxn ang="0">
                  <a:pos x="55" y="128"/>
                </a:cxn>
                <a:cxn ang="0">
                  <a:pos x="27" y="132"/>
                </a:cxn>
                <a:cxn ang="0">
                  <a:pos x="25" y="128"/>
                </a:cxn>
                <a:cxn ang="0">
                  <a:pos x="15" y="132"/>
                </a:cxn>
                <a:cxn ang="0">
                  <a:pos x="0" y="116"/>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grpFill/>
            <a:ln w="7938">
              <a:solidFill>
                <a:schemeClr val="tx1"/>
              </a:solidFill>
              <a:prstDash val="solid"/>
              <a:round/>
              <a:headEnd/>
              <a:tailEnd/>
            </a:ln>
          </p:spPr>
          <p:txBody>
            <a:bodyPr/>
            <a:lstStyle/>
            <a:p>
              <a:endParaRPr lang="en-GB" dirty="0"/>
            </a:p>
          </p:txBody>
        </p:sp>
        <p:sp>
          <p:nvSpPr>
            <p:cNvPr id="145" name="Freeform 140"/>
            <p:cNvSpPr>
              <a:spLocks/>
            </p:cNvSpPr>
            <p:nvPr/>
          </p:nvSpPr>
          <p:spPr bwMode="auto">
            <a:xfrm>
              <a:off x="3239" y="2495"/>
              <a:ext cx="126" cy="148"/>
            </a:xfrm>
            <a:custGeom>
              <a:avLst/>
              <a:gdLst/>
              <a:ahLst/>
              <a:cxnLst>
                <a:cxn ang="0">
                  <a:pos x="8" y="0"/>
                </a:cxn>
                <a:cxn ang="0">
                  <a:pos x="28" y="0"/>
                </a:cxn>
                <a:cxn ang="0">
                  <a:pos x="64" y="16"/>
                </a:cxn>
                <a:cxn ang="0">
                  <a:pos x="88" y="18"/>
                </a:cxn>
                <a:cxn ang="0">
                  <a:pos x="108" y="6"/>
                </a:cxn>
                <a:cxn ang="0">
                  <a:pos x="114" y="14"/>
                </a:cxn>
                <a:cxn ang="0">
                  <a:pos x="126" y="10"/>
                </a:cxn>
                <a:cxn ang="0">
                  <a:pos x="126" y="20"/>
                </a:cxn>
                <a:cxn ang="0">
                  <a:pos x="110" y="30"/>
                </a:cxn>
                <a:cxn ang="0">
                  <a:pos x="112" y="86"/>
                </a:cxn>
                <a:cxn ang="0">
                  <a:pos x="122" y="98"/>
                </a:cxn>
                <a:cxn ang="0">
                  <a:pos x="112" y="106"/>
                </a:cxn>
                <a:cxn ang="0">
                  <a:pos x="100" y="118"/>
                </a:cxn>
                <a:cxn ang="0">
                  <a:pos x="92" y="136"/>
                </a:cxn>
                <a:cxn ang="0">
                  <a:pos x="86" y="148"/>
                </a:cxn>
                <a:cxn ang="0">
                  <a:pos x="62" y="130"/>
                </a:cxn>
                <a:cxn ang="0">
                  <a:pos x="58" y="120"/>
                </a:cxn>
                <a:cxn ang="0">
                  <a:pos x="6" y="92"/>
                </a:cxn>
                <a:cxn ang="0">
                  <a:pos x="2" y="92"/>
                </a:cxn>
                <a:cxn ang="0">
                  <a:pos x="6" y="78"/>
                </a:cxn>
                <a:cxn ang="0">
                  <a:pos x="4" y="66"/>
                </a:cxn>
                <a:cxn ang="0">
                  <a:pos x="18" y="50"/>
                </a:cxn>
                <a:cxn ang="0">
                  <a:pos x="12" y="28"/>
                </a:cxn>
                <a:cxn ang="0">
                  <a:pos x="0" y="8"/>
                </a:cxn>
                <a:cxn ang="0">
                  <a:pos x="8" y="0"/>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grpFill/>
            <a:ln w="7938">
              <a:solidFill>
                <a:schemeClr val="tx1"/>
              </a:solidFill>
              <a:prstDash val="solid"/>
              <a:round/>
              <a:headEnd/>
              <a:tailEnd/>
            </a:ln>
          </p:spPr>
          <p:txBody>
            <a:bodyPr/>
            <a:lstStyle/>
            <a:p>
              <a:endParaRPr lang="en-GB" dirty="0"/>
            </a:p>
          </p:txBody>
        </p:sp>
        <p:sp>
          <p:nvSpPr>
            <p:cNvPr id="146" name="Freeform 141"/>
            <p:cNvSpPr>
              <a:spLocks/>
            </p:cNvSpPr>
            <p:nvPr/>
          </p:nvSpPr>
          <p:spPr bwMode="auto">
            <a:xfrm>
              <a:off x="2842" y="2531"/>
              <a:ext cx="89" cy="96"/>
            </a:xfrm>
            <a:custGeom>
              <a:avLst/>
              <a:gdLst/>
              <a:ahLst/>
              <a:cxnLst>
                <a:cxn ang="0">
                  <a:pos x="39" y="0"/>
                </a:cxn>
                <a:cxn ang="0">
                  <a:pos x="67" y="0"/>
                </a:cxn>
                <a:cxn ang="0">
                  <a:pos x="71" y="16"/>
                </a:cxn>
                <a:cxn ang="0">
                  <a:pos x="85" y="14"/>
                </a:cxn>
                <a:cxn ang="0">
                  <a:pos x="89" y="24"/>
                </a:cxn>
                <a:cxn ang="0">
                  <a:pos x="81" y="30"/>
                </a:cxn>
                <a:cxn ang="0">
                  <a:pos x="81" y="42"/>
                </a:cxn>
                <a:cxn ang="0">
                  <a:pos x="89" y="48"/>
                </a:cxn>
                <a:cxn ang="0">
                  <a:pos x="89" y="68"/>
                </a:cxn>
                <a:cxn ang="0">
                  <a:pos x="85" y="76"/>
                </a:cxn>
                <a:cxn ang="0">
                  <a:pos x="67" y="74"/>
                </a:cxn>
                <a:cxn ang="0">
                  <a:pos x="61" y="66"/>
                </a:cxn>
                <a:cxn ang="0">
                  <a:pos x="51" y="74"/>
                </a:cxn>
                <a:cxn ang="0">
                  <a:pos x="43" y="74"/>
                </a:cxn>
                <a:cxn ang="0">
                  <a:pos x="43" y="86"/>
                </a:cxn>
                <a:cxn ang="0">
                  <a:pos x="51" y="86"/>
                </a:cxn>
                <a:cxn ang="0">
                  <a:pos x="51" y="96"/>
                </a:cxn>
                <a:cxn ang="0">
                  <a:pos x="36" y="96"/>
                </a:cxn>
                <a:cxn ang="0">
                  <a:pos x="18" y="82"/>
                </a:cxn>
                <a:cxn ang="0">
                  <a:pos x="10" y="68"/>
                </a:cxn>
                <a:cxn ang="0">
                  <a:pos x="0" y="48"/>
                </a:cxn>
                <a:cxn ang="0">
                  <a:pos x="10" y="32"/>
                </a:cxn>
                <a:cxn ang="0">
                  <a:pos x="12" y="24"/>
                </a:cxn>
                <a:cxn ang="0">
                  <a:pos x="36" y="22"/>
                </a:cxn>
                <a:cxn ang="0">
                  <a:pos x="39" y="0"/>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grpFill/>
            <a:ln w="7938">
              <a:solidFill>
                <a:schemeClr val="tx1"/>
              </a:solidFill>
              <a:prstDash val="solid"/>
              <a:round/>
              <a:headEnd/>
              <a:tailEnd/>
            </a:ln>
          </p:spPr>
          <p:txBody>
            <a:bodyPr/>
            <a:lstStyle/>
            <a:p>
              <a:endParaRPr lang="en-GB" dirty="0"/>
            </a:p>
          </p:txBody>
        </p:sp>
        <p:sp>
          <p:nvSpPr>
            <p:cNvPr id="147" name="Freeform 142"/>
            <p:cNvSpPr>
              <a:spLocks/>
            </p:cNvSpPr>
            <p:nvPr/>
          </p:nvSpPr>
          <p:spPr bwMode="auto">
            <a:xfrm>
              <a:off x="2432" y="2349"/>
              <a:ext cx="50" cy="12"/>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9525">
              <a:solidFill>
                <a:schemeClr val="tx1"/>
              </a:solidFill>
              <a:round/>
              <a:headEnd/>
              <a:tailEnd/>
            </a:ln>
          </p:spPr>
          <p:txBody>
            <a:bodyPr/>
            <a:lstStyle/>
            <a:p>
              <a:endParaRPr lang="en-GB" dirty="0"/>
            </a:p>
          </p:txBody>
        </p:sp>
        <p:sp>
          <p:nvSpPr>
            <p:cNvPr id="148" name="Freeform 143"/>
            <p:cNvSpPr>
              <a:spLocks/>
            </p:cNvSpPr>
            <p:nvPr/>
          </p:nvSpPr>
          <p:spPr bwMode="auto">
            <a:xfrm>
              <a:off x="2432" y="2349"/>
              <a:ext cx="50" cy="12"/>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grpFill/>
            <a:ln w="7938">
              <a:solidFill>
                <a:schemeClr val="tx1"/>
              </a:solidFill>
              <a:prstDash val="solid"/>
              <a:round/>
              <a:headEnd/>
              <a:tailEnd/>
            </a:ln>
          </p:spPr>
          <p:txBody>
            <a:bodyPr/>
            <a:lstStyle/>
            <a:p>
              <a:endParaRPr lang="en-GB" dirty="0"/>
            </a:p>
          </p:txBody>
        </p:sp>
        <p:sp>
          <p:nvSpPr>
            <p:cNvPr id="149" name="Freeform 144"/>
            <p:cNvSpPr>
              <a:spLocks/>
            </p:cNvSpPr>
            <p:nvPr/>
          </p:nvSpPr>
          <p:spPr bwMode="auto">
            <a:xfrm>
              <a:off x="2428" y="2301"/>
              <a:ext cx="92" cy="70"/>
            </a:xfrm>
            <a:custGeom>
              <a:avLst/>
              <a:gdLst/>
              <a:ahLst/>
              <a:cxnLst>
                <a:cxn ang="0">
                  <a:pos x="2" y="34"/>
                </a:cxn>
                <a:cxn ang="0">
                  <a:pos x="0" y="28"/>
                </a:cxn>
                <a:cxn ang="0">
                  <a:pos x="6" y="20"/>
                </a:cxn>
                <a:cxn ang="0">
                  <a:pos x="12" y="12"/>
                </a:cxn>
                <a:cxn ang="0">
                  <a:pos x="14" y="2"/>
                </a:cxn>
                <a:cxn ang="0">
                  <a:pos x="28" y="0"/>
                </a:cxn>
                <a:cxn ang="0">
                  <a:pos x="42" y="0"/>
                </a:cxn>
                <a:cxn ang="0">
                  <a:pos x="54" y="6"/>
                </a:cxn>
                <a:cxn ang="0">
                  <a:pos x="62" y="12"/>
                </a:cxn>
                <a:cxn ang="0">
                  <a:pos x="70" y="24"/>
                </a:cxn>
                <a:cxn ang="0">
                  <a:pos x="80" y="32"/>
                </a:cxn>
                <a:cxn ang="0">
                  <a:pos x="82" y="38"/>
                </a:cxn>
                <a:cxn ang="0">
                  <a:pos x="84" y="50"/>
                </a:cxn>
                <a:cxn ang="0">
                  <a:pos x="90" y="58"/>
                </a:cxn>
                <a:cxn ang="0">
                  <a:pos x="92" y="66"/>
                </a:cxn>
                <a:cxn ang="0">
                  <a:pos x="92" y="70"/>
                </a:cxn>
                <a:cxn ang="0">
                  <a:pos x="70" y="68"/>
                </a:cxn>
                <a:cxn ang="0">
                  <a:pos x="64" y="64"/>
                </a:cxn>
                <a:cxn ang="0">
                  <a:pos x="58" y="64"/>
                </a:cxn>
                <a:cxn ang="0">
                  <a:pos x="50" y="64"/>
                </a:cxn>
                <a:cxn ang="0">
                  <a:pos x="38" y="64"/>
                </a:cxn>
                <a:cxn ang="0">
                  <a:pos x="32" y="64"/>
                </a:cxn>
                <a:cxn ang="0">
                  <a:pos x="28" y="68"/>
                </a:cxn>
                <a:cxn ang="0">
                  <a:pos x="10" y="70"/>
                </a:cxn>
                <a:cxn ang="0">
                  <a:pos x="10" y="60"/>
                </a:cxn>
                <a:cxn ang="0">
                  <a:pos x="20" y="56"/>
                </a:cxn>
                <a:cxn ang="0">
                  <a:pos x="30" y="56"/>
                </a:cxn>
                <a:cxn ang="0">
                  <a:pos x="38" y="56"/>
                </a:cxn>
                <a:cxn ang="0">
                  <a:pos x="50" y="56"/>
                </a:cxn>
                <a:cxn ang="0">
                  <a:pos x="54" y="54"/>
                </a:cxn>
                <a:cxn ang="0">
                  <a:pos x="40" y="50"/>
                </a:cxn>
                <a:cxn ang="0">
                  <a:pos x="36" y="50"/>
                </a:cxn>
                <a:cxn ang="0">
                  <a:pos x="22" y="48"/>
                </a:cxn>
                <a:cxn ang="0">
                  <a:pos x="12" y="48"/>
                </a:cxn>
                <a:cxn ang="0">
                  <a:pos x="8" y="48"/>
                </a:cxn>
                <a:cxn ang="0">
                  <a:pos x="4" y="40"/>
                </a:cxn>
                <a:cxn ang="0">
                  <a:pos x="2" y="34"/>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grpFill/>
            <a:ln w="7938">
              <a:solidFill>
                <a:schemeClr val="tx1"/>
              </a:solidFill>
              <a:prstDash val="solid"/>
              <a:round/>
              <a:headEnd/>
              <a:tailEnd/>
            </a:ln>
          </p:spPr>
          <p:txBody>
            <a:bodyPr/>
            <a:lstStyle/>
            <a:p>
              <a:endParaRPr lang="en-GB" dirty="0"/>
            </a:p>
          </p:txBody>
        </p:sp>
      </p:grpSp>
      <p:grpSp>
        <p:nvGrpSpPr>
          <p:cNvPr id="150" name="Group 191"/>
          <p:cNvGrpSpPr>
            <a:grpSpLocks/>
          </p:cNvGrpSpPr>
          <p:nvPr/>
        </p:nvGrpSpPr>
        <p:grpSpPr bwMode="auto">
          <a:xfrm>
            <a:off x="3867149" y="1971376"/>
            <a:ext cx="1268413" cy="1273175"/>
            <a:chOff x="2538" y="1189"/>
            <a:chExt cx="799" cy="802"/>
          </a:xfrm>
          <a:noFill/>
        </p:grpSpPr>
        <p:sp>
          <p:nvSpPr>
            <p:cNvPr id="151" name="Freeform 148"/>
            <p:cNvSpPr>
              <a:spLocks/>
            </p:cNvSpPr>
            <p:nvPr/>
          </p:nvSpPr>
          <p:spPr bwMode="auto">
            <a:xfrm>
              <a:off x="3031" y="1219"/>
              <a:ext cx="170" cy="262"/>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7938">
              <a:solidFill>
                <a:schemeClr val="tx1"/>
              </a:solidFill>
              <a:prstDash val="solid"/>
              <a:round/>
              <a:headEnd/>
              <a:tailEnd/>
            </a:ln>
          </p:spPr>
          <p:txBody>
            <a:bodyPr/>
            <a:lstStyle/>
            <a:p>
              <a:endParaRPr lang="en-GB" dirty="0"/>
            </a:p>
          </p:txBody>
        </p:sp>
        <p:sp>
          <p:nvSpPr>
            <p:cNvPr id="152" name="Freeform 149"/>
            <p:cNvSpPr>
              <a:spLocks/>
            </p:cNvSpPr>
            <p:nvPr/>
          </p:nvSpPr>
          <p:spPr bwMode="auto">
            <a:xfrm>
              <a:off x="2876" y="1249"/>
              <a:ext cx="209" cy="338"/>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7938">
              <a:solidFill>
                <a:schemeClr val="tx1"/>
              </a:solidFill>
              <a:prstDash val="solid"/>
              <a:round/>
              <a:headEnd/>
              <a:tailEnd/>
            </a:ln>
          </p:spPr>
          <p:txBody>
            <a:bodyPr/>
            <a:lstStyle/>
            <a:p>
              <a:endParaRPr lang="en-GB" dirty="0"/>
            </a:p>
          </p:txBody>
        </p:sp>
        <p:sp>
          <p:nvSpPr>
            <p:cNvPr id="153" name="Freeform 150"/>
            <p:cNvSpPr>
              <a:spLocks/>
            </p:cNvSpPr>
            <p:nvPr/>
          </p:nvSpPr>
          <p:spPr bwMode="auto">
            <a:xfrm>
              <a:off x="2780" y="1189"/>
              <a:ext cx="411" cy="338"/>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7938">
              <a:solidFill>
                <a:schemeClr val="tx1"/>
              </a:solidFill>
              <a:prstDash val="solid"/>
              <a:round/>
              <a:headEnd/>
              <a:tailEnd/>
            </a:ln>
          </p:spPr>
          <p:txBody>
            <a:bodyPr/>
            <a:lstStyle/>
            <a:p>
              <a:endParaRPr lang="en-GB" dirty="0"/>
            </a:p>
          </p:txBody>
        </p:sp>
        <p:sp>
          <p:nvSpPr>
            <p:cNvPr id="154" name="Freeform 151"/>
            <p:cNvSpPr>
              <a:spLocks/>
            </p:cNvSpPr>
            <p:nvPr/>
          </p:nvSpPr>
          <p:spPr bwMode="auto">
            <a:xfrm>
              <a:off x="3075" y="1491"/>
              <a:ext cx="70" cy="44"/>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7938">
              <a:solidFill>
                <a:schemeClr val="tx1"/>
              </a:solidFill>
              <a:prstDash val="solid"/>
              <a:round/>
              <a:headEnd/>
              <a:tailEnd/>
            </a:ln>
          </p:spPr>
          <p:txBody>
            <a:bodyPr/>
            <a:lstStyle/>
            <a:p>
              <a:endParaRPr lang="en-GB" dirty="0"/>
            </a:p>
          </p:txBody>
        </p:sp>
        <p:sp>
          <p:nvSpPr>
            <p:cNvPr id="155" name="Freeform 152"/>
            <p:cNvSpPr>
              <a:spLocks/>
            </p:cNvSpPr>
            <p:nvPr/>
          </p:nvSpPr>
          <p:spPr bwMode="auto">
            <a:xfrm>
              <a:off x="3035" y="1527"/>
              <a:ext cx="116" cy="54"/>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7938">
              <a:solidFill>
                <a:schemeClr val="tx1"/>
              </a:solidFill>
              <a:prstDash val="solid"/>
              <a:round/>
              <a:headEnd/>
              <a:tailEnd/>
            </a:ln>
          </p:spPr>
          <p:txBody>
            <a:bodyPr/>
            <a:lstStyle/>
            <a:p>
              <a:endParaRPr lang="en-GB" dirty="0"/>
            </a:p>
          </p:txBody>
        </p:sp>
        <p:sp>
          <p:nvSpPr>
            <p:cNvPr id="156" name="Freeform 153"/>
            <p:cNvSpPr>
              <a:spLocks/>
            </p:cNvSpPr>
            <p:nvPr/>
          </p:nvSpPr>
          <p:spPr bwMode="auto">
            <a:xfrm>
              <a:off x="3035" y="1563"/>
              <a:ext cx="90" cy="54"/>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7938">
              <a:solidFill>
                <a:schemeClr val="tx1"/>
              </a:solidFill>
              <a:prstDash val="solid"/>
              <a:round/>
              <a:headEnd/>
              <a:tailEnd/>
            </a:ln>
          </p:spPr>
          <p:txBody>
            <a:bodyPr/>
            <a:lstStyle/>
            <a:p>
              <a:endParaRPr lang="en-GB" dirty="0"/>
            </a:p>
          </p:txBody>
        </p:sp>
        <p:sp>
          <p:nvSpPr>
            <p:cNvPr id="157" name="Freeform 154"/>
            <p:cNvSpPr>
              <a:spLocks/>
            </p:cNvSpPr>
            <p:nvPr/>
          </p:nvSpPr>
          <p:spPr bwMode="auto">
            <a:xfrm>
              <a:off x="3013" y="1589"/>
              <a:ext cx="52" cy="20"/>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7938">
              <a:solidFill>
                <a:schemeClr val="tx1"/>
              </a:solidFill>
              <a:prstDash val="solid"/>
              <a:round/>
              <a:headEnd/>
              <a:tailEnd/>
            </a:ln>
          </p:spPr>
          <p:txBody>
            <a:bodyPr/>
            <a:lstStyle/>
            <a:p>
              <a:endParaRPr lang="en-GB" dirty="0"/>
            </a:p>
          </p:txBody>
        </p:sp>
        <p:sp>
          <p:nvSpPr>
            <p:cNvPr id="158" name="Freeform 155"/>
            <p:cNvSpPr>
              <a:spLocks/>
            </p:cNvSpPr>
            <p:nvPr/>
          </p:nvSpPr>
          <p:spPr bwMode="auto">
            <a:xfrm>
              <a:off x="3071" y="1569"/>
              <a:ext cx="150" cy="106"/>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7938">
              <a:solidFill>
                <a:schemeClr val="tx1"/>
              </a:solidFill>
              <a:prstDash val="solid"/>
              <a:round/>
              <a:headEnd/>
              <a:tailEnd/>
            </a:ln>
          </p:spPr>
          <p:txBody>
            <a:bodyPr/>
            <a:lstStyle/>
            <a:p>
              <a:endParaRPr lang="en-GB" dirty="0"/>
            </a:p>
          </p:txBody>
        </p:sp>
        <p:sp>
          <p:nvSpPr>
            <p:cNvPr id="159" name="Freeform 156"/>
            <p:cNvSpPr>
              <a:spLocks/>
            </p:cNvSpPr>
            <p:nvPr/>
          </p:nvSpPr>
          <p:spPr bwMode="auto">
            <a:xfrm>
              <a:off x="2606" y="1511"/>
              <a:ext cx="126" cy="192"/>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7938">
              <a:solidFill>
                <a:schemeClr val="tx1"/>
              </a:solidFill>
              <a:prstDash val="solid"/>
              <a:round/>
              <a:headEnd/>
              <a:tailEnd/>
            </a:ln>
          </p:spPr>
          <p:txBody>
            <a:bodyPr/>
            <a:lstStyle/>
            <a:p>
              <a:endParaRPr lang="en-GB" dirty="0"/>
            </a:p>
          </p:txBody>
        </p:sp>
        <p:sp>
          <p:nvSpPr>
            <p:cNvPr id="160" name="Freeform 157"/>
            <p:cNvSpPr>
              <a:spLocks/>
            </p:cNvSpPr>
            <p:nvPr/>
          </p:nvSpPr>
          <p:spPr bwMode="auto">
            <a:xfrm>
              <a:off x="2574" y="1591"/>
              <a:ext cx="38" cy="24"/>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7938">
              <a:solidFill>
                <a:schemeClr val="tx1"/>
              </a:solidFill>
              <a:prstDash val="solid"/>
              <a:round/>
              <a:headEnd/>
              <a:tailEnd/>
            </a:ln>
          </p:spPr>
          <p:txBody>
            <a:bodyPr/>
            <a:lstStyle/>
            <a:p>
              <a:endParaRPr lang="en-GB" dirty="0"/>
            </a:p>
          </p:txBody>
        </p:sp>
        <p:sp>
          <p:nvSpPr>
            <p:cNvPr id="161" name="Freeform 158"/>
            <p:cNvSpPr>
              <a:spLocks/>
            </p:cNvSpPr>
            <p:nvPr/>
          </p:nvSpPr>
          <p:spPr bwMode="auto">
            <a:xfrm>
              <a:off x="2538" y="1609"/>
              <a:ext cx="66" cy="62"/>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7938">
              <a:solidFill>
                <a:schemeClr val="tx1"/>
              </a:solidFill>
              <a:prstDash val="solid"/>
              <a:round/>
              <a:headEnd/>
              <a:tailEnd/>
            </a:ln>
          </p:spPr>
          <p:txBody>
            <a:bodyPr/>
            <a:lstStyle/>
            <a:p>
              <a:endParaRPr lang="en-GB" dirty="0"/>
            </a:p>
          </p:txBody>
        </p:sp>
        <p:sp>
          <p:nvSpPr>
            <p:cNvPr id="162" name="Freeform 159"/>
            <p:cNvSpPr>
              <a:spLocks/>
            </p:cNvSpPr>
            <p:nvPr/>
          </p:nvSpPr>
          <p:spPr bwMode="auto">
            <a:xfrm>
              <a:off x="2796" y="1747"/>
              <a:ext cx="70" cy="38"/>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7938">
              <a:solidFill>
                <a:schemeClr val="tx1"/>
              </a:solidFill>
              <a:prstDash val="solid"/>
              <a:round/>
              <a:headEnd/>
              <a:tailEnd/>
            </a:ln>
          </p:spPr>
          <p:txBody>
            <a:bodyPr/>
            <a:lstStyle/>
            <a:p>
              <a:endParaRPr lang="en-GB" dirty="0"/>
            </a:p>
          </p:txBody>
        </p:sp>
        <p:sp>
          <p:nvSpPr>
            <p:cNvPr id="163" name="Freeform 160"/>
            <p:cNvSpPr>
              <a:spLocks/>
            </p:cNvSpPr>
            <p:nvPr/>
          </p:nvSpPr>
          <p:spPr bwMode="auto">
            <a:xfrm>
              <a:off x="2626" y="1679"/>
              <a:ext cx="204" cy="172"/>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7938">
              <a:solidFill>
                <a:schemeClr val="tx1"/>
              </a:solidFill>
              <a:prstDash val="solid"/>
              <a:round/>
              <a:headEnd/>
              <a:tailEnd/>
            </a:ln>
          </p:spPr>
          <p:txBody>
            <a:bodyPr/>
            <a:lstStyle/>
            <a:p>
              <a:endParaRPr lang="en-GB" dirty="0"/>
            </a:p>
          </p:txBody>
        </p:sp>
        <p:sp>
          <p:nvSpPr>
            <p:cNvPr id="164" name="Freeform 161"/>
            <p:cNvSpPr>
              <a:spLocks/>
            </p:cNvSpPr>
            <p:nvPr/>
          </p:nvSpPr>
          <p:spPr bwMode="auto">
            <a:xfrm>
              <a:off x="2550" y="1855"/>
              <a:ext cx="54" cy="96"/>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7938">
              <a:solidFill>
                <a:schemeClr val="tx1"/>
              </a:solidFill>
              <a:prstDash val="solid"/>
              <a:round/>
              <a:headEnd/>
              <a:tailEnd/>
            </a:ln>
          </p:spPr>
          <p:txBody>
            <a:bodyPr/>
            <a:lstStyle/>
            <a:p>
              <a:endParaRPr lang="en-GB" dirty="0"/>
            </a:p>
          </p:txBody>
        </p:sp>
        <p:sp>
          <p:nvSpPr>
            <p:cNvPr id="165" name="Freeform 162"/>
            <p:cNvSpPr>
              <a:spLocks/>
            </p:cNvSpPr>
            <p:nvPr/>
          </p:nvSpPr>
          <p:spPr bwMode="auto">
            <a:xfrm>
              <a:off x="2554" y="1827"/>
              <a:ext cx="196" cy="142"/>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7938">
              <a:solidFill>
                <a:schemeClr val="tx1"/>
              </a:solidFill>
              <a:prstDash val="solid"/>
              <a:round/>
              <a:headEnd/>
              <a:tailEnd/>
            </a:ln>
          </p:spPr>
          <p:txBody>
            <a:bodyPr/>
            <a:lstStyle/>
            <a:p>
              <a:endParaRPr lang="en-GB" dirty="0"/>
            </a:p>
          </p:txBody>
        </p:sp>
        <p:sp>
          <p:nvSpPr>
            <p:cNvPr id="166" name="Freeform 163"/>
            <p:cNvSpPr>
              <a:spLocks/>
            </p:cNvSpPr>
            <p:nvPr/>
          </p:nvSpPr>
          <p:spPr bwMode="auto">
            <a:xfrm>
              <a:off x="2840" y="1845"/>
              <a:ext cx="14" cy="26"/>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7938">
              <a:solidFill>
                <a:schemeClr val="tx1"/>
              </a:solidFill>
              <a:prstDash val="solid"/>
              <a:round/>
              <a:headEnd/>
              <a:tailEnd/>
            </a:ln>
          </p:spPr>
          <p:txBody>
            <a:bodyPr/>
            <a:lstStyle/>
            <a:p>
              <a:endParaRPr lang="en-GB" dirty="0"/>
            </a:p>
          </p:txBody>
        </p:sp>
        <p:sp>
          <p:nvSpPr>
            <p:cNvPr id="167" name="Freeform 164"/>
            <p:cNvSpPr>
              <a:spLocks/>
            </p:cNvSpPr>
            <p:nvPr/>
          </p:nvSpPr>
          <p:spPr bwMode="auto">
            <a:xfrm>
              <a:off x="2834" y="1879"/>
              <a:ext cx="20" cy="38"/>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7938">
              <a:solidFill>
                <a:schemeClr val="tx1"/>
              </a:solidFill>
              <a:prstDash val="solid"/>
              <a:round/>
              <a:headEnd/>
              <a:tailEnd/>
            </a:ln>
          </p:spPr>
          <p:txBody>
            <a:bodyPr/>
            <a:lstStyle/>
            <a:p>
              <a:endParaRPr lang="en-GB" dirty="0"/>
            </a:p>
          </p:txBody>
        </p:sp>
        <p:sp>
          <p:nvSpPr>
            <p:cNvPr id="168" name="Freeform 165"/>
            <p:cNvSpPr>
              <a:spLocks/>
            </p:cNvSpPr>
            <p:nvPr/>
          </p:nvSpPr>
          <p:spPr bwMode="auto">
            <a:xfrm>
              <a:off x="2742" y="1673"/>
              <a:ext cx="60" cy="38"/>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7938">
              <a:solidFill>
                <a:schemeClr val="tx1"/>
              </a:solidFill>
              <a:prstDash val="solid"/>
              <a:round/>
              <a:headEnd/>
              <a:tailEnd/>
            </a:ln>
          </p:spPr>
          <p:txBody>
            <a:bodyPr/>
            <a:lstStyle/>
            <a:p>
              <a:endParaRPr lang="en-GB" dirty="0"/>
            </a:p>
          </p:txBody>
        </p:sp>
        <p:sp>
          <p:nvSpPr>
            <p:cNvPr id="169" name="Freeform 166"/>
            <p:cNvSpPr>
              <a:spLocks/>
            </p:cNvSpPr>
            <p:nvPr/>
          </p:nvSpPr>
          <p:spPr bwMode="auto">
            <a:xfrm>
              <a:off x="2754" y="1627"/>
              <a:ext cx="60" cy="56"/>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7938">
              <a:solidFill>
                <a:schemeClr val="tx1"/>
              </a:solidFill>
              <a:prstDash val="solid"/>
              <a:round/>
              <a:headEnd/>
              <a:tailEnd/>
            </a:ln>
          </p:spPr>
          <p:txBody>
            <a:bodyPr/>
            <a:lstStyle/>
            <a:p>
              <a:endParaRPr lang="en-GB" dirty="0"/>
            </a:p>
          </p:txBody>
        </p:sp>
        <p:sp>
          <p:nvSpPr>
            <p:cNvPr id="170" name="Freeform 167"/>
            <p:cNvSpPr>
              <a:spLocks/>
            </p:cNvSpPr>
            <p:nvPr/>
          </p:nvSpPr>
          <p:spPr bwMode="auto">
            <a:xfrm>
              <a:off x="2830" y="1537"/>
              <a:ext cx="42" cy="62"/>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7938">
              <a:solidFill>
                <a:schemeClr val="tx1"/>
              </a:solidFill>
              <a:prstDash val="solid"/>
              <a:round/>
              <a:headEnd/>
              <a:tailEnd/>
            </a:ln>
          </p:spPr>
          <p:txBody>
            <a:bodyPr/>
            <a:lstStyle/>
            <a:p>
              <a:endParaRPr lang="en-GB" dirty="0"/>
            </a:p>
          </p:txBody>
        </p:sp>
        <p:sp>
          <p:nvSpPr>
            <p:cNvPr id="171" name="Freeform 168"/>
            <p:cNvSpPr>
              <a:spLocks/>
            </p:cNvSpPr>
            <p:nvPr/>
          </p:nvSpPr>
          <p:spPr bwMode="auto">
            <a:xfrm>
              <a:off x="2860" y="1581"/>
              <a:ext cx="12" cy="14"/>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grpFill/>
            <a:ln w="7938">
              <a:solidFill>
                <a:schemeClr val="tx1"/>
              </a:solidFill>
              <a:prstDash val="solid"/>
              <a:round/>
              <a:headEnd/>
              <a:tailEnd/>
            </a:ln>
          </p:spPr>
          <p:txBody>
            <a:bodyPr/>
            <a:lstStyle/>
            <a:p>
              <a:endParaRPr lang="en-GB" dirty="0"/>
            </a:p>
          </p:txBody>
        </p:sp>
        <p:sp>
          <p:nvSpPr>
            <p:cNvPr id="172" name="Freeform 169"/>
            <p:cNvSpPr>
              <a:spLocks/>
            </p:cNvSpPr>
            <p:nvPr/>
          </p:nvSpPr>
          <p:spPr bwMode="auto">
            <a:xfrm>
              <a:off x="2878" y="1571"/>
              <a:ext cx="25" cy="24"/>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7938">
              <a:solidFill>
                <a:schemeClr val="tx1"/>
              </a:solidFill>
              <a:prstDash val="solid"/>
              <a:round/>
              <a:headEnd/>
              <a:tailEnd/>
            </a:ln>
          </p:spPr>
          <p:txBody>
            <a:bodyPr/>
            <a:lstStyle/>
            <a:p>
              <a:endParaRPr lang="en-GB" dirty="0"/>
            </a:p>
          </p:txBody>
        </p:sp>
        <p:sp>
          <p:nvSpPr>
            <p:cNvPr id="173" name="Freeform 170"/>
            <p:cNvSpPr>
              <a:spLocks/>
            </p:cNvSpPr>
            <p:nvPr/>
          </p:nvSpPr>
          <p:spPr bwMode="auto">
            <a:xfrm>
              <a:off x="2798" y="1597"/>
              <a:ext cx="143" cy="158"/>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7938">
              <a:solidFill>
                <a:schemeClr val="tx1"/>
              </a:solidFill>
              <a:prstDash val="solid"/>
              <a:round/>
              <a:headEnd/>
              <a:tailEnd/>
            </a:ln>
          </p:spPr>
          <p:txBody>
            <a:bodyPr/>
            <a:lstStyle/>
            <a:p>
              <a:endParaRPr lang="en-GB" dirty="0"/>
            </a:p>
          </p:txBody>
        </p:sp>
        <p:sp>
          <p:nvSpPr>
            <p:cNvPr id="174" name="Freeform 171"/>
            <p:cNvSpPr>
              <a:spLocks/>
            </p:cNvSpPr>
            <p:nvPr/>
          </p:nvSpPr>
          <p:spPr bwMode="auto">
            <a:xfrm>
              <a:off x="2893" y="1679"/>
              <a:ext cx="110" cy="50"/>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7938">
              <a:solidFill>
                <a:schemeClr val="tx1"/>
              </a:solidFill>
              <a:prstDash val="solid"/>
              <a:round/>
              <a:headEnd/>
              <a:tailEnd/>
            </a:ln>
          </p:spPr>
          <p:txBody>
            <a:bodyPr/>
            <a:lstStyle/>
            <a:p>
              <a:endParaRPr lang="en-GB" dirty="0"/>
            </a:p>
          </p:txBody>
        </p:sp>
        <p:sp>
          <p:nvSpPr>
            <p:cNvPr id="175" name="Freeform 172"/>
            <p:cNvSpPr>
              <a:spLocks/>
            </p:cNvSpPr>
            <p:nvPr/>
          </p:nvSpPr>
          <p:spPr bwMode="auto">
            <a:xfrm>
              <a:off x="2969" y="1709"/>
              <a:ext cx="90" cy="38"/>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7938">
              <a:solidFill>
                <a:schemeClr val="tx1"/>
              </a:solidFill>
              <a:prstDash val="solid"/>
              <a:round/>
              <a:headEnd/>
              <a:tailEnd/>
            </a:ln>
          </p:spPr>
          <p:txBody>
            <a:bodyPr/>
            <a:lstStyle/>
            <a:p>
              <a:endParaRPr lang="en-GB" dirty="0"/>
            </a:p>
          </p:txBody>
        </p:sp>
        <p:sp>
          <p:nvSpPr>
            <p:cNvPr id="176" name="Freeform 173"/>
            <p:cNvSpPr>
              <a:spLocks/>
            </p:cNvSpPr>
            <p:nvPr/>
          </p:nvSpPr>
          <p:spPr bwMode="auto">
            <a:xfrm>
              <a:off x="2852" y="1721"/>
              <a:ext cx="127" cy="52"/>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7938">
              <a:solidFill>
                <a:schemeClr val="tx1"/>
              </a:solidFill>
              <a:prstDash val="solid"/>
              <a:round/>
              <a:headEnd/>
              <a:tailEnd/>
            </a:ln>
          </p:spPr>
          <p:txBody>
            <a:bodyPr/>
            <a:lstStyle/>
            <a:p>
              <a:endParaRPr lang="en-GB" dirty="0"/>
            </a:p>
          </p:txBody>
        </p:sp>
        <p:sp>
          <p:nvSpPr>
            <p:cNvPr id="177" name="Freeform 174"/>
            <p:cNvSpPr>
              <a:spLocks/>
            </p:cNvSpPr>
            <p:nvPr/>
          </p:nvSpPr>
          <p:spPr bwMode="auto">
            <a:xfrm>
              <a:off x="2929" y="1601"/>
              <a:ext cx="154" cy="120"/>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7938">
              <a:solidFill>
                <a:schemeClr val="tx1"/>
              </a:solidFill>
              <a:prstDash val="solid"/>
              <a:round/>
              <a:headEnd/>
              <a:tailEnd/>
            </a:ln>
          </p:spPr>
          <p:txBody>
            <a:bodyPr/>
            <a:lstStyle/>
            <a:p>
              <a:endParaRPr lang="en-GB" dirty="0"/>
            </a:p>
          </p:txBody>
        </p:sp>
        <p:sp>
          <p:nvSpPr>
            <p:cNvPr id="178" name="Freeform 175"/>
            <p:cNvSpPr>
              <a:spLocks/>
            </p:cNvSpPr>
            <p:nvPr/>
          </p:nvSpPr>
          <p:spPr bwMode="auto">
            <a:xfrm>
              <a:off x="2961" y="1731"/>
              <a:ext cx="100" cy="56"/>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7938">
              <a:solidFill>
                <a:schemeClr val="tx1"/>
              </a:solidFill>
              <a:prstDash val="solid"/>
              <a:round/>
              <a:headEnd/>
              <a:tailEnd/>
            </a:ln>
          </p:spPr>
          <p:txBody>
            <a:bodyPr/>
            <a:lstStyle/>
            <a:p>
              <a:endParaRPr lang="en-GB" dirty="0"/>
            </a:p>
          </p:txBody>
        </p:sp>
        <p:sp>
          <p:nvSpPr>
            <p:cNvPr id="179" name="Freeform 176"/>
            <p:cNvSpPr>
              <a:spLocks/>
            </p:cNvSpPr>
            <p:nvPr/>
          </p:nvSpPr>
          <p:spPr bwMode="auto">
            <a:xfrm>
              <a:off x="2911" y="1761"/>
              <a:ext cx="52" cy="30"/>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7938">
              <a:solidFill>
                <a:schemeClr val="tx1"/>
              </a:solidFill>
              <a:prstDash val="solid"/>
              <a:round/>
              <a:headEnd/>
              <a:tailEnd/>
            </a:ln>
          </p:spPr>
          <p:txBody>
            <a:bodyPr/>
            <a:lstStyle/>
            <a:p>
              <a:endParaRPr lang="en-GB" dirty="0"/>
            </a:p>
          </p:txBody>
        </p:sp>
        <p:sp>
          <p:nvSpPr>
            <p:cNvPr id="180" name="Freeform 177"/>
            <p:cNvSpPr>
              <a:spLocks/>
            </p:cNvSpPr>
            <p:nvPr/>
          </p:nvSpPr>
          <p:spPr bwMode="auto">
            <a:xfrm>
              <a:off x="2917" y="1769"/>
              <a:ext cx="90" cy="74"/>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7938">
              <a:solidFill>
                <a:schemeClr val="tx1"/>
              </a:solidFill>
              <a:prstDash val="solid"/>
              <a:round/>
              <a:headEnd/>
              <a:tailEnd/>
            </a:ln>
          </p:spPr>
          <p:txBody>
            <a:bodyPr/>
            <a:lstStyle/>
            <a:p>
              <a:endParaRPr lang="en-GB" dirty="0"/>
            </a:p>
          </p:txBody>
        </p:sp>
        <p:sp>
          <p:nvSpPr>
            <p:cNvPr id="181" name="Freeform 178"/>
            <p:cNvSpPr>
              <a:spLocks/>
            </p:cNvSpPr>
            <p:nvPr/>
          </p:nvSpPr>
          <p:spPr bwMode="auto">
            <a:xfrm>
              <a:off x="2953" y="1797"/>
              <a:ext cx="60" cy="52"/>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7938">
              <a:solidFill>
                <a:schemeClr val="tx1"/>
              </a:solidFill>
              <a:prstDash val="solid"/>
              <a:round/>
              <a:headEnd/>
              <a:tailEnd/>
            </a:ln>
          </p:spPr>
          <p:txBody>
            <a:bodyPr/>
            <a:lstStyle/>
            <a:p>
              <a:endParaRPr lang="en-GB" dirty="0"/>
            </a:p>
          </p:txBody>
        </p:sp>
        <p:sp>
          <p:nvSpPr>
            <p:cNvPr id="182" name="Freeform 179"/>
            <p:cNvSpPr>
              <a:spLocks/>
            </p:cNvSpPr>
            <p:nvPr/>
          </p:nvSpPr>
          <p:spPr bwMode="auto">
            <a:xfrm>
              <a:off x="2995" y="1781"/>
              <a:ext cx="70" cy="78"/>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7938">
              <a:solidFill>
                <a:schemeClr val="tx1"/>
              </a:solidFill>
              <a:prstDash val="solid"/>
              <a:round/>
              <a:headEnd/>
              <a:tailEnd/>
            </a:ln>
          </p:spPr>
          <p:txBody>
            <a:bodyPr/>
            <a:lstStyle/>
            <a:p>
              <a:endParaRPr lang="en-GB" dirty="0"/>
            </a:p>
          </p:txBody>
        </p:sp>
        <p:sp>
          <p:nvSpPr>
            <p:cNvPr id="183" name="Freeform 180"/>
            <p:cNvSpPr>
              <a:spLocks/>
            </p:cNvSpPr>
            <p:nvPr/>
          </p:nvSpPr>
          <p:spPr bwMode="auto">
            <a:xfrm>
              <a:off x="3029" y="1851"/>
              <a:ext cx="40" cy="32"/>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7938">
              <a:solidFill>
                <a:schemeClr val="tx1"/>
              </a:solidFill>
              <a:prstDash val="solid"/>
              <a:round/>
              <a:headEnd/>
              <a:tailEnd/>
            </a:ln>
          </p:spPr>
          <p:txBody>
            <a:bodyPr/>
            <a:lstStyle/>
            <a:p>
              <a:endParaRPr lang="en-GB" dirty="0"/>
            </a:p>
          </p:txBody>
        </p:sp>
        <p:sp>
          <p:nvSpPr>
            <p:cNvPr id="184" name="Freeform 181"/>
            <p:cNvSpPr>
              <a:spLocks/>
            </p:cNvSpPr>
            <p:nvPr/>
          </p:nvSpPr>
          <p:spPr bwMode="auto">
            <a:xfrm>
              <a:off x="2903" y="1935"/>
              <a:ext cx="42" cy="24"/>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7938">
              <a:solidFill>
                <a:schemeClr val="tx1"/>
              </a:solidFill>
              <a:prstDash val="solid"/>
              <a:round/>
              <a:headEnd/>
              <a:tailEnd/>
            </a:ln>
          </p:spPr>
          <p:txBody>
            <a:bodyPr/>
            <a:lstStyle/>
            <a:p>
              <a:endParaRPr lang="en-GB" dirty="0"/>
            </a:p>
          </p:txBody>
        </p:sp>
        <p:sp>
          <p:nvSpPr>
            <p:cNvPr id="185" name="Freeform 182"/>
            <p:cNvSpPr>
              <a:spLocks/>
            </p:cNvSpPr>
            <p:nvPr/>
          </p:nvSpPr>
          <p:spPr bwMode="auto">
            <a:xfrm>
              <a:off x="2810" y="1761"/>
              <a:ext cx="187" cy="176"/>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7938">
              <a:solidFill>
                <a:schemeClr val="tx1"/>
              </a:solidFill>
              <a:prstDash val="solid"/>
              <a:round/>
              <a:headEnd/>
              <a:tailEnd/>
            </a:ln>
          </p:spPr>
          <p:txBody>
            <a:bodyPr/>
            <a:lstStyle/>
            <a:p>
              <a:endParaRPr lang="en-GB" dirty="0"/>
            </a:p>
          </p:txBody>
        </p:sp>
        <p:sp>
          <p:nvSpPr>
            <p:cNvPr id="186" name="Freeform 183"/>
            <p:cNvSpPr>
              <a:spLocks/>
            </p:cNvSpPr>
            <p:nvPr/>
          </p:nvSpPr>
          <p:spPr bwMode="auto">
            <a:xfrm>
              <a:off x="3131" y="1733"/>
              <a:ext cx="52" cy="60"/>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7938">
              <a:solidFill>
                <a:schemeClr val="tx1"/>
              </a:solidFill>
              <a:prstDash val="solid"/>
              <a:round/>
              <a:headEnd/>
              <a:tailEnd/>
            </a:ln>
          </p:spPr>
          <p:txBody>
            <a:bodyPr/>
            <a:lstStyle/>
            <a:p>
              <a:endParaRPr lang="en-GB" dirty="0"/>
            </a:p>
          </p:txBody>
        </p:sp>
        <p:sp>
          <p:nvSpPr>
            <p:cNvPr id="187" name="Freeform 184"/>
            <p:cNvSpPr>
              <a:spLocks/>
            </p:cNvSpPr>
            <p:nvPr/>
          </p:nvSpPr>
          <p:spPr bwMode="auto">
            <a:xfrm>
              <a:off x="3051" y="1653"/>
              <a:ext cx="286" cy="160"/>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7938">
              <a:solidFill>
                <a:schemeClr val="tx1"/>
              </a:solidFill>
              <a:prstDash val="solid"/>
              <a:round/>
              <a:headEnd/>
              <a:tailEnd/>
            </a:ln>
          </p:spPr>
          <p:txBody>
            <a:bodyPr/>
            <a:lstStyle/>
            <a:p>
              <a:endParaRPr lang="en-GB" dirty="0"/>
            </a:p>
          </p:txBody>
        </p:sp>
        <p:sp>
          <p:nvSpPr>
            <p:cNvPr id="188" name="Freeform 185"/>
            <p:cNvSpPr>
              <a:spLocks/>
            </p:cNvSpPr>
            <p:nvPr/>
          </p:nvSpPr>
          <p:spPr bwMode="auto">
            <a:xfrm>
              <a:off x="3029" y="1737"/>
              <a:ext cx="142" cy="90"/>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7938">
              <a:solidFill>
                <a:schemeClr val="tx1"/>
              </a:solidFill>
              <a:prstDash val="solid"/>
              <a:round/>
              <a:headEnd/>
              <a:tailEnd/>
            </a:ln>
          </p:spPr>
          <p:txBody>
            <a:bodyPr/>
            <a:lstStyle/>
            <a:p>
              <a:endParaRPr lang="en-GB" dirty="0"/>
            </a:p>
          </p:txBody>
        </p:sp>
        <p:sp>
          <p:nvSpPr>
            <p:cNvPr id="189" name="Freeform 186"/>
            <p:cNvSpPr>
              <a:spLocks/>
            </p:cNvSpPr>
            <p:nvPr/>
          </p:nvSpPr>
          <p:spPr bwMode="auto">
            <a:xfrm>
              <a:off x="3055" y="1817"/>
              <a:ext cx="98" cy="56"/>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7938">
              <a:solidFill>
                <a:schemeClr val="tx1"/>
              </a:solidFill>
              <a:prstDash val="solid"/>
              <a:round/>
              <a:headEnd/>
              <a:tailEnd/>
            </a:ln>
          </p:spPr>
          <p:txBody>
            <a:bodyPr/>
            <a:lstStyle/>
            <a:p>
              <a:endParaRPr lang="en-GB" dirty="0"/>
            </a:p>
          </p:txBody>
        </p:sp>
        <p:sp>
          <p:nvSpPr>
            <p:cNvPr id="190" name="Freeform 187"/>
            <p:cNvSpPr>
              <a:spLocks/>
            </p:cNvSpPr>
            <p:nvPr/>
          </p:nvSpPr>
          <p:spPr bwMode="auto">
            <a:xfrm>
              <a:off x="3115" y="1859"/>
              <a:ext cx="42" cy="30"/>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7938">
              <a:solidFill>
                <a:schemeClr val="tx1"/>
              </a:solidFill>
              <a:prstDash val="solid"/>
              <a:round/>
              <a:headEnd/>
              <a:tailEnd/>
            </a:ln>
          </p:spPr>
          <p:txBody>
            <a:bodyPr/>
            <a:lstStyle/>
            <a:p>
              <a:endParaRPr lang="en-GB" dirty="0"/>
            </a:p>
          </p:txBody>
        </p:sp>
        <p:sp>
          <p:nvSpPr>
            <p:cNvPr id="191" name="Freeform 188"/>
            <p:cNvSpPr>
              <a:spLocks/>
            </p:cNvSpPr>
            <p:nvPr/>
          </p:nvSpPr>
          <p:spPr bwMode="auto">
            <a:xfrm>
              <a:off x="3075" y="1981"/>
              <a:ext cx="44" cy="10"/>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7938">
              <a:solidFill>
                <a:schemeClr val="tx1"/>
              </a:solidFill>
              <a:prstDash val="solid"/>
              <a:round/>
              <a:headEnd/>
              <a:tailEnd/>
            </a:ln>
          </p:spPr>
          <p:txBody>
            <a:bodyPr/>
            <a:lstStyle/>
            <a:p>
              <a:endParaRPr lang="en-GB" dirty="0"/>
            </a:p>
          </p:txBody>
        </p:sp>
        <p:sp>
          <p:nvSpPr>
            <p:cNvPr id="192" name="Freeform 189"/>
            <p:cNvSpPr>
              <a:spLocks/>
            </p:cNvSpPr>
            <p:nvPr/>
          </p:nvSpPr>
          <p:spPr bwMode="auto">
            <a:xfrm>
              <a:off x="3021" y="1867"/>
              <a:ext cx="94" cy="98"/>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7938">
              <a:solidFill>
                <a:schemeClr val="tx1"/>
              </a:solidFill>
              <a:prstDash val="solid"/>
              <a:round/>
              <a:headEnd/>
              <a:tailEnd/>
            </a:ln>
          </p:spPr>
          <p:txBody>
            <a:bodyPr/>
            <a:lstStyle/>
            <a:p>
              <a:endParaRPr lang="en-GB" dirty="0"/>
            </a:p>
          </p:txBody>
        </p:sp>
        <p:sp>
          <p:nvSpPr>
            <p:cNvPr id="193" name="Freeform 190"/>
            <p:cNvSpPr>
              <a:spLocks/>
            </p:cNvSpPr>
            <p:nvPr/>
          </p:nvSpPr>
          <p:spPr bwMode="auto">
            <a:xfrm>
              <a:off x="3009" y="1849"/>
              <a:ext cx="26" cy="56"/>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7938">
              <a:solidFill>
                <a:schemeClr val="tx1"/>
              </a:solidFill>
              <a:prstDash val="solid"/>
              <a:round/>
              <a:headEnd/>
              <a:tailEnd/>
            </a:ln>
          </p:spPr>
          <p:txBody>
            <a:bodyPr/>
            <a:lstStyle/>
            <a:p>
              <a:endParaRPr lang="en-GB" dirty="0"/>
            </a:p>
          </p:txBody>
        </p:sp>
      </p:grpSp>
      <p:sp>
        <p:nvSpPr>
          <p:cNvPr id="194" name="Freeform 193"/>
          <p:cNvSpPr>
            <a:spLocks/>
          </p:cNvSpPr>
          <p:nvPr/>
        </p:nvSpPr>
        <p:spPr bwMode="auto">
          <a:xfrm>
            <a:off x="4400549" y="1517351"/>
            <a:ext cx="265113" cy="190500"/>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noFill/>
          <a:ln w="7938">
            <a:solidFill>
              <a:schemeClr val="tx1"/>
            </a:solidFill>
            <a:prstDash val="solid"/>
            <a:round/>
            <a:headEnd/>
            <a:tailEnd/>
          </a:ln>
        </p:spPr>
        <p:txBody>
          <a:bodyPr/>
          <a:lstStyle/>
          <a:p>
            <a:endParaRPr lang="en-GB" dirty="0"/>
          </a:p>
        </p:txBody>
      </p:sp>
      <p:sp>
        <p:nvSpPr>
          <p:cNvPr id="195" name="Freeform 194"/>
          <p:cNvSpPr>
            <a:spLocks/>
          </p:cNvSpPr>
          <p:nvPr/>
        </p:nvSpPr>
        <p:spPr bwMode="auto">
          <a:xfrm>
            <a:off x="4586287" y="1488776"/>
            <a:ext cx="228600" cy="79375"/>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noFill/>
          <a:ln w="7938">
            <a:solidFill>
              <a:schemeClr val="tx1"/>
            </a:solidFill>
            <a:prstDash val="solid"/>
            <a:round/>
            <a:headEnd/>
            <a:tailEnd/>
          </a:ln>
        </p:spPr>
        <p:txBody>
          <a:bodyPr/>
          <a:lstStyle/>
          <a:p>
            <a:endParaRPr lang="en-GB" dirty="0"/>
          </a:p>
        </p:txBody>
      </p:sp>
      <p:sp>
        <p:nvSpPr>
          <p:cNvPr id="196" name="Freeform 195"/>
          <p:cNvSpPr>
            <a:spLocks/>
          </p:cNvSpPr>
          <p:nvPr/>
        </p:nvSpPr>
        <p:spPr bwMode="auto">
          <a:xfrm>
            <a:off x="4649787" y="1618951"/>
            <a:ext cx="92075" cy="50800"/>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noFill/>
          <a:ln w="7938">
            <a:solidFill>
              <a:schemeClr val="tx1"/>
            </a:solidFill>
            <a:prstDash val="solid"/>
            <a:round/>
            <a:headEnd/>
            <a:tailEnd/>
          </a:ln>
        </p:spPr>
        <p:txBody>
          <a:bodyPr/>
          <a:lstStyle/>
          <a:p>
            <a:endParaRPr lang="en-GB" dirty="0"/>
          </a:p>
        </p:txBody>
      </p:sp>
      <p:grpSp>
        <p:nvGrpSpPr>
          <p:cNvPr id="197" name="Group 215"/>
          <p:cNvGrpSpPr>
            <a:grpSpLocks/>
          </p:cNvGrpSpPr>
          <p:nvPr/>
        </p:nvGrpSpPr>
        <p:grpSpPr bwMode="auto">
          <a:xfrm>
            <a:off x="4818062" y="1441151"/>
            <a:ext cx="4095750" cy="1793875"/>
            <a:chOff x="3137" y="855"/>
            <a:chExt cx="2580" cy="1130"/>
          </a:xfrm>
          <a:noFill/>
        </p:grpSpPr>
        <p:sp>
          <p:nvSpPr>
            <p:cNvPr id="198" name="Freeform 196"/>
            <p:cNvSpPr>
              <a:spLocks/>
            </p:cNvSpPr>
            <p:nvPr/>
          </p:nvSpPr>
          <p:spPr bwMode="auto">
            <a:xfrm>
              <a:off x="3393" y="1873"/>
              <a:ext cx="52" cy="44"/>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7938">
              <a:solidFill>
                <a:schemeClr val="tx1"/>
              </a:solidFill>
              <a:prstDash val="solid"/>
              <a:round/>
              <a:headEnd/>
              <a:tailEnd/>
            </a:ln>
          </p:spPr>
          <p:txBody>
            <a:bodyPr/>
            <a:lstStyle/>
            <a:p>
              <a:endParaRPr lang="en-GB" dirty="0"/>
            </a:p>
          </p:txBody>
        </p:sp>
        <p:sp>
          <p:nvSpPr>
            <p:cNvPr id="199" name="Freeform 197"/>
            <p:cNvSpPr>
              <a:spLocks/>
            </p:cNvSpPr>
            <p:nvPr/>
          </p:nvSpPr>
          <p:spPr bwMode="auto">
            <a:xfrm>
              <a:off x="3417" y="1861"/>
              <a:ext cx="84" cy="66"/>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7938">
              <a:solidFill>
                <a:schemeClr val="tx1"/>
              </a:solidFill>
              <a:prstDash val="solid"/>
              <a:round/>
              <a:headEnd/>
              <a:tailEnd/>
            </a:ln>
          </p:spPr>
          <p:txBody>
            <a:bodyPr/>
            <a:lstStyle/>
            <a:p>
              <a:endParaRPr lang="en-GB" dirty="0"/>
            </a:p>
          </p:txBody>
        </p:sp>
        <p:sp>
          <p:nvSpPr>
            <p:cNvPr id="200" name="Freeform 198"/>
            <p:cNvSpPr>
              <a:spLocks/>
            </p:cNvSpPr>
            <p:nvPr/>
          </p:nvSpPr>
          <p:spPr bwMode="auto">
            <a:xfrm>
              <a:off x="3335" y="1829"/>
              <a:ext cx="108" cy="50"/>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7938">
              <a:solidFill>
                <a:schemeClr val="tx1"/>
              </a:solidFill>
              <a:prstDash val="solid"/>
              <a:round/>
              <a:headEnd/>
              <a:tailEnd/>
            </a:ln>
          </p:spPr>
          <p:txBody>
            <a:bodyPr/>
            <a:lstStyle/>
            <a:p>
              <a:endParaRPr lang="en-GB" dirty="0"/>
            </a:p>
          </p:txBody>
        </p:sp>
        <p:sp>
          <p:nvSpPr>
            <p:cNvPr id="201" name="Freeform 199"/>
            <p:cNvSpPr>
              <a:spLocks/>
            </p:cNvSpPr>
            <p:nvPr/>
          </p:nvSpPr>
          <p:spPr bwMode="auto">
            <a:xfrm>
              <a:off x="3537" y="1847"/>
              <a:ext cx="222" cy="13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7938">
              <a:solidFill>
                <a:schemeClr val="tx1"/>
              </a:solidFill>
              <a:prstDash val="solid"/>
              <a:round/>
              <a:headEnd/>
              <a:tailEnd/>
            </a:ln>
          </p:spPr>
          <p:txBody>
            <a:bodyPr/>
            <a:lstStyle/>
            <a:p>
              <a:endParaRPr lang="en-GB" dirty="0"/>
            </a:p>
          </p:txBody>
        </p:sp>
        <p:sp>
          <p:nvSpPr>
            <p:cNvPr id="202" name="Freeform 200"/>
            <p:cNvSpPr>
              <a:spLocks/>
            </p:cNvSpPr>
            <p:nvPr/>
          </p:nvSpPr>
          <p:spPr bwMode="auto">
            <a:xfrm>
              <a:off x="3771" y="1881"/>
              <a:ext cx="118" cy="76"/>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7938">
              <a:solidFill>
                <a:schemeClr val="tx1"/>
              </a:solidFill>
              <a:prstDash val="solid"/>
              <a:round/>
              <a:headEnd/>
              <a:tailEnd/>
            </a:ln>
          </p:spPr>
          <p:txBody>
            <a:bodyPr/>
            <a:lstStyle/>
            <a:p>
              <a:endParaRPr lang="en-GB" dirty="0"/>
            </a:p>
          </p:txBody>
        </p:sp>
        <p:sp>
          <p:nvSpPr>
            <p:cNvPr id="203" name="Freeform 201"/>
            <p:cNvSpPr>
              <a:spLocks/>
            </p:cNvSpPr>
            <p:nvPr/>
          </p:nvSpPr>
          <p:spPr bwMode="auto">
            <a:xfrm>
              <a:off x="3591" y="1793"/>
              <a:ext cx="266" cy="158"/>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7938">
              <a:solidFill>
                <a:schemeClr val="tx1"/>
              </a:solidFill>
              <a:prstDash val="solid"/>
              <a:round/>
              <a:headEnd/>
              <a:tailEnd/>
            </a:ln>
          </p:spPr>
          <p:txBody>
            <a:bodyPr/>
            <a:lstStyle/>
            <a:p>
              <a:endParaRPr lang="en-GB" dirty="0"/>
            </a:p>
          </p:txBody>
        </p:sp>
        <p:sp>
          <p:nvSpPr>
            <p:cNvPr id="204" name="Freeform 202"/>
            <p:cNvSpPr>
              <a:spLocks/>
            </p:cNvSpPr>
            <p:nvPr/>
          </p:nvSpPr>
          <p:spPr bwMode="auto">
            <a:xfrm>
              <a:off x="3819" y="1835"/>
              <a:ext cx="158" cy="76"/>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7938">
              <a:solidFill>
                <a:schemeClr val="tx1"/>
              </a:solidFill>
              <a:prstDash val="solid"/>
              <a:round/>
              <a:headEnd/>
              <a:tailEnd/>
            </a:ln>
          </p:spPr>
          <p:txBody>
            <a:bodyPr/>
            <a:lstStyle/>
            <a:p>
              <a:endParaRPr lang="en-GB" dirty="0"/>
            </a:p>
          </p:txBody>
        </p:sp>
        <p:sp>
          <p:nvSpPr>
            <p:cNvPr id="205" name="Freeform 203"/>
            <p:cNvSpPr>
              <a:spLocks/>
            </p:cNvSpPr>
            <p:nvPr/>
          </p:nvSpPr>
          <p:spPr bwMode="auto">
            <a:xfrm>
              <a:off x="3441" y="1589"/>
              <a:ext cx="640" cy="298"/>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7938">
              <a:solidFill>
                <a:schemeClr val="tx1"/>
              </a:solidFill>
              <a:prstDash val="solid"/>
              <a:round/>
              <a:headEnd/>
              <a:tailEnd/>
            </a:ln>
          </p:spPr>
          <p:txBody>
            <a:bodyPr/>
            <a:lstStyle/>
            <a:p>
              <a:endParaRPr lang="en-GB" dirty="0"/>
            </a:p>
          </p:txBody>
        </p:sp>
        <p:sp>
          <p:nvSpPr>
            <p:cNvPr id="206" name="Freeform 204"/>
            <p:cNvSpPr>
              <a:spLocks/>
            </p:cNvSpPr>
            <p:nvPr/>
          </p:nvSpPr>
          <p:spPr bwMode="auto">
            <a:xfrm>
              <a:off x="3137" y="985"/>
              <a:ext cx="2580" cy="890"/>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7938">
              <a:solidFill>
                <a:schemeClr val="tx1"/>
              </a:solidFill>
              <a:prstDash val="solid"/>
              <a:round/>
              <a:headEnd/>
              <a:tailEnd/>
            </a:ln>
          </p:spPr>
          <p:txBody>
            <a:bodyPr/>
            <a:lstStyle/>
            <a:p>
              <a:endParaRPr lang="en-GB" dirty="0"/>
            </a:p>
          </p:txBody>
        </p:sp>
        <p:sp>
          <p:nvSpPr>
            <p:cNvPr id="207" name="Freeform 205"/>
            <p:cNvSpPr>
              <a:spLocks/>
            </p:cNvSpPr>
            <p:nvPr/>
          </p:nvSpPr>
          <p:spPr bwMode="auto">
            <a:xfrm>
              <a:off x="3519" y="1007"/>
              <a:ext cx="276" cy="196"/>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7938">
              <a:solidFill>
                <a:schemeClr val="tx1"/>
              </a:solidFill>
              <a:prstDash val="solid"/>
              <a:round/>
              <a:headEnd/>
              <a:tailEnd/>
            </a:ln>
          </p:spPr>
          <p:txBody>
            <a:bodyPr/>
            <a:lstStyle/>
            <a:p>
              <a:endParaRPr lang="en-GB" dirty="0"/>
            </a:p>
          </p:txBody>
        </p:sp>
        <p:sp>
          <p:nvSpPr>
            <p:cNvPr id="208" name="Freeform 206"/>
            <p:cNvSpPr>
              <a:spLocks/>
            </p:cNvSpPr>
            <p:nvPr/>
          </p:nvSpPr>
          <p:spPr bwMode="auto">
            <a:xfrm>
              <a:off x="4277" y="925"/>
              <a:ext cx="96" cy="52"/>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7938">
              <a:solidFill>
                <a:schemeClr val="tx1"/>
              </a:solidFill>
              <a:prstDash val="solid"/>
              <a:round/>
              <a:headEnd/>
              <a:tailEnd/>
            </a:ln>
          </p:spPr>
          <p:txBody>
            <a:bodyPr/>
            <a:lstStyle/>
            <a:p>
              <a:endParaRPr lang="en-GB" dirty="0"/>
            </a:p>
          </p:txBody>
        </p:sp>
        <p:sp>
          <p:nvSpPr>
            <p:cNvPr id="209" name="Freeform 207"/>
            <p:cNvSpPr>
              <a:spLocks/>
            </p:cNvSpPr>
            <p:nvPr/>
          </p:nvSpPr>
          <p:spPr bwMode="auto">
            <a:xfrm>
              <a:off x="4189" y="897"/>
              <a:ext cx="96" cy="46"/>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7938">
              <a:solidFill>
                <a:schemeClr val="tx1"/>
              </a:solidFill>
              <a:prstDash val="solid"/>
              <a:round/>
              <a:headEnd/>
              <a:tailEnd/>
            </a:ln>
          </p:spPr>
          <p:txBody>
            <a:bodyPr/>
            <a:lstStyle/>
            <a:p>
              <a:endParaRPr lang="en-GB" dirty="0"/>
            </a:p>
          </p:txBody>
        </p:sp>
        <p:sp>
          <p:nvSpPr>
            <p:cNvPr id="210" name="Freeform 208"/>
            <p:cNvSpPr>
              <a:spLocks/>
            </p:cNvSpPr>
            <p:nvPr/>
          </p:nvSpPr>
          <p:spPr bwMode="auto">
            <a:xfrm>
              <a:off x="4165" y="855"/>
              <a:ext cx="84" cy="44"/>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7938">
              <a:solidFill>
                <a:schemeClr val="tx1"/>
              </a:solidFill>
              <a:prstDash val="solid"/>
              <a:round/>
              <a:headEnd/>
              <a:tailEnd/>
            </a:ln>
          </p:spPr>
          <p:txBody>
            <a:bodyPr/>
            <a:lstStyle/>
            <a:p>
              <a:endParaRPr lang="en-GB" dirty="0"/>
            </a:p>
          </p:txBody>
        </p:sp>
        <p:sp>
          <p:nvSpPr>
            <p:cNvPr id="211" name="Freeform 209"/>
            <p:cNvSpPr>
              <a:spLocks/>
            </p:cNvSpPr>
            <p:nvPr/>
          </p:nvSpPr>
          <p:spPr bwMode="auto">
            <a:xfrm>
              <a:off x="4877" y="1037"/>
              <a:ext cx="128" cy="44"/>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7938">
              <a:solidFill>
                <a:schemeClr val="tx1"/>
              </a:solidFill>
              <a:prstDash val="solid"/>
              <a:round/>
              <a:headEnd/>
              <a:tailEnd/>
            </a:ln>
          </p:spPr>
          <p:txBody>
            <a:bodyPr/>
            <a:lstStyle/>
            <a:p>
              <a:endParaRPr lang="en-GB" dirty="0"/>
            </a:p>
          </p:txBody>
        </p:sp>
        <p:sp>
          <p:nvSpPr>
            <p:cNvPr id="212" name="Freeform 210"/>
            <p:cNvSpPr>
              <a:spLocks/>
            </p:cNvSpPr>
            <p:nvPr/>
          </p:nvSpPr>
          <p:spPr bwMode="auto">
            <a:xfrm>
              <a:off x="5021" y="1057"/>
              <a:ext cx="74" cy="24"/>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7938">
              <a:solidFill>
                <a:schemeClr val="tx1"/>
              </a:solidFill>
              <a:prstDash val="solid"/>
              <a:round/>
              <a:headEnd/>
              <a:tailEnd/>
            </a:ln>
          </p:spPr>
          <p:txBody>
            <a:bodyPr/>
            <a:lstStyle/>
            <a:p>
              <a:endParaRPr lang="en-GB" dirty="0"/>
            </a:p>
          </p:txBody>
        </p:sp>
        <p:sp>
          <p:nvSpPr>
            <p:cNvPr id="213" name="Freeform 211"/>
            <p:cNvSpPr>
              <a:spLocks/>
            </p:cNvSpPr>
            <p:nvPr/>
          </p:nvSpPr>
          <p:spPr bwMode="auto">
            <a:xfrm>
              <a:off x="5537" y="1173"/>
              <a:ext cx="58" cy="24"/>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7938">
              <a:solidFill>
                <a:schemeClr val="tx1"/>
              </a:solidFill>
              <a:prstDash val="solid"/>
              <a:round/>
              <a:headEnd/>
              <a:tailEnd/>
            </a:ln>
          </p:spPr>
          <p:txBody>
            <a:bodyPr/>
            <a:lstStyle/>
            <a:p>
              <a:endParaRPr lang="en-GB" dirty="0"/>
            </a:p>
          </p:txBody>
        </p:sp>
        <p:sp>
          <p:nvSpPr>
            <p:cNvPr id="214" name="Freeform 212"/>
            <p:cNvSpPr>
              <a:spLocks/>
            </p:cNvSpPr>
            <p:nvPr/>
          </p:nvSpPr>
          <p:spPr bwMode="auto">
            <a:xfrm>
              <a:off x="4951" y="1609"/>
              <a:ext cx="42" cy="174"/>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7938">
              <a:solidFill>
                <a:schemeClr val="tx1"/>
              </a:solidFill>
              <a:prstDash val="solid"/>
              <a:round/>
              <a:headEnd/>
              <a:tailEnd/>
            </a:ln>
          </p:spPr>
          <p:txBody>
            <a:bodyPr/>
            <a:lstStyle/>
            <a:p>
              <a:endParaRPr lang="en-GB" dirty="0"/>
            </a:p>
          </p:txBody>
        </p:sp>
        <p:sp>
          <p:nvSpPr>
            <p:cNvPr id="215" name="Freeform 214"/>
            <p:cNvSpPr>
              <a:spLocks/>
            </p:cNvSpPr>
            <p:nvPr/>
          </p:nvSpPr>
          <p:spPr bwMode="auto">
            <a:xfrm>
              <a:off x="3411" y="1901"/>
              <a:ext cx="24" cy="20"/>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7938">
              <a:solidFill>
                <a:schemeClr val="tx1"/>
              </a:solidFill>
              <a:prstDash val="solid"/>
              <a:round/>
              <a:headEnd/>
              <a:tailEnd/>
            </a:ln>
          </p:spPr>
          <p:txBody>
            <a:bodyPr/>
            <a:lstStyle/>
            <a:p>
              <a:endParaRPr lang="en-GB" dirty="0"/>
            </a:p>
          </p:txBody>
        </p:sp>
      </p:grpSp>
      <p:grpSp>
        <p:nvGrpSpPr>
          <p:cNvPr id="216" name="Group 294"/>
          <p:cNvGrpSpPr>
            <a:grpSpLocks/>
          </p:cNvGrpSpPr>
          <p:nvPr/>
        </p:nvGrpSpPr>
        <p:grpSpPr bwMode="auto">
          <a:xfrm>
            <a:off x="4789487" y="3035001"/>
            <a:ext cx="1282700" cy="806450"/>
            <a:chOff x="3119" y="1859"/>
            <a:chExt cx="808" cy="508"/>
          </a:xfrm>
          <a:noFill/>
        </p:grpSpPr>
        <p:sp>
          <p:nvSpPr>
            <p:cNvPr id="217" name="Freeform 216"/>
            <p:cNvSpPr>
              <a:spLocks/>
            </p:cNvSpPr>
            <p:nvPr/>
          </p:nvSpPr>
          <p:spPr bwMode="auto">
            <a:xfrm>
              <a:off x="3217" y="1981"/>
              <a:ext cx="30" cy="16"/>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7938">
              <a:solidFill>
                <a:schemeClr val="tx1"/>
              </a:solidFill>
              <a:prstDash val="solid"/>
              <a:round/>
              <a:headEnd/>
              <a:tailEnd/>
            </a:ln>
          </p:spPr>
          <p:txBody>
            <a:bodyPr/>
            <a:lstStyle/>
            <a:p>
              <a:endParaRPr lang="en-GB" dirty="0"/>
            </a:p>
          </p:txBody>
        </p:sp>
        <p:sp>
          <p:nvSpPr>
            <p:cNvPr id="218" name="Freeform 217"/>
            <p:cNvSpPr>
              <a:spLocks/>
            </p:cNvSpPr>
            <p:nvPr/>
          </p:nvSpPr>
          <p:spPr bwMode="auto">
            <a:xfrm>
              <a:off x="3119" y="1859"/>
              <a:ext cx="292" cy="112"/>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7938">
              <a:solidFill>
                <a:schemeClr val="tx1"/>
              </a:solidFill>
              <a:prstDash val="solid"/>
              <a:round/>
              <a:headEnd/>
              <a:tailEnd/>
            </a:ln>
          </p:spPr>
          <p:txBody>
            <a:bodyPr/>
            <a:lstStyle/>
            <a:p>
              <a:endParaRPr lang="en-GB" dirty="0"/>
            </a:p>
          </p:txBody>
        </p:sp>
        <p:sp>
          <p:nvSpPr>
            <p:cNvPr id="219" name="Freeform 218"/>
            <p:cNvSpPr>
              <a:spLocks/>
            </p:cNvSpPr>
            <p:nvPr/>
          </p:nvSpPr>
          <p:spPr bwMode="auto">
            <a:xfrm>
              <a:off x="3257" y="1997"/>
              <a:ext cx="28" cy="28"/>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7938">
              <a:solidFill>
                <a:schemeClr val="tx1"/>
              </a:solidFill>
              <a:prstDash val="solid"/>
              <a:round/>
              <a:headEnd/>
              <a:tailEnd/>
            </a:ln>
          </p:spPr>
          <p:txBody>
            <a:bodyPr/>
            <a:lstStyle/>
            <a:p>
              <a:endParaRPr lang="en-GB" dirty="0"/>
            </a:p>
          </p:txBody>
        </p:sp>
        <p:sp>
          <p:nvSpPr>
            <p:cNvPr id="220" name="Freeform 219"/>
            <p:cNvSpPr>
              <a:spLocks/>
            </p:cNvSpPr>
            <p:nvPr/>
          </p:nvSpPr>
          <p:spPr bwMode="auto">
            <a:xfrm>
              <a:off x="3263" y="1951"/>
              <a:ext cx="108" cy="86"/>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7938">
              <a:solidFill>
                <a:schemeClr val="tx1"/>
              </a:solidFill>
              <a:prstDash val="solid"/>
              <a:round/>
              <a:headEnd/>
              <a:tailEnd/>
            </a:ln>
          </p:spPr>
          <p:txBody>
            <a:bodyPr/>
            <a:lstStyle/>
            <a:p>
              <a:endParaRPr lang="en-GB" dirty="0"/>
            </a:p>
          </p:txBody>
        </p:sp>
        <p:sp>
          <p:nvSpPr>
            <p:cNvPr id="221" name="Freeform 220"/>
            <p:cNvSpPr>
              <a:spLocks/>
            </p:cNvSpPr>
            <p:nvPr/>
          </p:nvSpPr>
          <p:spPr bwMode="auto">
            <a:xfrm>
              <a:off x="3243" y="2023"/>
              <a:ext cx="24" cy="64"/>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7938">
              <a:solidFill>
                <a:schemeClr val="tx1"/>
              </a:solidFill>
              <a:prstDash val="solid"/>
              <a:round/>
              <a:headEnd/>
              <a:tailEnd/>
            </a:ln>
          </p:spPr>
          <p:txBody>
            <a:bodyPr/>
            <a:lstStyle/>
            <a:p>
              <a:endParaRPr lang="en-GB" dirty="0"/>
            </a:p>
          </p:txBody>
        </p:sp>
        <p:sp>
          <p:nvSpPr>
            <p:cNvPr id="222" name="Freeform 221"/>
            <p:cNvSpPr>
              <a:spLocks/>
            </p:cNvSpPr>
            <p:nvPr/>
          </p:nvSpPr>
          <p:spPr bwMode="auto">
            <a:xfrm>
              <a:off x="3321" y="1945"/>
              <a:ext cx="142" cy="148"/>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7938">
              <a:solidFill>
                <a:schemeClr val="tx1"/>
              </a:solidFill>
              <a:prstDash val="solid"/>
              <a:round/>
              <a:headEnd/>
              <a:tailEnd/>
            </a:ln>
          </p:spPr>
          <p:txBody>
            <a:bodyPr/>
            <a:lstStyle/>
            <a:p>
              <a:endParaRPr lang="en-GB" dirty="0"/>
            </a:p>
          </p:txBody>
        </p:sp>
        <p:sp>
          <p:nvSpPr>
            <p:cNvPr id="223" name="Freeform 222"/>
            <p:cNvSpPr>
              <a:spLocks/>
            </p:cNvSpPr>
            <p:nvPr/>
          </p:nvSpPr>
          <p:spPr bwMode="auto">
            <a:xfrm>
              <a:off x="3443" y="2075"/>
              <a:ext cx="28" cy="28"/>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7938">
              <a:solidFill>
                <a:schemeClr val="tx1"/>
              </a:solidFill>
              <a:prstDash val="solid"/>
              <a:round/>
              <a:headEnd/>
              <a:tailEnd/>
            </a:ln>
          </p:spPr>
          <p:txBody>
            <a:bodyPr/>
            <a:lstStyle/>
            <a:p>
              <a:endParaRPr lang="en-GB" dirty="0"/>
            </a:p>
          </p:txBody>
        </p:sp>
        <p:sp>
          <p:nvSpPr>
            <p:cNvPr id="224" name="Freeform 223"/>
            <p:cNvSpPr>
              <a:spLocks/>
            </p:cNvSpPr>
            <p:nvPr/>
          </p:nvSpPr>
          <p:spPr bwMode="auto">
            <a:xfrm>
              <a:off x="3513" y="2149"/>
              <a:ext cx="84" cy="56"/>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7938">
              <a:solidFill>
                <a:schemeClr val="tx1"/>
              </a:solidFill>
              <a:prstDash val="solid"/>
              <a:round/>
              <a:headEnd/>
              <a:tailEnd/>
            </a:ln>
          </p:spPr>
          <p:txBody>
            <a:bodyPr/>
            <a:lstStyle/>
            <a:p>
              <a:endParaRPr lang="en-GB" dirty="0"/>
            </a:p>
          </p:txBody>
        </p:sp>
        <p:sp>
          <p:nvSpPr>
            <p:cNvPr id="225" name="Freeform 224"/>
            <p:cNvSpPr>
              <a:spLocks/>
            </p:cNvSpPr>
            <p:nvPr/>
          </p:nvSpPr>
          <p:spPr bwMode="auto">
            <a:xfrm>
              <a:off x="3527" y="2173"/>
              <a:ext cx="124" cy="130"/>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7938">
              <a:solidFill>
                <a:schemeClr val="tx1"/>
              </a:solidFill>
              <a:prstDash val="solid"/>
              <a:round/>
              <a:headEnd/>
              <a:tailEnd/>
            </a:ln>
          </p:spPr>
          <p:txBody>
            <a:bodyPr/>
            <a:lstStyle/>
            <a:p>
              <a:endParaRPr lang="en-GB" dirty="0"/>
            </a:p>
          </p:txBody>
        </p:sp>
        <p:sp>
          <p:nvSpPr>
            <p:cNvPr id="226" name="Freeform 225"/>
            <p:cNvSpPr>
              <a:spLocks/>
            </p:cNvSpPr>
            <p:nvPr/>
          </p:nvSpPr>
          <p:spPr bwMode="auto">
            <a:xfrm>
              <a:off x="3381" y="2267"/>
              <a:ext cx="162" cy="100"/>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7938">
              <a:solidFill>
                <a:schemeClr val="tx1"/>
              </a:solidFill>
              <a:prstDash val="solid"/>
              <a:round/>
              <a:headEnd/>
              <a:tailEnd/>
            </a:ln>
          </p:spPr>
          <p:txBody>
            <a:bodyPr/>
            <a:lstStyle/>
            <a:p>
              <a:endParaRPr lang="en-GB" dirty="0"/>
            </a:p>
          </p:txBody>
        </p:sp>
        <p:sp>
          <p:nvSpPr>
            <p:cNvPr id="227" name="Freeform 226"/>
            <p:cNvSpPr>
              <a:spLocks/>
            </p:cNvSpPr>
            <p:nvPr/>
          </p:nvSpPr>
          <p:spPr bwMode="auto">
            <a:xfrm>
              <a:off x="3401" y="1903"/>
              <a:ext cx="306" cy="258"/>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7938">
              <a:solidFill>
                <a:schemeClr val="tx1"/>
              </a:solidFill>
              <a:prstDash val="solid"/>
              <a:round/>
              <a:headEnd/>
              <a:tailEnd/>
            </a:ln>
          </p:spPr>
          <p:txBody>
            <a:bodyPr/>
            <a:lstStyle/>
            <a:p>
              <a:endParaRPr lang="en-GB" dirty="0"/>
            </a:p>
          </p:txBody>
        </p:sp>
        <p:sp>
          <p:nvSpPr>
            <p:cNvPr id="228" name="Freeform 227"/>
            <p:cNvSpPr>
              <a:spLocks/>
            </p:cNvSpPr>
            <p:nvPr/>
          </p:nvSpPr>
          <p:spPr bwMode="auto">
            <a:xfrm>
              <a:off x="3663" y="1925"/>
              <a:ext cx="226" cy="162"/>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7938">
              <a:solidFill>
                <a:schemeClr val="tx1"/>
              </a:solidFill>
              <a:prstDash val="solid"/>
              <a:round/>
              <a:headEnd/>
              <a:tailEnd/>
            </a:ln>
          </p:spPr>
          <p:txBody>
            <a:bodyPr/>
            <a:lstStyle/>
            <a:p>
              <a:endParaRPr lang="en-GB" dirty="0"/>
            </a:p>
          </p:txBody>
        </p:sp>
        <p:sp>
          <p:nvSpPr>
            <p:cNvPr id="229" name="Freeform 228"/>
            <p:cNvSpPr>
              <a:spLocks/>
            </p:cNvSpPr>
            <p:nvPr/>
          </p:nvSpPr>
          <p:spPr bwMode="auto">
            <a:xfrm>
              <a:off x="3671" y="1953"/>
              <a:ext cx="256" cy="232"/>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7938">
              <a:solidFill>
                <a:schemeClr val="tx1"/>
              </a:solidFill>
              <a:prstDash val="solid"/>
              <a:round/>
              <a:headEnd/>
              <a:tailEnd/>
            </a:ln>
          </p:spPr>
          <p:txBody>
            <a:bodyPr/>
            <a:lstStyle/>
            <a:p>
              <a:endParaRPr lang="en-GB" dirty="0"/>
            </a:p>
          </p:txBody>
        </p:sp>
        <p:sp>
          <p:nvSpPr>
            <p:cNvPr id="230" name="Freeform 229"/>
            <p:cNvSpPr>
              <a:spLocks/>
            </p:cNvSpPr>
            <p:nvPr/>
          </p:nvSpPr>
          <p:spPr bwMode="auto">
            <a:xfrm>
              <a:off x="3255" y="2017"/>
              <a:ext cx="68" cy="76"/>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7938">
              <a:solidFill>
                <a:schemeClr val="tx1"/>
              </a:solidFill>
              <a:prstDash val="solid"/>
              <a:round/>
              <a:headEnd/>
              <a:tailEnd/>
            </a:ln>
          </p:spPr>
          <p:txBody>
            <a:bodyPr/>
            <a:lstStyle/>
            <a:p>
              <a:endParaRPr lang="en-GB" dirty="0"/>
            </a:p>
          </p:txBody>
        </p:sp>
        <p:sp>
          <p:nvSpPr>
            <p:cNvPr id="231" name="Freeform 230"/>
            <p:cNvSpPr>
              <a:spLocks/>
            </p:cNvSpPr>
            <p:nvPr/>
          </p:nvSpPr>
          <p:spPr bwMode="auto">
            <a:xfrm>
              <a:off x="3253" y="2041"/>
              <a:ext cx="330" cy="268"/>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7938">
              <a:solidFill>
                <a:schemeClr val="tx1"/>
              </a:solidFill>
              <a:prstDash val="solid"/>
              <a:round/>
              <a:headEnd/>
              <a:tailEnd/>
            </a:ln>
          </p:spPr>
          <p:txBody>
            <a:bodyPr/>
            <a:lstStyle/>
            <a:p>
              <a:endParaRPr lang="en-GB" dirty="0"/>
            </a:p>
          </p:txBody>
        </p:sp>
        <p:sp>
          <p:nvSpPr>
            <p:cNvPr id="232" name="Freeform 231"/>
            <p:cNvSpPr>
              <a:spLocks/>
            </p:cNvSpPr>
            <p:nvPr/>
          </p:nvSpPr>
          <p:spPr bwMode="auto">
            <a:xfrm>
              <a:off x="3257" y="2037"/>
              <a:ext cx="8" cy="16"/>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7938">
              <a:solidFill>
                <a:schemeClr val="tx1"/>
              </a:solidFill>
              <a:prstDash val="solid"/>
              <a:round/>
              <a:headEnd/>
              <a:tailEnd/>
            </a:ln>
          </p:spPr>
          <p:txBody>
            <a:bodyPr/>
            <a:lstStyle/>
            <a:p>
              <a:endParaRPr lang="en-GB" dirty="0"/>
            </a:p>
          </p:txBody>
        </p:sp>
        <p:sp>
          <p:nvSpPr>
            <p:cNvPr id="233" name="Freeform 232"/>
            <p:cNvSpPr>
              <a:spLocks/>
            </p:cNvSpPr>
            <p:nvPr/>
          </p:nvSpPr>
          <p:spPr bwMode="auto">
            <a:xfrm>
              <a:off x="3509" y="2147"/>
              <a:ext cx="10" cy="26"/>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7938">
              <a:solidFill>
                <a:schemeClr val="tx1"/>
              </a:solidFill>
              <a:prstDash val="solid"/>
              <a:round/>
              <a:headEnd/>
              <a:tailEnd/>
            </a:ln>
          </p:spPr>
          <p:txBody>
            <a:bodyPr/>
            <a:lstStyle/>
            <a:p>
              <a:endParaRPr lang="en-GB" dirty="0"/>
            </a:p>
          </p:txBody>
        </p:sp>
        <p:sp>
          <p:nvSpPr>
            <p:cNvPr id="234" name="Freeform 233"/>
            <p:cNvSpPr>
              <a:spLocks/>
            </p:cNvSpPr>
            <p:nvPr/>
          </p:nvSpPr>
          <p:spPr bwMode="auto">
            <a:xfrm>
              <a:off x="3501" y="2139"/>
              <a:ext cx="8" cy="12"/>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grpFill/>
            <a:ln w="7938">
              <a:solidFill>
                <a:schemeClr val="tx1"/>
              </a:solidFill>
              <a:prstDash val="solid"/>
              <a:round/>
              <a:headEnd/>
              <a:tailEnd/>
            </a:ln>
          </p:spPr>
          <p:txBody>
            <a:bodyPr/>
            <a:lstStyle/>
            <a:p>
              <a:endParaRPr lang="en-GB" dirty="0"/>
            </a:p>
          </p:txBody>
        </p:sp>
      </p:grpSp>
      <p:grpSp>
        <p:nvGrpSpPr>
          <p:cNvPr id="235" name="Group 290"/>
          <p:cNvGrpSpPr>
            <a:grpSpLocks/>
          </p:cNvGrpSpPr>
          <p:nvPr/>
        </p:nvGrpSpPr>
        <p:grpSpPr bwMode="auto">
          <a:xfrm>
            <a:off x="5849937" y="2666701"/>
            <a:ext cx="2771775" cy="2762250"/>
            <a:chOff x="3787" y="1627"/>
            <a:chExt cx="1746" cy="1740"/>
          </a:xfrm>
          <a:noFill/>
        </p:grpSpPr>
        <p:sp>
          <p:nvSpPr>
            <p:cNvPr id="236" name="Freeform 234"/>
            <p:cNvSpPr>
              <a:spLocks/>
            </p:cNvSpPr>
            <p:nvPr/>
          </p:nvSpPr>
          <p:spPr bwMode="auto">
            <a:xfrm>
              <a:off x="4327" y="2335"/>
              <a:ext cx="80" cy="68"/>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7938">
              <a:solidFill>
                <a:schemeClr val="tx1"/>
              </a:solidFill>
              <a:prstDash val="solid"/>
              <a:round/>
              <a:headEnd/>
              <a:tailEnd/>
            </a:ln>
          </p:spPr>
          <p:txBody>
            <a:bodyPr/>
            <a:lstStyle/>
            <a:p>
              <a:endParaRPr lang="en-GB" dirty="0"/>
            </a:p>
          </p:txBody>
        </p:sp>
        <p:sp>
          <p:nvSpPr>
            <p:cNvPr id="237" name="Freeform 235"/>
            <p:cNvSpPr>
              <a:spLocks/>
            </p:cNvSpPr>
            <p:nvPr/>
          </p:nvSpPr>
          <p:spPr bwMode="auto">
            <a:xfrm>
              <a:off x="4325" y="2197"/>
              <a:ext cx="112" cy="234"/>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7938">
              <a:solidFill>
                <a:schemeClr val="tx1"/>
              </a:solidFill>
              <a:prstDash val="solid"/>
              <a:round/>
              <a:headEnd/>
              <a:tailEnd/>
            </a:ln>
          </p:spPr>
          <p:txBody>
            <a:bodyPr/>
            <a:lstStyle/>
            <a:p>
              <a:endParaRPr lang="en-GB" dirty="0"/>
            </a:p>
          </p:txBody>
        </p:sp>
        <p:sp>
          <p:nvSpPr>
            <p:cNvPr id="238" name="Freeform 236"/>
            <p:cNvSpPr>
              <a:spLocks/>
            </p:cNvSpPr>
            <p:nvPr/>
          </p:nvSpPr>
          <p:spPr bwMode="auto">
            <a:xfrm>
              <a:off x="3939" y="1971"/>
              <a:ext cx="38" cy="36"/>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7938">
              <a:solidFill>
                <a:schemeClr val="tx1"/>
              </a:solidFill>
              <a:prstDash val="solid"/>
              <a:round/>
              <a:headEnd/>
              <a:tailEnd/>
            </a:ln>
          </p:spPr>
          <p:txBody>
            <a:bodyPr/>
            <a:lstStyle/>
            <a:p>
              <a:endParaRPr lang="en-GB" dirty="0"/>
            </a:p>
          </p:txBody>
        </p:sp>
        <p:sp>
          <p:nvSpPr>
            <p:cNvPr id="239" name="Freeform 237"/>
            <p:cNvSpPr>
              <a:spLocks/>
            </p:cNvSpPr>
            <p:nvPr/>
          </p:nvSpPr>
          <p:spPr bwMode="auto">
            <a:xfrm>
              <a:off x="3971" y="2069"/>
              <a:ext cx="130" cy="72"/>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7938">
              <a:solidFill>
                <a:schemeClr val="tx1"/>
              </a:solidFill>
              <a:prstDash val="solid"/>
              <a:round/>
              <a:headEnd/>
              <a:tailEnd/>
            </a:ln>
          </p:spPr>
          <p:txBody>
            <a:bodyPr/>
            <a:lstStyle/>
            <a:p>
              <a:endParaRPr lang="en-GB" dirty="0"/>
            </a:p>
          </p:txBody>
        </p:sp>
        <p:sp>
          <p:nvSpPr>
            <p:cNvPr id="240" name="Freeform 238"/>
            <p:cNvSpPr>
              <a:spLocks/>
            </p:cNvSpPr>
            <p:nvPr/>
          </p:nvSpPr>
          <p:spPr bwMode="auto">
            <a:xfrm>
              <a:off x="4115" y="2109"/>
              <a:ext cx="50" cy="26"/>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7938">
              <a:solidFill>
                <a:schemeClr val="tx1"/>
              </a:solidFill>
              <a:prstDash val="solid"/>
              <a:round/>
              <a:headEnd/>
              <a:tailEnd/>
            </a:ln>
          </p:spPr>
          <p:txBody>
            <a:bodyPr/>
            <a:lstStyle/>
            <a:p>
              <a:endParaRPr lang="en-GB" dirty="0"/>
            </a:p>
          </p:txBody>
        </p:sp>
        <p:sp>
          <p:nvSpPr>
            <p:cNvPr id="241" name="Freeform 239"/>
            <p:cNvSpPr>
              <a:spLocks/>
            </p:cNvSpPr>
            <p:nvPr/>
          </p:nvSpPr>
          <p:spPr bwMode="auto">
            <a:xfrm>
              <a:off x="4101" y="2139"/>
              <a:ext cx="70" cy="90"/>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7938">
              <a:solidFill>
                <a:schemeClr val="tx1"/>
              </a:solidFill>
              <a:prstDash val="solid"/>
              <a:round/>
              <a:headEnd/>
              <a:tailEnd/>
            </a:ln>
          </p:spPr>
          <p:txBody>
            <a:bodyPr/>
            <a:lstStyle/>
            <a:p>
              <a:endParaRPr lang="en-GB" dirty="0"/>
            </a:p>
          </p:txBody>
        </p:sp>
        <p:sp>
          <p:nvSpPr>
            <p:cNvPr id="242" name="Freeform 240"/>
            <p:cNvSpPr>
              <a:spLocks/>
            </p:cNvSpPr>
            <p:nvPr/>
          </p:nvSpPr>
          <p:spPr bwMode="auto">
            <a:xfrm>
              <a:off x="3969" y="2413"/>
              <a:ext cx="32" cy="58"/>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7938">
              <a:solidFill>
                <a:schemeClr val="tx1"/>
              </a:solidFill>
              <a:prstDash val="solid"/>
              <a:round/>
              <a:headEnd/>
              <a:tailEnd/>
            </a:ln>
          </p:spPr>
          <p:txBody>
            <a:bodyPr/>
            <a:lstStyle/>
            <a:p>
              <a:endParaRPr lang="en-GB" dirty="0"/>
            </a:p>
          </p:txBody>
        </p:sp>
        <p:sp>
          <p:nvSpPr>
            <p:cNvPr id="243" name="Freeform 241"/>
            <p:cNvSpPr>
              <a:spLocks/>
            </p:cNvSpPr>
            <p:nvPr/>
          </p:nvSpPr>
          <p:spPr bwMode="auto">
            <a:xfrm>
              <a:off x="3787" y="1977"/>
              <a:ext cx="460" cy="464"/>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7938">
              <a:solidFill>
                <a:schemeClr val="tx1"/>
              </a:solidFill>
              <a:prstDash val="solid"/>
              <a:round/>
              <a:headEnd/>
              <a:tailEnd/>
            </a:ln>
          </p:spPr>
          <p:txBody>
            <a:bodyPr/>
            <a:lstStyle/>
            <a:p>
              <a:endParaRPr lang="en-GB" dirty="0"/>
            </a:p>
          </p:txBody>
        </p:sp>
        <p:sp>
          <p:nvSpPr>
            <p:cNvPr id="244" name="Freeform 242"/>
            <p:cNvSpPr>
              <a:spLocks/>
            </p:cNvSpPr>
            <p:nvPr/>
          </p:nvSpPr>
          <p:spPr bwMode="auto">
            <a:xfrm>
              <a:off x="4165" y="2105"/>
              <a:ext cx="134" cy="296"/>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7938">
              <a:solidFill>
                <a:schemeClr val="tx1"/>
              </a:solidFill>
              <a:prstDash val="solid"/>
              <a:round/>
              <a:headEnd/>
              <a:tailEnd/>
            </a:ln>
          </p:spPr>
          <p:txBody>
            <a:bodyPr/>
            <a:lstStyle/>
            <a:p>
              <a:endParaRPr lang="en-GB" dirty="0"/>
            </a:p>
          </p:txBody>
        </p:sp>
        <p:sp>
          <p:nvSpPr>
            <p:cNvPr id="245" name="Freeform 243"/>
            <p:cNvSpPr>
              <a:spLocks/>
            </p:cNvSpPr>
            <p:nvPr/>
          </p:nvSpPr>
          <p:spPr bwMode="auto">
            <a:xfrm>
              <a:off x="4249" y="2239"/>
              <a:ext cx="130" cy="240"/>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7938">
              <a:solidFill>
                <a:schemeClr val="tx1"/>
              </a:solidFill>
              <a:prstDash val="solid"/>
              <a:round/>
              <a:headEnd/>
              <a:tailEnd/>
            </a:ln>
          </p:spPr>
          <p:txBody>
            <a:bodyPr/>
            <a:lstStyle/>
            <a:p>
              <a:endParaRPr lang="en-GB" dirty="0"/>
            </a:p>
          </p:txBody>
        </p:sp>
        <p:sp>
          <p:nvSpPr>
            <p:cNvPr id="246" name="Freeform 244"/>
            <p:cNvSpPr>
              <a:spLocks/>
            </p:cNvSpPr>
            <p:nvPr/>
          </p:nvSpPr>
          <p:spPr bwMode="auto">
            <a:xfrm>
              <a:off x="4291" y="2463"/>
              <a:ext cx="64" cy="82"/>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grpFill/>
            <a:ln w="7938">
              <a:solidFill>
                <a:schemeClr val="tx1"/>
              </a:solidFill>
              <a:prstDash val="solid"/>
              <a:round/>
              <a:headEnd/>
              <a:tailEnd/>
            </a:ln>
          </p:spPr>
          <p:txBody>
            <a:bodyPr/>
            <a:lstStyle/>
            <a:p>
              <a:endParaRPr lang="en-GB" dirty="0"/>
            </a:p>
          </p:txBody>
        </p:sp>
        <p:sp>
          <p:nvSpPr>
            <p:cNvPr id="247" name="Freeform 245"/>
            <p:cNvSpPr>
              <a:spLocks/>
            </p:cNvSpPr>
            <p:nvPr/>
          </p:nvSpPr>
          <p:spPr bwMode="auto">
            <a:xfrm>
              <a:off x="4443" y="2459"/>
              <a:ext cx="154" cy="94"/>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7938">
              <a:solidFill>
                <a:schemeClr val="tx1"/>
              </a:solidFill>
              <a:prstDash val="solid"/>
              <a:round/>
              <a:headEnd/>
              <a:tailEnd/>
            </a:ln>
          </p:spPr>
          <p:txBody>
            <a:bodyPr/>
            <a:lstStyle/>
            <a:p>
              <a:endParaRPr lang="en-GB" dirty="0"/>
            </a:p>
          </p:txBody>
        </p:sp>
        <p:sp>
          <p:nvSpPr>
            <p:cNvPr id="248" name="Freeform 246"/>
            <p:cNvSpPr>
              <a:spLocks/>
            </p:cNvSpPr>
            <p:nvPr/>
          </p:nvSpPr>
          <p:spPr bwMode="auto">
            <a:xfrm>
              <a:off x="4429" y="2497"/>
              <a:ext cx="160" cy="134"/>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grpFill/>
            <a:ln w="7938">
              <a:solidFill>
                <a:schemeClr val="tx1"/>
              </a:solidFill>
              <a:prstDash val="solid"/>
              <a:round/>
              <a:headEnd/>
              <a:tailEnd/>
            </a:ln>
          </p:spPr>
          <p:txBody>
            <a:bodyPr/>
            <a:lstStyle/>
            <a:p>
              <a:endParaRPr lang="en-GB" dirty="0"/>
            </a:p>
          </p:txBody>
        </p:sp>
        <p:sp>
          <p:nvSpPr>
            <p:cNvPr id="249" name="Freeform 247"/>
            <p:cNvSpPr>
              <a:spLocks/>
            </p:cNvSpPr>
            <p:nvPr/>
          </p:nvSpPr>
          <p:spPr bwMode="auto">
            <a:xfrm>
              <a:off x="4211" y="2483"/>
              <a:ext cx="172" cy="176"/>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grpFill/>
            <a:ln w="7938">
              <a:solidFill>
                <a:schemeClr val="tx1"/>
              </a:solidFill>
              <a:prstDash val="solid"/>
              <a:round/>
              <a:headEnd/>
              <a:tailEnd/>
            </a:ln>
          </p:spPr>
          <p:txBody>
            <a:bodyPr/>
            <a:lstStyle/>
            <a:p>
              <a:endParaRPr lang="en-GB" dirty="0"/>
            </a:p>
          </p:txBody>
        </p:sp>
        <p:sp>
          <p:nvSpPr>
            <p:cNvPr id="250" name="Freeform 248"/>
            <p:cNvSpPr>
              <a:spLocks/>
            </p:cNvSpPr>
            <p:nvPr/>
          </p:nvSpPr>
          <p:spPr bwMode="auto">
            <a:xfrm>
              <a:off x="4407" y="2609"/>
              <a:ext cx="16" cy="14"/>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grpFill/>
            <a:ln w="7938">
              <a:solidFill>
                <a:schemeClr val="tx1"/>
              </a:solidFill>
              <a:prstDash val="solid"/>
              <a:round/>
              <a:headEnd/>
              <a:tailEnd/>
            </a:ln>
          </p:spPr>
          <p:txBody>
            <a:bodyPr/>
            <a:lstStyle/>
            <a:p>
              <a:endParaRPr lang="en-GB" dirty="0"/>
            </a:p>
          </p:txBody>
        </p:sp>
        <p:sp>
          <p:nvSpPr>
            <p:cNvPr id="251" name="Freeform 249"/>
            <p:cNvSpPr>
              <a:spLocks/>
            </p:cNvSpPr>
            <p:nvPr/>
          </p:nvSpPr>
          <p:spPr bwMode="auto">
            <a:xfrm>
              <a:off x="4373" y="2593"/>
              <a:ext cx="26" cy="28"/>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grpFill/>
            <a:ln w="7938">
              <a:solidFill>
                <a:schemeClr val="tx1"/>
              </a:solidFill>
              <a:prstDash val="solid"/>
              <a:round/>
              <a:headEnd/>
              <a:tailEnd/>
            </a:ln>
          </p:spPr>
          <p:txBody>
            <a:bodyPr/>
            <a:lstStyle/>
            <a:p>
              <a:endParaRPr lang="en-GB" dirty="0"/>
            </a:p>
          </p:txBody>
        </p:sp>
        <p:sp>
          <p:nvSpPr>
            <p:cNvPr id="252" name="Freeform 250"/>
            <p:cNvSpPr>
              <a:spLocks/>
            </p:cNvSpPr>
            <p:nvPr/>
          </p:nvSpPr>
          <p:spPr bwMode="auto">
            <a:xfrm>
              <a:off x="4377" y="2665"/>
              <a:ext cx="158" cy="44"/>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grpFill/>
            <a:ln w="7938">
              <a:solidFill>
                <a:schemeClr val="tx1"/>
              </a:solidFill>
              <a:prstDash val="solid"/>
              <a:round/>
              <a:headEnd/>
              <a:tailEnd/>
            </a:ln>
          </p:spPr>
          <p:txBody>
            <a:bodyPr/>
            <a:lstStyle/>
            <a:p>
              <a:endParaRPr lang="en-GB" dirty="0"/>
            </a:p>
          </p:txBody>
        </p:sp>
        <p:sp>
          <p:nvSpPr>
            <p:cNvPr id="253" name="Freeform 251"/>
            <p:cNvSpPr>
              <a:spLocks/>
            </p:cNvSpPr>
            <p:nvPr/>
          </p:nvSpPr>
          <p:spPr bwMode="auto">
            <a:xfrm>
              <a:off x="4665" y="2699"/>
              <a:ext cx="56" cy="36"/>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grpFill/>
            <a:ln w="7938">
              <a:solidFill>
                <a:schemeClr val="tx1"/>
              </a:solidFill>
              <a:prstDash val="solid"/>
              <a:round/>
              <a:headEnd/>
              <a:tailEnd/>
            </a:ln>
          </p:spPr>
          <p:txBody>
            <a:bodyPr/>
            <a:lstStyle/>
            <a:p>
              <a:endParaRPr lang="en-GB" dirty="0"/>
            </a:p>
          </p:txBody>
        </p:sp>
        <p:sp>
          <p:nvSpPr>
            <p:cNvPr id="254" name="Freeform 252"/>
            <p:cNvSpPr>
              <a:spLocks/>
            </p:cNvSpPr>
            <p:nvPr/>
          </p:nvSpPr>
          <p:spPr bwMode="auto">
            <a:xfrm>
              <a:off x="4591" y="2717"/>
              <a:ext cx="30" cy="16"/>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7938">
              <a:solidFill>
                <a:schemeClr val="tx1"/>
              </a:solidFill>
              <a:prstDash val="solid"/>
              <a:round/>
              <a:headEnd/>
              <a:tailEnd/>
            </a:ln>
          </p:spPr>
          <p:txBody>
            <a:bodyPr/>
            <a:lstStyle/>
            <a:p>
              <a:endParaRPr lang="en-GB" dirty="0"/>
            </a:p>
          </p:txBody>
        </p:sp>
        <p:sp>
          <p:nvSpPr>
            <p:cNvPr id="255" name="Freeform 253"/>
            <p:cNvSpPr>
              <a:spLocks/>
            </p:cNvSpPr>
            <p:nvPr/>
          </p:nvSpPr>
          <p:spPr bwMode="auto">
            <a:xfrm>
              <a:off x="4605" y="2699"/>
              <a:ext cx="38" cy="10"/>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grpFill/>
            <a:ln w="7938">
              <a:solidFill>
                <a:schemeClr val="tx1"/>
              </a:solidFill>
              <a:prstDash val="solid"/>
              <a:round/>
              <a:headEnd/>
              <a:tailEnd/>
            </a:ln>
          </p:spPr>
          <p:txBody>
            <a:bodyPr/>
            <a:lstStyle/>
            <a:p>
              <a:endParaRPr lang="en-GB" dirty="0"/>
            </a:p>
          </p:txBody>
        </p:sp>
        <p:sp>
          <p:nvSpPr>
            <p:cNvPr id="256" name="Freeform 254"/>
            <p:cNvSpPr>
              <a:spLocks/>
            </p:cNvSpPr>
            <p:nvPr/>
          </p:nvSpPr>
          <p:spPr bwMode="auto">
            <a:xfrm>
              <a:off x="4575" y="2699"/>
              <a:ext cx="20" cy="10"/>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grpFill/>
            <a:ln w="7938">
              <a:solidFill>
                <a:schemeClr val="tx1"/>
              </a:solidFill>
              <a:prstDash val="solid"/>
              <a:round/>
              <a:headEnd/>
              <a:tailEnd/>
            </a:ln>
          </p:spPr>
          <p:txBody>
            <a:bodyPr/>
            <a:lstStyle/>
            <a:p>
              <a:endParaRPr lang="en-GB" dirty="0"/>
            </a:p>
          </p:txBody>
        </p:sp>
        <p:sp>
          <p:nvSpPr>
            <p:cNvPr id="257" name="Freeform 255"/>
            <p:cNvSpPr>
              <a:spLocks/>
            </p:cNvSpPr>
            <p:nvPr/>
          </p:nvSpPr>
          <p:spPr bwMode="auto">
            <a:xfrm>
              <a:off x="4543" y="2699"/>
              <a:ext cx="26" cy="18"/>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grpFill/>
            <a:ln w="7938">
              <a:solidFill>
                <a:schemeClr val="tx1"/>
              </a:solidFill>
              <a:prstDash val="solid"/>
              <a:round/>
              <a:headEnd/>
              <a:tailEnd/>
            </a:ln>
          </p:spPr>
          <p:txBody>
            <a:bodyPr/>
            <a:lstStyle/>
            <a:p>
              <a:endParaRPr lang="en-GB" dirty="0"/>
            </a:p>
          </p:txBody>
        </p:sp>
        <p:sp>
          <p:nvSpPr>
            <p:cNvPr id="258" name="Freeform 256"/>
            <p:cNvSpPr>
              <a:spLocks/>
            </p:cNvSpPr>
            <p:nvPr/>
          </p:nvSpPr>
          <p:spPr bwMode="auto">
            <a:xfrm>
              <a:off x="4589" y="2541"/>
              <a:ext cx="98" cy="118"/>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7938">
              <a:solidFill>
                <a:schemeClr val="tx1"/>
              </a:solidFill>
              <a:prstDash val="solid"/>
              <a:round/>
              <a:headEnd/>
              <a:tailEnd/>
            </a:ln>
          </p:spPr>
          <p:txBody>
            <a:bodyPr/>
            <a:lstStyle/>
            <a:p>
              <a:endParaRPr lang="en-GB" dirty="0"/>
            </a:p>
          </p:txBody>
        </p:sp>
        <p:sp>
          <p:nvSpPr>
            <p:cNvPr id="259" name="Freeform 257"/>
            <p:cNvSpPr>
              <a:spLocks/>
            </p:cNvSpPr>
            <p:nvPr/>
          </p:nvSpPr>
          <p:spPr bwMode="auto">
            <a:xfrm>
              <a:off x="4777" y="2577"/>
              <a:ext cx="162" cy="136"/>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7938">
              <a:solidFill>
                <a:schemeClr val="tx1"/>
              </a:solidFill>
              <a:prstDash val="solid"/>
              <a:round/>
              <a:headEnd/>
              <a:tailEnd/>
            </a:ln>
          </p:spPr>
          <p:txBody>
            <a:bodyPr/>
            <a:lstStyle/>
            <a:p>
              <a:endParaRPr lang="en-GB" dirty="0"/>
            </a:p>
          </p:txBody>
        </p:sp>
        <p:sp>
          <p:nvSpPr>
            <p:cNvPr id="260" name="Freeform 258"/>
            <p:cNvSpPr>
              <a:spLocks/>
            </p:cNvSpPr>
            <p:nvPr/>
          </p:nvSpPr>
          <p:spPr bwMode="auto">
            <a:xfrm>
              <a:off x="4731" y="2613"/>
              <a:ext cx="48" cy="16"/>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7938">
              <a:solidFill>
                <a:schemeClr val="tx1"/>
              </a:solidFill>
              <a:prstDash val="solid"/>
              <a:round/>
              <a:headEnd/>
              <a:tailEnd/>
            </a:ln>
          </p:spPr>
          <p:txBody>
            <a:bodyPr/>
            <a:lstStyle/>
            <a:p>
              <a:endParaRPr lang="en-GB" dirty="0"/>
            </a:p>
          </p:txBody>
        </p:sp>
        <p:sp>
          <p:nvSpPr>
            <p:cNvPr id="261" name="Freeform 259"/>
            <p:cNvSpPr>
              <a:spLocks/>
            </p:cNvSpPr>
            <p:nvPr/>
          </p:nvSpPr>
          <p:spPr bwMode="auto">
            <a:xfrm>
              <a:off x="4705" y="2619"/>
              <a:ext cx="18" cy="10"/>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grpFill/>
            <a:ln w="7938">
              <a:solidFill>
                <a:schemeClr val="tx1"/>
              </a:solidFill>
              <a:prstDash val="solid"/>
              <a:round/>
              <a:headEnd/>
              <a:tailEnd/>
            </a:ln>
          </p:spPr>
          <p:txBody>
            <a:bodyPr/>
            <a:lstStyle/>
            <a:p>
              <a:endParaRPr lang="en-GB" dirty="0"/>
            </a:p>
          </p:txBody>
        </p:sp>
        <p:sp>
          <p:nvSpPr>
            <p:cNvPr id="262" name="Freeform 260"/>
            <p:cNvSpPr>
              <a:spLocks/>
            </p:cNvSpPr>
            <p:nvPr/>
          </p:nvSpPr>
          <p:spPr bwMode="auto">
            <a:xfrm>
              <a:off x="4725" y="2537"/>
              <a:ext cx="22" cy="50"/>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7938">
              <a:solidFill>
                <a:schemeClr val="tx1"/>
              </a:solidFill>
              <a:prstDash val="solid"/>
              <a:round/>
              <a:headEnd/>
              <a:tailEnd/>
            </a:ln>
          </p:spPr>
          <p:txBody>
            <a:bodyPr/>
            <a:lstStyle/>
            <a:p>
              <a:endParaRPr lang="en-GB" dirty="0"/>
            </a:p>
          </p:txBody>
        </p:sp>
        <p:sp>
          <p:nvSpPr>
            <p:cNvPr id="263" name="Freeform 261"/>
            <p:cNvSpPr>
              <a:spLocks/>
            </p:cNvSpPr>
            <p:nvPr/>
          </p:nvSpPr>
          <p:spPr bwMode="auto">
            <a:xfrm>
              <a:off x="4939" y="2611"/>
              <a:ext cx="154" cy="130"/>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7938">
              <a:solidFill>
                <a:schemeClr val="tx1"/>
              </a:solidFill>
              <a:prstDash val="solid"/>
              <a:round/>
              <a:headEnd/>
              <a:tailEnd/>
            </a:ln>
          </p:spPr>
          <p:txBody>
            <a:bodyPr/>
            <a:lstStyle/>
            <a:p>
              <a:endParaRPr lang="en-GB" dirty="0"/>
            </a:p>
          </p:txBody>
        </p:sp>
        <p:sp>
          <p:nvSpPr>
            <p:cNvPr id="264" name="Freeform 262"/>
            <p:cNvSpPr>
              <a:spLocks/>
            </p:cNvSpPr>
            <p:nvPr/>
          </p:nvSpPr>
          <p:spPr bwMode="auto">
            <a:xfrm>
              <a:off x="5063" y="2635"/>
              <a:ext cx="58" cy="36"/>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7938">
              <a:solidFill>
                <a:schemeClr val="tx1"/>
              </a:solidFill>
              <a:prstDash val="solid"/>
              <a:round/>
              <a:headEnd/>
              <a:tailEnd/>
            </a:ln>
          </p:spPr>
          <p:txBody>
            <a:bodyPr/>
            <a:lstStyle/>
            <a:p>
              <a:endParaRPr lang="en-GB" dirty="0"/>
            </a:p>
          </p:txBody>
        </p:sp>
        <p:sp>
          <p:nvSpPr>
            <p:cNvPr id="265" name="Freeform 263"/>
            <p:cNvSpPr>
              <a:spLocks/>
            </p:cNvSpPr>
            <p:nvPr/>
          </p:nvSpPr>
          <p:spPr bwMode="auto">
            <a:xfrm>
              <a:off x="5155" y="2653"/>
              <a:ext cx="22" cy="28"/>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7938">
              <a:solidFill>
                <a:schemeClr val="tx1"/>
              </a:solidFill>
              <a:prstDash val="solid"/>
              <a:round/>
              <a:headEnd/>
              <a:tailEnd/>
            </a:ln>
          </p:spPr>
          <p:txBody>
            <a:bodyPr/>
            <a:lstStyle/>
            <a:p>
              <a:endParaRPr lang="en-GB" dirty="0"/>
            </a:p>
          </p:txBody>
        </p:sp>
        <p:sp>
          <p:nvSpPr>
            <p:cNvPr id="266" name="Freeform 264"/>
            <p:cNvSpPr>
              <a:spLocks/>
            </p:cNvSpPr>
            <p:nvPr/>
          </p:nvSpPr>
          <p:spPr bwMode="auto">
            <a:xfrm>
              <a:off x="5233" y="2717"/>
              <a:ext cx="20" cy="1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7938">
              <a:solidFill>
                <a:schemeClr val="tx1"/>
              </a:solidFill>
              <a:prstDash val="solid"/>
              <a:round/>
              <a:headEnd/>
              <a:tailEnd/>
            </a:ln>
          </p:spPr>
          <p:txBody>
            <a:bodyPr/>
            <a:lstStyle/>
            <a:p>
              <a:endParaRPr lang="en-GB" dirty="0"/>
            </a:p>
          </p:txBody>
        </p:sp>
        <p:sp>
          <p:nvSpPr>
            <p:cNvPr id="267" name="Freeform 265"/>
            <p:cNvSpPr>
              <a:spLocks/>
            </p:cNvSpPr>
            <p:nvPr/>
          </p:nvSpPr>
          <p:spPr bwMode="auto">
            <a:xfrm>
              <a:off x="5249" y="2701"/>
              <a:ext cx="16" cy="20"/>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7938">
              <a:solidFill>
                <a:schemeClr val="tx1"/>
              </a:solidFill>
              <a:prstDash val="solid"/>
              <a:round/>
              <a:headEnd/>
              <a:tailEnd/>
            </a:ln>
          </p:spPr>
          <p:txBody>
            <a:bodyPr/>
            <a:lstStyle/>
            <a:p>
              <a:endParaRPr lang="en-GB" dirty="0"/>
            </a:p>
          </p:txBody>
        </p:sp>
        <p:sp>
          <p:nvSpPr>
            <p:cNvPr id="268" name="Freeform 266"/>
            <p:cNvSpPr>
              <a:spLocks/>
            </p:cNvSpPr>
            <p:nvPr/>
          </p:nvSpPr>
          <p:spPr bwMode="auto">
            <a:xfrm>
              <a:off x="5263" y="2733"/>
              <a:ext cx="14" cy="10"/>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7938">
              <a:solidFill>
                <a:schemeClr val="tx1"/>
              </a:solidFill>
              <a:prstDash val="solid"/>
              <a:round/>
              <a:headEnd/>
              <a:tailEnd/>
            </a:ln>
          </p:spPr>
          <p:txBody>
            <a:bodyPr/>
            <a:lstStyle/>
            <a:p>
              <a:endParaRPr lang="en-GB" dirty="0"/>
            </a:p>
          </p:txBody>
        </p:sp>
        <p:sp>
          <p:nvSpPr>
            <p:cNvPr id="269" name="Freeform 267"/>
            <p:cNvSpPr>
              <a:spLocks/>
            </p:cNvSpPr>
            <p:nvPr/>
          </p:nvSpPr>
          <p:spPr bwMode="auto">
            <a:xfrm>
              <a:off x="5307" y="2895"/>
              <a:ext cx="44" cy="36"/>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7938">
              <a:solidFill>
                <a:schemeClr val="tx1"/>
              </a:solidFill>
              <a:prstDash val="solid"/>
              <a:round/>
              <a:headEnd/>
              <a:tailEnd/>
            </a:ln>
          </p:spPr>
          <p:txBody>
            <a:bodyPr/>
            <a:lstStyle/>
            <a:p>
              <a:endParaRPr lang="en-GB" dirty="0"/>
            </a:p>
          </p:txBody>
        </p:sp>
        <p:sp>
          <p:nvSpPr>
            <p:cNvPr id="270" name="Freeform 268"/>
            <p:cNvSpPr>
              <a:spLocks/>
            </p:cNvSpPr>
            <p:nvPr/>
          </p:nvSpPr>
          <p:spPr bwMode="auto">
            <a:xfrm>
              <a:off x="5445" y="3135"/>
              <a:ext cx="88" cy="136"/>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7938">
              <a:solidFill>
                <a:schemeClr val="tx1"/>
              </a:solidFill>
              <a:prstDash val="solid"/>
              <a:round/>
              <a:headEnd/>
              <a:tailEnd/>
            </a:ln>
          </p:spPr>
          <p:txBody>
            <a:bodyPr/>
            <a:lstStyle/>
            <a:p>
              <a:endParaRPr lang="en-GB" dirty="0"/>
            </a:p>
          </p:txBody>
        </p:sp>
        <p:sp>
          <p:nvSpPr>
            <p:cNvPr id="271" name="Freeform 269"/>
            <p:cNvSpPr>
              <a:spLocks/>
            </p:cNvSpPr>
            <p:nvPr/>
          </p:nvSpPr>
          <p:spPr bwMode="auto">
            <a:xfrm>
              <a:off x="5345" y="3251"/>
              <a:ext cx="122" cy="116"/>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7938">
              <a:solidFill>
                <a:schemeClr val="tx1"/>
              </a:solidFill>
              <a:prstDash val="solid"/>
              <a:round/>
              <a:headEnd/>
              <a:tailEnd/>
            </a:ln>
          </p:spPr>
          <p:txBody>
            <a:bodyPr/>
            <a:lstStyle/>
            <a:p>
              <a:endParaRPr lang="en-GB" dirty="0"/>
            </a:p>
          </p:txBody>
        </p:sp>
        <p:sp>
          <p:nvSpPr>
            <p:cNvPr id="272" name="Freeform 270"/>
            <p:cNvSpPr>
              <a:spLocks/>
            </p:cNvSpPr>
            <p:nvPr/>
          </p:nvSpPr>
          <p:spPr bwMode="auto">
            <a:xfrm>
              <a:off x="4997" y="3251"/>
              <a:ext cx="58" cy="58"/>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7938">
              <a:solidFill>
                <a:schemeClr val="tx1"/>
              </a:solidFill>
              <a:prstDash val="solid"/>
              <a:round/>
              <a:headEnd/>
              <a:tailEnd/>
            </a:ln>
          </p:spPr>
          <p:txBody>
            <a:bodyPr/>
            <a:lstStyle/>
            <a:p>
              <a:endParaRPr lang="en-GB" dirty="0"/>
            </a:p>
          </p:txBody>
        </p:sp>
        <p:sp>
          <p:nvSpPr>
            <p:cNvPr id="273" name="Freeform 271"/>
            <p:cNvSpPr>
              <a:spLocks/>
            </p:cNvSpPr>
            <p:nvPr/>
          </p:nvSpPr>
          <p:spPr bwMode="auto">
            <a:xfrm>
              <a:off x="4497" y="2743"/>
              <a:ext cx="640" cy="476"/>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7938">
              <a:solidFill>
                <a:schemeClr val="tx1"/>
              </a:solidFill>
              <a:prstDash val="solid"/>
              <a:round/>
              <a:headEnd/>
              <a:tailEnd/>
            </a:ln>
          </p:spPr>
          <p:txBody>
            <a:bodyPr/>
            <a:lstStyle/>
            <a:p>
              <a:endParaRPr lang="en-GB" dirty="0"/>
            </a:p>
          </p:txBody>
        </p:sp>
        <p:sp>
          <p:nvSpPr>
            <p:cNvPr id="274" name="Freeform 272"/>
            <p:cNvSpPr>
              <a:spLocks/>
            </p:cNvSpPr>
            <p:nvPr/>
          </p:nvSpPr>
          <p:spPr bwMode="auto">
            <a:xfrm>
              <a:off x="4603" y="2273"/>
              <a:ext cx="70" cy="96"/>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7938">
              <a:solidFill>
                <a:schemeClr val="tx1"/>
              </a:solidFill>
              <a:prstDash val="solid"/>
              <a:round/>
              <a:headEnd/>
              <a:tailEnd/>
            </a:ln>
          </p:spPr>
          <p:txBody>
            <a:bodyPr/>
            <a:lstStyle/>
            <a:p>
              <a:endParaRPr lang="en-GB" dirty="0"/>
            </a:p>
          </p:txBody>
        </p:sp>
        <p:sp>
          <p:nvSpPr>
            <p:cNvPr id="275" name="Freeform 273"/>
            <p:cNvSpPr>
              <a:spLocks/>
            </p:cNvSpPr>
            <p:nvPr/>
          </p:nvSpPr>
          <p:spPr bwMode="auto">
            <a:xfrm>
              <a:off x="4561" y="2391"/>
              <a:ext cx="42" cy="46"/>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7938">
              <a:solidFill>
                <a:schemeClr val="tx1"/>
              </a:solidFill>
              <a:prstDash val="solid"/>
              <a:round/>
              <a:headEnd/>
              <a:tailEnd/>
            </a:ln>
          </p:spPr>
          <p:txBody>
            <a:bodyPr/>
            <a:lstStyle/>
            <a:p>
              <a:endParaRPr lang="en-GB" dirty="0"/>
            </a:p>
          </p:txBody>
        </p:sp>
        <p:sp>
          <p:nvSpPr>
            <p:cNvPr id="276" name="Freeform 274"/>
            <p:cNvSpPr>
              <a:spLocks/>
            </p:cNvSpPr>
            <p:nvPr/>
          </p:nvSpPr>
          <p:spPr bwMode="auto">
            <a:xfrm>
              <a:off x="4635" y="2415"/>
              <a:ext cx="74" cy="60"/>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7938">
              <a:solidFill>
                <a:schemeClr val="tx1"/>
              </a:solidFill>
              <a:prstDash val="solid"/>
              <a:round/>
              <a:headEnd/>
              <a:tailEnd/>
            </a:ln>
          </p:spPr>
          <p:txBody>
            <a:bodyPr/>
            <a:lstStyle/>
            <a:p>
              <a:endParaRPr lang="en-GB" dirty="0"/>
            </a:p>
          </p:txBody>
        </p:sp>
        <p:sp>
          <p:nvSpPr>
            <p:cNvPr id="277" name="Freeform 275"/>
            <p:cNvSpPr>
              <a:spLocks/>
            </p:cNvSpPr>
            <p:nvPr/>
          </p:nvSpPr>
          <p:spPr bwMode="auto">
            <a:xfrm>
              <a:off x="4675" y="2369"/>
              <a:ext cx="18" cy="22"/>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7938">
              <a:solidFill>
                <a:schemeClr val="tx1"/>
              </a:solidFill>
              <a:prstDash val="solid"/>
              <a:round/>
              <a:headEnd/>
              <a:tailEnd/>
            </a:ln>
          </p:spPr>
          <p:txBody>
            <a:bodyPr/>
            <a:lstStyle/>
            <a:p>
              <a:endParaRPr lang="en-GB" dirty="0"/>
            </a:p>
          </p:txBody>
        </p:sp>
        <p:sp>
          <p:nvSpPr>
            <p:cNvPr id="278" name="Freeform 276"/>
            <p:cNvSpPr>
              <a:spLocks/>
            </p:cNvSpPr>
            <p:nvPr/>
          </p:nvSpPr>
          <p:spPr bwMode="auto">
            <a:xfrm>
              <a:off x="4611" y="2353"/>
              <a:ext cx="20" cy="24"/>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7938">
              <a:solidFill>
                <a:schemeClr val="tx1"/>
              </a:solidFill>
              <a:prstDash val="solid"/>
              <a:round/>
              <a:headEnd/>
              <a:tailEnd/>
            </a:ln>
          </p:spPr>
          <p:txBody>
            <a:bodyPr/>
            <a:lstStyle/>
            <a:p>
              <a:endParaRPr lang="en-GB" dirty="0"/>
            </a:p>
          </p:txBody>
        </p:sp>
        <p:sp>
          <p:nvSpPr>
            <p:cNvPr id="279" name="Freeform 277"/>
            <p:cNvSpPr>
              <a:spLocks/>
            </p:cNvSpPr>
            <p:nvPr/>
          </p:nvSpPr>
          <p:spPr bwMode="auto">
            <a:xfrm>
              <a:off x="4637" y="2383"/>
              <a:ext cx="22" cy="20"/>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7938">
              <a:solidFill>
                <a:schemeClr val="tx1"/>
              </a:solidFill>
              <a:prstDash val="solid"/>
              <a:round/>
              <a:headEnd/>
              <a:tailEnd/>
            </a:ln>
          </p:spPr>
          <p:txBody>
            <a:bodyPr/>
            <a:lstStyle/>
            <a:p>
              <a:endParaRPr lang="en-GB" dirty="0"/>
            </a:p>
          </p:txBody>
        </p:sp>
        <p:sp>
          <p:nvSpPr>
            <p:cNvPr id="280" name="Freeform 278"/>
            <p:cNvSpPr>
              <a:spLocks/>
            </p:cNvSpPr>
            <p:nvPr/>
          </p:nvSpPr>
          <p:spPr bwMode="auto">
            <a:xfrm>
              <a:off x="4643" y="2395"/>
              <a:ext cx="24" cy="28"/>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7938">
              <a:solidFill>
                <a:schemeClr val="tx1"/>
              </a:solidFill>
              <a:prstDash val="solid"/>
              <a:round/>
              <a:headEnd/>
              <a:tailEnd/>
            </a:ln>
          </p:spPr>
          <p:txBody>
            <a:bodyPr/>
            <a:lstStyle/>
            <a:p>
              <a:endParaRPr lang="en-GB" dirty="0"/>
            </a:p>
          </p:txBody>
        </p:sp>
        <p:sp>
          <p:nvSpPr>
            <p:cNvPr id="281" name="Freeform 279"/>
            <p:cNvSpPr>
              <a:spLocks/>
            </p:cNvSpPr>
            <p:nvPr/>
          </p:nvSpPr>
          <p:spPr bwMode="auto">
            <a:xfrm>
              <a:off x="4607" y="2161"/>
              <a:ext cx="30" cy="54"/>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7938">
              <a:solidFill>
                <a:schemeClr val="tx1"/>
              </a:solidFill>
              <a:prstDash val="solid"/>
              <a:round/>
              <a:headEnd/>
              <a:tailEnd/>
            </a:ln>
          </p:spPr>
          <p:txBody>
            <a:bodyPr/>
            <a:lstStyle/>
            <a:p>
              <a:endParaRPr lang="en-GB" dirty="0"/>
            </a:p>
          </p:txBody>
        </p:sp>
        <p:sp>
          <p:nvSpPr>
            <p:cNvPr id="282" name="Freeform 280"/>
            <p:cNvSpPr>
              <a:spLocks/>
            </p:cNvSpPr>
            <p:nvPr/>
          </p:nvSpPr>
          <p:spPr bwMode="auto">
            <a:xfrm>
              <a:off x="4425" y="2247"/>
              <a:ext cx="38" cy="30"/>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7938">
              <a:solidFill>
                <a:schemeClr val="tx1"/>
              </a:solidFill>
              <a:prstDash val="solid"/>
              <a:round/>
              <a:headEnd/>
              <a:tailEnd/>
            </a:ln>
          </p:spPr>
          <p:txBody>
            <a:bodyPr/>
            <a:lstStyle/>
            <a:p>
              <a:endParaRPr lang="en-GB" dirty="0"/>
            </a:p>
          </p:txBody>
        </p:sp>
        <p:sp>
          <p:nvSpPr>
            <p:cNvPr id="283" name="Freeform 281"/>
            <p:cNvSpPr>
              <a:spLocks/>
            </p:cNvSpPr>
            <p:nvPr/>
          </p:nvSpPr>
          <p:spPr bwMode="auto">
            <a:xfrm>
              <a:off x="4921" y="1795"/>
              <a:ext cx="92" cy="78"/>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7938">
              <a:solidFill>
                <a:schemeClr val="tx1"/>
              </a:solidFill>
              <a:prstDash val="solid"/>
              <a:round/>
              <a:headEnd/>
              <a:tailEnd/>
            </a:ln>
          </p:spPr>
          <p:txBody>
            <a:bodyPr/>
            <a:lstStyle/>
            <a:p>
              <a:endParaRPr lang="en-GB" dirty="0"/>
            </a:p>
          </p:txBody>
        </p:sp>
        <p:sp>
          <p:nvSpPr>
            <p:cNvPr id="284" name="Freeform 282"/>
            <p:cNvSpPr>
              <a:spLocks/>
            </p:cNvSpPr>
            <p:nvPr/>
          </p:nvSpPr>
          <p:spPr bwMode="auto">
            <a:xfrm>
              <a:off x="4799" y="2003"/>
              <a:ext cx="40" cy="26"/>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7938">
              <a:solidFill>
                <a:schemeClr val="tx1"/>
              </a:solidFill>
              <a:prstDash val="solid"/>
              <a:round/>
              <a:headEnd/>
              <a:tailEnd/>
            </a:ln>
          </p:spPr>
          <p:txBody>
            <a:bodyPr/>
            <a:lstStyle/>
            <a:p>
              <a:endParaRPr lang="en-GB" dirty="0"/>
            </a:p>
          </p:txBody>
        </p:sp>
        <p:sp>
          <p:nvSpPr>
            <p:cNvPr id="285" name="Freeform 283"/>
            <p:cNvSpPr>
              <a:spLocks/>
            </p:cNvSpPr>
            <p:nvPr/>
          </p:nvSpPr>
          <p:spPr bwMode="auto">
            <a:xfrm>
              <a:off x="4757" y="2009"/>
              <a:ext cx="38" cy="50"/>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7938">
              <a:solidFill>
                <a:schemeClr val="tx1"/>
              </a:solidFill>
              <a:prstDash val="solid"/>
              <a:round/>
              <a:headEnd/>
              <a:tailEnd/>
            </a:ln>
          </p:spPr>
          <p:txBody>
            <a:bodyPr/>
            <a:lstStyle/>
            <a:p>
              <a:endParaRPr lang="en-GB" dirty="0"/>
            </a:p>
          </p:txBody>
        </p:sp>
        <p:sp>
          <p:nvSpPr>
            <p:cNvPr id="286" name="Freeform 284"/>
            <p:cNvSpPr>
              <a:spLocks/>
            </p:cNvSpPr>
            <p:nvPr/>
          </p:nvSpPr>
          <p:spPr bwMode="auto">
            <a:xfrm>
              <a:off x="4781" y="1869"/>
              <a:ext cx="174" cy="148"/>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7938">
              <a:solidFill>
                <a:schemeClr val="tx1"/>
              </a:solidFill>
              <a:prstDash val="solid"/>
              <a:round/>
              <a:headEnd/>
              <a:tailEnd/>
            </a:ln>
          </p:spPr>
          <p:txBody>
            <a:bodyPr/>
            <a:lstStyle/>
            <a:p>
              <a:endParaRPr lang="en-GB" dirty="0"/>
            </a:p>
          </p:txBody>
        </p:sp>
        <p:sp>
          <p:nvSpPr>
            <p:cNvPr id="287" name="Freeform 285"/>
            <p:cNvSpPr>
              <a:spLocks/>
            </p:cNvSpPr>
            <p:nvPr/>
          </p:nvSpPr>
          <p:spPr bwMode="auto">
            <a:xfrm>
              <a:off x="4707" y="1927"/>
              <a:ext cx="50" cy="72"/>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7938">
              <a:solidFill>
                <a:schemeClr val="tx1"/>
              </a:solidFill>
              <a:prstDash val="solid"/>
              <a:round/>
              <a:headEnd/>
              <a:tailEnd/>
            </a:ln>
          </p:spPr>
          <p:txBody>
            <a:bodyPr/>
            <a:lstStyle/>
            <a:p>
              <a:endParaRPr lang="en-GB" dirty="0"/>
            </a:p>
          </p:txBody>
        </p:sp>
        <p:sp>
          <p:nvSpPr>
            <p:cNvPr id="288" name="Freeform 286"/>
            <p:cNvSpPr>
              <a:spLocks/>
            </p:cNvSpPr>
            <p:nvPr/>
          </p:nvSpPr>
          <p:spPr bwMode="auto">
            <a:xfrm>
              <a:off x="4677" y="1843"/>
              <a:ext cx="98" cy="96"/>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7938">
              <a:solidFill>
                <a:schemeClr val="tx1"/>
              </a:solidFill>
              <a:prstDash val="solid"/>
              <a:round/>
              <a:headEnd/>
              <a:tailEnd/>
            </a:ln>
          </p:spPr>
          <p:txBody>
            <a:bodyPr/>
            <a:lstStyle/>
            <a:p>
              <a:endParaRPr lang="en-GB" dirty="0"/>
            </a:p>
          </p:txBody>
        </p:sp>
        <p:sp>
          <p:nvSpPr>
            <p:cNvPr id="289" name="Freeform 287"/>
            <p:cNvSpPr>
              <a:spLocks/>
            </p:cNvSpPr>
            <p:nvPr/>
          </p:nvSpPr>
          <p:spPr bwMode="auto">
            <a:xfrm>
              <a:off x="3869" y="1627"/>
              <a:ext cx="972" cy="612"/>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7938">
              <a:solidFill>
                <a:schemeClr val="tx1"/>
              </a:solidFill>
              <a:prstDash val="solid"/>
              <a:round/>
              <a:headEnd/>
              <a:tailEnd/>
            </a:ln>
          </p:spPr>
          <p:txBody>
            <a:bodyPr/>
            <a:lstStyle/>
            <a:p>
              <a:endParaRPr lang="en-GB" dirty="0"/>
            </a:p>
          </p:txBody>
        </p:sp>
        <p:sp>
          <p:nvSpPr>
            <p:cNvPr id="290" name="Freeform 288"/>
            <p:cNvSpPr>
              <a:spLocks/>
            </p:cNvSpPr>
            <p:nvPr/>
          </p:nvSpPr>
          <p:spPr bwMode="auto">
            <a:xfrm>
              <a:off x="4285" y="2207"/>
              <a:ext cx="124" cy="136"/>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7938">
              <a:solidFill>
                <a:schemeClr val="tx1"/>
              </a:solidFill>
              <a:prstDash val="solid"/>
              <a:round/>
              <a:headEnd/>
              <a:tailEnd/>
            </a:ln>
          </p:spPr>
          <p:txBody>
            <a:bodyPr/>
            <a:lstStyle/>
            <a:p>
              <a:endParaRPr lang="en-GB" dirty="0"/>
            </a:p>
          </p:txBody>
        </p:sp>
        <p:sp>
          <p:nvSpPr>
            <p:cNvPr id="291" name="Freeform 289"/>
            <p:cNvSpPr>
              <a:spLocks/>
            </p:cNvSpPr>
            <p:nvPr/>
          </p:nvSpPr>
          <p:spPr bwMode="auto">
            <a:xfrm>
              <a:off x="4097" y="1659"/>
              <a:ext cx="508" cy="208"/>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7938">
              <a:solidFill>
                <a:schemeClr val="tx1"/>
              </a:solidFill>
              <a:prstDash val="solid"/>
              <a:round/>
              <a:headEnd/>
              <a:tailEnd/>
            </a:ln>
          </p:spPr>
          <p:txBody>
            <a:bodyPr/>
            <a:lstStyle/>
            <a:p>
              <a:endParaRPr lang="en-GB" dirty="0"/>
            </a:p>
          </p:txBody>
        </p:sp>
      </p:grpSp>
      <p:sp>
        <p:nvSpPr>
          <p:cNvPr id="523" name="TextBox 522"/>
          <p:cNvSpPr txBox="1"/>
          <p:nvPr/>
        </p:nvSpPr>
        <p:spPr bwMode="auto">
          <a:xfrm>
            <a:off x="4555479" y="888726"/>
            <a:ext cx="4358334" cy="1577355"/>
          </a:xfrm>
          <a:prstGeom prst="rect">
            <a:avLst/>
          </a:prstGeom>
          <a:solidFill>
            <a:schemeClr val="bg1"/>
          </a:solidFill>
          <a:ln w="9525">
            <a:solidFill>
              <a:schemeClr val="bg1">
                <a:lumMod val="75000"/>
              </a:schemeClr>
            </a:solidFill>
            <a:miter lim="800000"/>
            <a:headEnd/>
            <a:tailEnd/>
          </a:ln>
          <a:extLst/>
        </p:spPr>
        <p:txBody>
          <a:bodyPr wrap="square" rtlCol="0">
            <a:spAutoFit/>
          </a:bodyPr>
          <a:lstStyle/>
          <a:p>
            <a:r>
              <a:rPr lang="en-GB" sz="850" b="1" dirty="0">
                <a:solidFill>
                  <a:prstClr val="black"/>
                </a:solidFill>
              </a:rPr>
              <a:t>Africa:</a:t>
            </a:r>
          </a:p>
          <a:p>
            <a:pPr marL="177800" indent="-177800">
              <a:buBlip>
                <a:blip r:embed="rId2"/>
              </a:buBlip>
            </a:pPr>
            <a:r>
              <a:rPr lang="en-GB" sz="800" dirty="0">
                <a:solidFill>
                  <a:prstClr val="black"/>
                </a:solidFill>
              </a:rPr>
              <a:t>A number of Southern African countries have HVDC links installed owing to their reliability benefits over AC transmission. Namibia and Democratic Republic of Congo have internal links and there is an interconnector delivering power from South Africa to southern Mozambique. Significant potential for expansion of the African transmission network with increasing funding from organisations such as the World Bank. </a:t>
            </a:r>
          </a:p>
          <a:p>
            <a:pPr marL="177800" indent="-177800">
              <a:buBlip>
                <a:blip r:embed="rId2"/>
              </a:buBlip>
            </a:pPr>
            <a:r>
              <a:rPr lang="en-GB" sz="800" dirty="0">
                <a:solidFill>
                  <a:prstClr val="black"/>
                </a:solidFill>
              </a:rPr>
              <a:t>Developing countries such as Botswana demonstrate increasing interest improved electrical network planning and operation and are keen to adopt innovative but proven technologies. In some cases there is development bank funding for schemes aiming to improve network performance. A roll-out of smart meters was recently piloted on distribution networks in some Botswanan cities to allow better management of customer loads and to enable automatic (dis)connection of customers.</a:t>
            </a:r>
          </a:p>
        </p:txBody>
      </p:sp>
      <p:cxnSp>
        <p:nvCxnSpPr>
          <p:cNvPr id="524" name="Straight Connector 523"/>
          <p:cNvCxnSpPr>
            <a:stCxn id="523" idx="2"/>
          </p:cNvCxnSpPr>
          <p:nvPr/>
        </p:nvCxnSpPr>
        <p:spPr>
          <a:xfrm flipH="1">
            <a:off x="4753636" y="2466081"/>
            <a:ext cx="1981010" cy="1333070"/>
          </a:xfrm>
          <a:prstGeom prst="line">
            <a:avLst/>
          </a:prstGeom>
        </p:spPr>
        <p:style>
          <a:lnRef idx="2">
            <a:schemeClr val="dk1"/>
          </a:lnRef>
          <a:fillRef idx="0">
            <a:schemeClr val="dk1"/>
          </a:fillRef>
          <a:effectRef idx="1">
            <a:schemeClr val="dk1"/>
          </a:effectRef>
          <a:fontRef idx="minor">
            <a:schemeClr val="tx1"/>
          </a:fontRef>
        </p:style>
      </p:cxnSp>
      <p:cxnSp>
        <p:nvCxnSpPr>
          <p:cNvPr id="548" name="Straight Connector 547"/>
          <p:cNvCxnSpPr/>
          <p:nvPr/>
        </p:nvCxnSpPr>
        <p:spPr>
          <a:xfrm flipV="1">
            <a:off x="2917849" y="4523158"/>
            <a:ext cx="72431" cy="1004218"/>
          </a:xfrm>
          <a:prstGeom prst="line">
            <a:avLst/>
          </a:prstGeom>
        </p:spPr>
        <p:style>
          <a:lnRef idx="2">
            <a:schemeClr val="dk1"/>
          </a:lnRef>
          <a:fillRef idx="0">
            <a:schemeClr val="dk1"/>
          </a:fillRef>
          <a:effectRef idx="1">
            <a:schemeClr val="dk1"/>
          </a:effectRef>
          <a:fontRef idx="minor">
            <a:schemeClr val="tx1"/>
          </a:fontRef>
        </p:style>
      </p:cxnSp>
      <p:cxnSp>
        <p:nvCxnSpPr>
          <p:cNvPr id="571" name="Straight Connector 570"/>
          <p:cNvCxnSpPr>
            <a:stCxn id="572" idx="2"/>
          </p:cNvCxnSpPr>
          <p:nvPr/>
        </p:nvCxnSpPr>
        <p:spPr>
          <a:xfrm>
            <a:off x="2397365" y="2121983"/>
            <a:ext cx="1925061" cy="447546"/>
          </a:xfrm>
          <a:prstGeom prst="line">
            <a:avLst/>
          </a:prstGeom>
        </p:spPr>
        <p:style>
          <a:lnRef idx="2">
            <a:schemeClr val="dk1"/>
          </a:lnRef>
          <a:fillRef idx="0">
            <a:schemeClr val="dk1"/>
          </a:fillRef>
          <a:effectRef idx="1">
            <a:schemeClr val="dk1"/>
          </a:effectRef>
          <a:fontRef idx="minor">
            <a:schemeClr val="tx1"/>
          </a:fontRef>
        </p:style>
      </p:cxnSp>
      <p:sp>
        <p:nvSpPr>
          <p:cNvPr id="572" name="TextBox 571"/>
          <p:cNvSpPr txBox="1"/>
          <p:nvPr/>
        </p:nvSpPr>
        <p:spPr bwMode="auto">
          <a:xfrm>
            <a:off x="288689" y="913960"/>
            <a:ext cx="4217352" cy="1208023"/>
          </a:xfrm>
          <a:prstGeom prst="rect">
            <a:avLst/>
          </a:prstGeom>
          <a:solidFill>
            <a:schemeClr val="bg1"/>
          </a:solidFill>
          <a:ln w="9525">
            <a:solidFill>
              <a:schemeClr val="bg1">
                <a:lumMod val="75000"/>
              </a:schemeClr>
            </a:solidFill>
            <a:miter lim="800000"/>
            <a:headEnd/>
            <a:tailEnd/>
          </a:ln>
          <a:extLst/>
        </p:spPr>
        <p:txBody>
          <a:bodyPr wrap="square" rtlCol="0">
            <a:spAutoFit/>
          </a:bodyPr>
          <a:lstStyle/>
          <a:p>
            <a:pPr defTabSz="457200" fontAlgn="base">
              <a:spcBef>
                <a:spcPct val="0"/>
              </a:spcBef>
              <a:spcAft>
                <a:spcPct val="0"/>
              </a:spcAft>
            </a:pPr>
            <a:r>
              <a:rPr lang="en-GB" sz="850" b="1" dirty="0">
                <a:solidFill>
                  <a:prstClr val="black"/>
                </a:solidFill>
                <a:ea typeface="ＭＳ Ｐゴシック" pitchFamily="34" charset="-128"/>
              </a:rPr>
              <a:t>Denmark:</a:t>
            </a:r>
          </a:p>
          <a:p>
            <a:pPr marL="177800" indent="-177800">
              <a:buBlip>
                <a:blip r:embed="rId2"/>
              </a:buBlip>
            </a:pPr>
            <a:r>
              <a:rPr lang="en-GB" sz="800" dirty="0">
                <a:solidFill>
                  <a:prstClr val="black"/>
                </a:solidFill>
              </a:rPr>
              <a:t>World leader in generating intermittent renewable electricity through windfarms. </a:t>
            </a:r>
          </a:p>
          <a:p>
            <a:pPr marL="177800" indent="-177800">
              <a:buBlip>
                <a:blip r:embed="rId2"/>
              </a:buBlip>
            </a:pPr>
            <a:r>
              <a:rPr lang="en-GB" sz="800" dirty="0">
                <a:solidFill>
                  <a:prstClr val="black"/>
                </a:solidFill>
              </a:rPr>
              <a:t>World leader in heat networks and are transitioning to generating heat from electric heat pumps rather than gas. Smart 4</a:t>
            </a:r>
            <a:r>
              <a:rPr lang="en-GB" sz="800" baseline="30000" dirty="0">
                <a:solidFill>
                  <a:prstClr val="black"/>
                </a:solidFill>
              </a:rPr>
              <a:t>th</a:t>
            </a:r>
            <a:r>
              <a:rPr lang="en-GB" sz="800" dirty="0">
                <a:solidFill>
                  <a:prstClr val="black"/>
                </a:solidFill>
              </a:rPr>
              <a:t> generation district heating will be key to managing energy demand/supply effectively.</a:t>
            </a:r>
          </a:p>
          <a:p>
            <a:pPr marL="177800" indent="-177800">
              <a:buBlip>
                <a:blip r:embed="rId2"/>
              </a:buBlip>
            </a:pPr>
            <a:r>
              <a:rPr lang="en-GB" sz="800" dirty="0">
                <a:solidFill>
                  <a:prstClr val="black"/>
                </a:solidFill>
              </a:rPr>
              <a:t>Tjaereborg small scale demonstration onshore wind farm in Denmark which was connected to the grid via a 4.3km 9 kV point to point HVDC Light link. Project completed in 2000 to examine HVDC’s capability to support offshore wind deployment (expected to be up to 4 GW by 2030).</a:t>
            </a:r>
          </a:p>
        </p:txBody>
      </p:sp>
      <p:sp>
        <p:nvSpPr>
          <p:cNvPr id="590" name="Oval 589"/>
          <p:cNvSpPr/>
          <p:nvPr/>
        </p:nvSpPr>
        <p:spPr>
          <a:xfrm>
            <a:off x="7283449" y="3133127"/>
            <a:ext cx="146509" cy="1465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200" fontAlgn="base">
              <a:spcBef>
                <a:spcPct val="0"/>
              </a:spcBef>
              <a:spcAft>
                <a:spcPct val="0"/>
              </a:spcAft>
            </a:pPr>
            <a:endParaRPr lang="en-GB" sz="2400" dirty="0">
              <a:solidFill>
                <a:prstClr val="white"/>
              </a:solidFill>
            </a:endParaRPr>
          </a:p>
        </p:txBody>
      </p:sp>
      <p:sp>
        <p:nvSpPr>
          <p:cNvPr id="592" name="TextBox 591"/>
          <p:cNvSpPr txBox="1"/>
          <p:nvPr/>
        </p:nvSpPr>
        <p:spPr bwMode="auto">
          <a:xfrm>
            <a:off x="3302024" y="3962125"/>
            <a:ext cx="5676967" cy="2340641"/>
          </a:xfrm>
          <a:prstGeom prst="rect">
            <a:avLst/>
          </a:prstGeom>
          <a:solidFill>
            <a:schemeClr val="bg1"/>
          </a:solidFill>
          <a:ln w="9525">
            <a:solidFill>
              <a:schemeClr val="bg1">
                <a:lumMod val="75000"/>
              </a:schemeClr>
            </a:solidFill>
            <a:miter lim="800000"/>
            <a:headEnd/>
            <a:tailEnd/>
          </a:ln>
          <a:extLst/>
        </p:spPr>
        <p:txBody>
          <a:bodyPr wrap="square" rtlCol="0">
            <a:spAutoFit/>
          </a:bodyPr>
          <a:lstStyle/>
          <a:p>
            <a:pPr defTabSz="457200" fontAlgn="base">
              <a:spcBef>
                <a:spcPct val="0"/>
              </a:spcBef>
              <a:spcAft>
                <a:spcPct val="0"/>
              </a:spcAft>
            </a:pPr>
            <a:r>
              <a:rPr lang="en-GB" sz="850" b="1" dirty="0">
                <a:solidFill>
                  <a:prstClr val="black"/>
                </a:solidFill>
                <a:ea typeface="ＭＳ Ｐゴシック" pitchFamily="34" charset="-128"/>
              </a:rPr>
              <a:t>South Korea:</a:t>
            </a:r>
          </a:p>
          <a:p>
            <a:pPr marL="177800" indent="-177800">
              <a:buBlip>
                <a:blip r:embed="rId2"/>
              </a:buBlip>
              <a:tabLst>
                <a:tab pos="1045845" algn="l"/>
              </a:tabLst>
            </a:pPr>
            <a:r>
              <a:rPr lang="en-GB" sz="800" dirty="0">
                <a:solidFill>
                  <a:prstClr val="black"/>
                </a:solidFill>
              </a:rPr>
              <a:t>One of the largest and most comprehensive smart grid / future energy system projects is being carried out on Jeju Island in South Korea. The project is a collaboration between the Government (local and national), Korea Electric Power Corporation (KEPCO), Korean Smartgrid Institute, research institutes, academia and industry leading vendors. The primary driver for the deployment of smart technologies in Korea is to meet the carbon reduction targets and provide the platform for a low carbon, green growth economy. Building Korean capabilities for products, services and exports is no doubt a key driver for the government.</a:t>
            </a:r>
          </a:p>
          <a:p>
            <a:pPr marL="177800" indent="-177800">
              <a:buBlip>
                <a:blip r:embed="rId2"/>
              </a:buBlip>
              <a:tabLst>
                <a:tab pos="1045845" algn="l"/>
              </a:tabLst>
            </a:pPr>
            <a:r>
              <a:rPr lang="en-GB" sz="800" dirty="0">
                <a:solidFill>
                  <a:prstClr val="black"/>
                </a:solidFill>
              </a:rPr>
              <a:t>The Jeju project includes all aspects of a future energy system including many the challenges outlined in section 2 of this report. There are five sections to the project:</a:t>
            </a:r>
          </a:p>
          <a:p>
            <a:pPr marL="177800" lvl="0" indent="-177800">
              <a:lnSpc>
                <a:spcPct val="115000"/>
              </a:lnSpc>
              <a:buClr>
                <a:srgbClr val="0092CF"/>
              </a:buClr>
              <a:buBlip>
                <a:blip r:embed="rId2"/>
              </a:buBlip>
              <a:tabLst>
                <a:tab pos="1045845" algn="l"/>
              </a:tabLst>
            </a:pPr>
            <a:r>
              <a:rPr lang="en-GB" sz="800" b="1" dirty="0">
                <a:solidFill>
                  <a:prstClr val="black"/>
                </a:solidFill>
              </a:rPr>
              <a:t>Smart Power Grid System </a:t>
            </a:r>
            <a:r>
              <a:rPr lang="en-GB" sz="800" dirty="0">
                <a:solidFill>
                  <a:prstClr val="black"/>
                </a:solidFill>
              </a:rPr>
              <a:t>– Smart and interoperable grid system with automatic grid protection and recovery</a:t>
            </a:r>
          </a:p>
          <a:p>
            <a:pPr marL="177800" lvl="0" indent="-177800">
              <a:lnSpc>
                <a:spcPct val="115000"/>
              </a:lnSpc>
              <a:buClr>
                <a:srgbClr val="0092CF"/>
              </a:buClr>
              <a:buBlip>
                <a:blip r:embed="rId2"/>
              </a:buBlip>
              <a:tabLst>
                <a:tab pos="1045845" algn="l"/>
              </a:tabLst>
            </a:pPr>
            <a:r>
              <a:rPr lang="en-GB" sz="800" b="1" dirty="0">
                <a:solidFill>
                  <a:prstClr val="black"/>
                </a:solidFill>
              </a:rPr>
              <a:t>Smart Place System  </a:t>
            </a:r>
            <a:r>
              <a:rPr lang="en-GB" sz="800" dirty="0">
                <a:solidFill>
                  <a:prstClr val="black"/>
                </a:solidFill>
              </a:rPr>
              <a:t>- Homes, building and factories with two communication system with the utility with automatic energy management to improve energy efficiency</a:t>
            </a:r>
          </a:p>
          <a:p>
            <a:pPr marL="177800" lvl="0" indent="-177800">
              <a:lnSpc>
                <a:spcPct val="115000"/>
              </a:lnSpc>
              <a:buClr>
                <a:srgbClr val="0092CF"/>
              </a:buClr>
              <a:buBlip>
                <a:blip r:embed="rId2"/>
              </a:buBlip>
              <a:tabLst>
                <a:tab pos="1045845" algn="l"/>
              </a:tabLst>
            </a:pPr>
            <a:r>
              <a:rPr lang="en-GB" sz="800" b="1" dirty="0">
                <a:solidFill>
                  <a:prstClr val="black"/>
                </a:solidFill>
              </a:rPr>
              <a:t>Smart Transportation System </a:t>
            </a:r>
            <a:r>
              <a:rPr lang="en-GB" sz="800" dirty="0">
                <a:solidFill>
                  <a:prstClr val="black"/>
                </a:solidFill>
              </a:rPr>
              <a:t>– Intelligent charging infrastructure for an electric vehicle service system</a:t>
            </a:r>
          </a:p>
          <a:p>
            <a:pPr marL="177800" lvl="0" indent="-177800">
              <a:lnSpc>
                <a:spcPct val="115000"/>
              </a:lnSpc>
              <a:buClr>
                <a:srgbClr val="0092CF"/>
              </a:buClr>
              <a:buBlip>
                <a:blip r:embed="rId2"/>
              </a:buBlip>
              <a:tabLst>
                <a:tab pos="1045845" algn="l"/>
              </a:tabLst>
            </a:pPr>
            <a:r>
              <a:rPr lang="en-GB" sz="800" b="1" dirty="0">
                <a:solidFill>
                  <a:prstClr val="black"/>
                </a:solidFill>
              </a:rPr>
              <a:t>Smart Renewables </a:t>
            </a:r>
            <a:r>
              <a:rPr lang="en-GB" sz="800" dirty="0">
                <a:solidFill>
                  <a:prstClr val="black"/>
                </a:solidFill>
              </a:rPr>
              <a:t>– large scale renewable power generation infrastructure (solar, wind, biomass) integrated with large scale storage</a:t>
            </a:r>
          </a:p>
          <a:p>
            <a:pPr marL="177800" lvl="0" indent="-177800">
              <a:lnSpc>
                <a:spcPct val="115000"/>
              </a:lnSpc>
              <a:buClr>
                <a:srgbClr val="0092CF"/>
              </a:buClr>
              <a:buBlip>
                <a:blip r:embed="rId2"/>
              </a:buBlip>
              <a:tabLst>
                <a:tab pos="1045845" algn="l"/>
              </a:tabLst>
            </a:pPr>
            <a:r>
              <a:rPr lang="en-GB" sz="800" b="1" dirty="0">
                <a:solidFill>
                  <a:prstClr val="black"/>
                </a:solidFill>
              </a:rPr>
              <a:t>Smart Electricity Services </a:t>
            </a:r>
            <a:r>
              <a:rPr lang="en-GB" sz="800" dirty="0">
                <a:solidFill>
                  <a:prstClr val="black"/>
                </a:solidFill>
              </a:rPr>
              <a:t>– Development of commercial systems, pricing schemes and consumer peer to peer trading.</a:t>
            </a:r>
            <a:endParaRPr lang="en-GB" sz="850" dirty="0">
              <a:solidFill>
                <a:prstClr val="black"/>
              </a:solidFill>
              <a:ea typeface="ＭＳ Ｐゴシック" pitchFamily="34" charset="-128"/>
            </a:endParaRPr>
          </a:p>
        </p:txBody>
      </p:sp>
      <p:cxnSp>
        <p:nvCxnSpPr>
          <p:cNvPr id="593" name="Straight Connector 592"/>
          <p:cNvCxnSpPr>
            <a:stCxn id="590" idx="3"/>
            <a:endCxn id="592" idx="0"/>
          </p:cNvCxnSpPr>
          <p:nvPr/>
        </p:nvCxnSpPr>
        <p:spPr>
          <a:xfrm flipH="1">
            <a:off x="6140508" y="3258180"/>
            <a:ext cx="1164397" cy="703945"/>
          </a:xfrm>
          <a:prstGeom prst="line">
            <a:avLst/>
          </a:prstGeom>
        </p:spPr>
        <p:style>
          <a:lnRef idx="2">
            <a:schemeClr val="dk1"/>
          </a:lnRef>
          <a:fillRef idx="0">
            <a:schemeClr val="dk1"/>
          </a:fillRef>
          <a:effectRef idx="1">
            <a:schemeClr val="dk1"/>
          </a:effectRef>
          <a:fontRef idx="minor">
            <a:schemeClr val="tx1"/>
          </a:fontRef>
        </p:style>
      </p:cxnSp>
      <p:sp>
        <p:nvSpPr>
          <p:cNvPr id="347" name="TextBox 346"/>
          <p:cNvSpPr txBox="1"/>
          <p:nvPr/>
        </p:nvSpPr>
        <p:spPr bwMode="auto">
          <a:xfrm>
            <a:off x="146049" y="2580976"/>
            <a:ext cx="2607311" cy="2562240"/>
          </a:xfrm>
          <a:prstGeom prst="rect">
            <a:avLst/>
          </a:prstGeom>
          <a:solidFill>
            <a:schemeClr val="bg1"/>
          </a:solidFill>
          <a:ln w="9525">
            <a:solidFill>
              <a:schemeClr val="bg1">
                <a:lumMod val="75000"/>
              </a:schemeClr>
            </a:solidFill>
            <a:miter lim="800000"/>
            <a:headEnd/>
            <a:tailEnd/>
          </a:ln>
          <a:extLst/>
        </p:spPr>
        <p:txBody>
          <a:bodyPr wrap="square" rtlCol="0">
            <a:spAutoFit/>
          </a:bodyPr>
          <a:lstStyle/>
          <a:p>
            <a:pPr defTabSz="457200" fontAlgn="base">
              <a:spcBef>
                <a:spcPct val="0"/>
              </a:spcBef>
              <a:spcAft>
                <a:spcPct val="0"/>
              </a:spcAft>
            </a:pPr>
            <a:r>
              <a:rPr lang="en-GB" sz="850" b="1" dirty="0">
                <a:solidFill>
                  <a:prstClr val="black"/>
                </a:solidFill>
                <a:ea typeface="ＭＳ Ｐゴシック" pitchFamily="34" charset="-128"/>
              </a:rPr>
              <a:t>Ireland:</a:t>
            </a:r>
          </a:p>
          <a:p>
            <a:pPr marL="177800" indent="-177800">
              <a:buBlip>
                <a:blip r:embed="rId2"/>
              </a:buBlip>
            </a:pPr>
            <a:r>
              <a:rPr lang="en-GB" sz="800" dirty="0">
                <a:solidFill>
                  <a:prstClr val="black"/>
                </a:solidFill>
              </a:rPr>
              <a:t>Ireland initiated (in 2011) a wide ranging programme to examine the implications of meeting its renewable targets. The DS3 programme “Delivering a Secure Sustainable Electricity System’’ brings together key industry participants (transmission and distribution companies, regulators, system operators (EirGrid and SONI) and generators) to develop solutions to operating the power system in a secure, reliable and economic way. The programme consists of 11 work streams within three pillars:</a:t>
            </a:r>
          </a:p>
          <a:p>
            <a:pPr marL="177800" indent="-177800">
              <a:buBlip>
                <a:blip r:embed="rId2"/>
              </a:buBlip>
            </a:pPr>
            <a:r>
              <a:rPr lang="en-GB" sz="800" b="1" i="1" dirty="0">
                <a:solidFill>
                  <a:prstClr val="black"/>
                </a:solidFill>
              </a:rPr>
              <a:t>Performance Monitoring: </a:t>
            </a:r>
            <a:r>
              <a:rPr lang="en-GB" sz="800" dirty="0">
                <a:solidFill>
                  <a:prstClr val="black"/>
                </a:solidFill>
              </a:rPr>
              <a:t>Performance Monitoring, System Services, Demand Side Management, Grid Code &amp; ROCOF</a:t>
            </a:r>
          </a:p>
          <a:p>
            <a:pPr marL="177800" indent="-177800">
              <a:buBlip>
                <a:blip r:embed="rId2"/>
              </a:buBlip>
            </a:pPr>
            <a:r>
              <a:rPr lang="en-GB" sz="800" b="1" i="1" dirty="0">
                <a:solidFill>
                  <a:prstClr val="black"/>
                </a:solidFill>
              </a:rPr>
              <a:t>System Policies </a:t>
            </a:r>
            <a:r>
              <a:rPr lang="en-GB" sz="800" dirty="0">
                <a:solidFill>
                  <a:prstClr val="black"/>
                </a:solidFill>
              </a:rPr>
              <a:t>Renewable Data, Voltage, Frequency</a:t>
            </a:r>
          </a:p>
          <a:p>
            <a:pPr marL="177800" indent="-177800">
              <a:buBlip>
                <a:blip r:embed="rId2"/>
              </a:buBlip>
            </a:pPr>
            <a:r>
              <a:rPr lang="en-GB" sz="800" b="1" i="1" dirty="0">
                <a:solidFill>
                  <a:prstClr val="black"/>
                </a:solidFill>
              </a:rPr>
              <a:t>System Tools </a:t>
            </a:r>
            <a:r>
              <a:rPr lang="en-GB" sz="800" dirty="0">
                <a:solidFill>
                  <a:prstClr val="black"/>
                </a:solidFill>
              </a:rPr>
              <a:t>Wind Security Assessment, Tool Control Centre Tools, Model Development Studies</a:t>
            </a:r>
          </a:p>
        </p:txBody>
      </p:sp>
      <p:cxnSp>
        <p:nvCxnSpPr>
          <p:cNvPr id="351" name="Straight Connector 350"/>
          <p:cNvCxnSpPr>
            <a:stCxn id="347" idx="3"/>
          </p:cNvCxnSpPr>
          <p:nvPr/>
        </p:nvCxnSpPr>
        <p:spPr>
          <a:xfrm flipV="1">
            <a:off x="2753360" y="2749251"/>
            <a:ext cx="1124567" cy="1112845"/>
          </a:xfrm>
          <a:prstGeom prst="line">
            <a:avLst/>
          </a:prstGeom>
        </p:spPr>
        <p:style>
          <a:lnRef idx="2">
            <a:schemeClr val="dk1"/>
          </a:lnRef>
          <a:fillRef idx="0">
            <a:schemeClr val="dk1"/>
          </a:fillRef>
          <a:effectRef idx="1">
            <a:schemeClr val="dk1"/>
          </a:effectRef>
          <a:fontRef idx="minor">
            <a:schemeClr val="tx1"/>
          </a:fontRef>
        </p:style>
      </p:cxnSp>
      <p:sp>
        <p:nvSpPr>
          <p:cNvPr id="547" name="TextBox 546"/>
          <p:cNvSpPr txBox="1"/>
          <p:nvPr/>
        </p:nvSpPr>
        <p:spPr bwMode="auto">
          <a:xfrm>
            <a:off x="543561" y="5487019"/>
            <a:ext cx="2507944" cy="838691"/>
          </a:xfrm>
          <a:prstGeom prst="rect">
            <a:avLst/>
          </a:prstGeom>
          <a:solidFill>
            <a:schemeClr val="bg1"/>
          </a:solidFill>
          <a:ln w="9525">
            <a:solidFill>
              <a:schemeClr val="bg1">
                <a:lumMod val="75000"/>
              </a:schemeClr>
            </a:solidFill>
            <a:miter lim="800000"/>
            <a:headEnd/>
            <a:tailEnd/>
          </a:ln>
          <a:extLst/>
        </p:spPr>
        <p:txBody>
          <a:bodyPr wrap="square" rtlCol="0">
            <a:spAutoFit/>
          </a:bodyPr>
          <a:lstStyle/>
          <a:p>
            <a:pPr defTabSz="457200" fontAlgn="base">
              <a:spcBef>
                <a:spcPct val="0"/>
              </a:spcBef>
              <a:spcAft>
                <a:spcPct val="0"/>
              </a:spcAft>
            </a:pPr>
            <a:r>
              <a:rPr lang="en-GB" sz="850" b="1" dirty="0">
                <a:solidFill>
                  <a:prstClr val="black"/>
                </a:solidFill>
                <a:ea typeface="ＭＳ Ｐゴシック" pitchFamily="34" charset="-128"/>
              </a:rPr>
              <a:t>Brazil:</a:t>
            </a:r>
          </a:p>
          <a:p>
            <a:r>
              <a:rPr lang="en-GB" sz="800" dirty="0">
                <a:solidFill>
                  <a:prstClr val="black"/>
                </a:solidFill>
              </a:rPr>
              <a:t>In terms of emerging/developing markets, Brazil added 2.8 GW of wind in 2014 (4th largest market for new installed wind farms) and would be a prime candidate country to which networks ancillary services could be exported.</a:t>
            </a:r>
          </a:p>
        </p:txBody>
      </p:sp>
      <p:sp>
        <p:nvSpPr>
          <p:cNvPr id="303" name="Oval 302"/>
          <p:cNvSpPr/>
          <p:nvPr/>
        </p:nvSpPr>
        <p:spPr>
          <a:xfrm>
            <a:off x="4678362" y="3714649"/>
            <a:ext cx="146509" cy="1465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200" fontAlgn="base">
              <a:spcBef>
                <a:spcPct val="0"/>
              </a:spcBef>
              <a:spcAft>
                <a:spcPct val="0"/>
              </a:spcAft>
            </a:pPr>
            <a:endParaRPr lang="en-GB" sz="2400" dirty="0">
              <a:solidFill>
                <a:prstClr val="white"/>
              </a:solidFill>
            </a:endParaRPr>
          </a:p>
        </p:txBody>
      </p:sp>
      <p:sp>
        <p:nvSpPr>
          <p:cNvPr id="304" name="Oval 303"/>
          <p:cNvSpPr/>
          <p:nvPr/>
        </p:nvSpPr>
        <p:spPr>
          <a:xfrm>
            <a:off x="3771211" y="2688696"/>
            <a:ext cx="146509" cy="1465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200" fontAlgn="base">
              <a:spcBef>
                <a:spcPct val="0"/>
              </a:spcBef>
              <a:spcAft>
                <a:spcPct val="0"/>
              </a:spcAft>
            </a:pPr>
            <a:endParaRPr lang="en-GB" sz="2400" dirty="0">
              <a:solidFill>
                <a:prstClr val="white"/>
              </a:solidFill>
            </a:endParaRPr>
          </a:p>
        </p:txBody>
      </p:sp>
      <p:sp>
        <p:nvSpPr>
          <p:cNvPr id="305" name="Oval 304"/>
          <p:cNvSpPr/>
          <p:nvPr/>
        </p:nvSpPr>
        <p:spPr>
          <a:xfrm>
            <a:off x="4222679" y="2498607"/>
            <a:ext cx="146509" cy="1465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200" fontAlgn="base">
              <a:spcBef>
                <a:spcPct val="0"/>
              </a:spcBef>
              <a:spcAft>
                <a:spcPct val="0"/>
              </a:spcAft>
            </a:pPr>
            <a:endParaRPr lang="en-GB" sz="2400" dirty="0">
              <a:solidFill>
                <a:prstClr val="white"/>
              </a:solidFill>
            </a:endParaRPr>
          </a:p>
        </p:txBody>
      </p:sp>
      <p:sp>
        <p:nvSpPr>
          <p:cNvPr id="306" name="Oval 305"/>
          <p:cNvSpPr/>
          <p:nvPr/>
        </p:nvSpPr>
        <p:spPr>
          <a:xfrm>
            <a:off x="2919257" y="4446518"/>
            <a:ext cx="146509" cy="1465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200" fontAlgn="base">
              <a:spcBef>
                <a:spcPct val="0"/>
              </a:spcBef>
              <a:spcAft>
                <a:spcPct val="0"/>
              </a:spcAft>
            </a:pPr>
            <a:endParaRPr lang="en-GB" sz="2400" dirty="0">
              <a:solidFill>
                <a:prstClr val="white"/>
              </a:solidFill>
            </a:endParaRPr>
          </a:p>
        </p:txBody>
      </p:sp>
    </p:spTree>
    <p:extLst>
      <p:ext uri="{BB962C8B-B14F-4D97-AF65-F5344CB8AC3E}">
        <p14:creationId xmlns:p14="http://schemas.microsoft.com/office/powerpoint/2010/main" val="584718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92" y="381000"/>
            <a:ext cx="6719062" cy="498231"/>
          </a:xfrm>
        </p:spPr>
        <p:txBody>
          <a:bodyPr/>
          <a:lstStyle/>
          <a:p>
            <a:r>
              <a:rPr lang="en-GB" sz="1600" b="1" dirty="0"/>
              <a:t>The eight Scorecards: summary of opportunity</a:t>
            </a:r>
          </a:p>
        </p:txBody>
      </p:sp>
      <p:graphicFrame>
        <p:nvGraphicFramePr>
          <p:cNvPr id="3" name="Table 2"/>
          <p:cNvGraphicFramePr>
            <a:graphicFrameLocks noGrp="1"/>
          </p:cNvGraphicFramePr>
          <p:nvPr>
            <p:extLst>
              <p:ext uri="{D42A27DB-BD31-4B8C-83A1-F6EECF244321}">
                <p14:modId xmlns:p14="http://schemas.microsoft.com/office/powerpoint/2010/main" val="3655143138"/>
              </p:ext>
            </p:extLst>
          </p:nvPr>
        </p:nvGraphicFramePr>
        <p:xfrm>
          <a:off x="1320176" y="1440329"/>
          <a:ext cx="7345230" cy="4898667"/>
        </p:xfrm>
        <a:graphic>
          <a:graphicData uri="http://schemas.openxmlformats.org/drawingml/2006/table">
            <a:tbl>
              <a:tblPr firstRow="1" firstCol="1" bandRow="1" bandCol="1">
                <a:tableStyleId>{5C22544A-7EE6-4342-B048-85BDC9FD1C3A}</a:tableStyleId>
              </a:tblPr>
              <a:tblGrid>
                <a:gridCol w="1229990">
                  <a:extLst>
                    <a:ext uri="{9D8B030D-6E8A-4147-A177-3AD203B41FA5}">
                      <a16:colId xmlns:a16="http://schemas.microsoft.com/office/drawing/2014/main" val="20000"/>
                    </a:ext>
                  </a:extLst>
                </a:gridCol>
                <a:gridCol w="764405">
                  <a:extLst>
                    <a:ext uri="{9D8B030D-6E8A-4147-A177-3AD203B41FA5}">
                      <a16:colId xmlns:a16="http://schemas.microsoft.com/office/drawing/2014/main" val="20001"/>
                    </a:ext>
                  </a:extLst>
                </a:gridCol>
                <a:gridCol w="764405">
                  <a:extLst>
                    <a:ext uri="{9D8B030D-6E8A-4147-A177-3AD203B41FA5}">
                      <a16:colId xmlns:a16="http://schemas.microsoft.com/office/drawing/2014/main" val="20002"/>
                    </a:ext>
                  </a:extLst>
                </a:gridCol>
                <a:gridCol w="764405">
                  <a:extLst>
                    <a:ext uri="{9D8B030D-6E8A-4147-A177-3AD203B41FA5}">
                      <a16:colId xmlns:a16="http://schemas.microsoft.com/office/drawing/2014/main" val="20003"/>
                    </a:ext>
                  </a:extLst>
                </a:gridCol>
                <a:gridCol w="764405">
                  <a:extLst>
                    <a:ext uri="{9D8B030D-6E8A-4147-A177-3AD203B41FA5}">
                      <a16:colId xmlns:a16="http://schemas.microsoft.com/office/drawing/2014/main" val="20004"/>
                    </a:ext>
                  </a:extLst>
                </a:gridCol>
                <a:gridCol w="764405">
                  <a:extLst>
                    <a:ext uri="{9D8B030D-6E8A-4147-A177-3AD203B41FA5}">
                      <a16:colId xmlns:a16="http://schemas.microsoft.com/office/drawing/2014/main" val="20005"/>
                    </a:ext>
                  </a:extLst>
                </a:gridCol>
                <a:gridCol w="764405">
                  <a:extLst>
                    <a:ext uri="{9D8B030D-6E8A-4147-A177-3AD203B41FA5}">
                      <a16:colId xmlns:a16="http://schemas.microsoft.com/office/drawing/2014/main" val="20006"/>
                    </a:ext>
                  </a:extLst>
                </a:gridCol>
                <a:gridCol w="764405">
                  <a:extLst>
                    <a:ext uri="{9D8B030D-6E8A-4147-A177-3AD203B41FA5}">
                      <a16:colId xmlns:a16="http://schemas.microsoft.com/office/drawing/2014/main" val="20007"/>
                    </a:ext>
                  </a:extLst>
                </a:gridCol>
                <a:gridCol w="764405">
                  <a:extLst>
                    <a:ext uri="{9D8B030D-6E8A-4147-A177-3AD203B41FA5}">
                      <a16:colId xmlns:a16="http://schemas.microsoft.com/office/drawing/2014/main" val="20008"/>
                    </a:ext>
                  </a:extLst>
                </a:gridCol>
              </a:tblGrid>
              <a:tr h="496647">
                <a:tc>
                  <a:txBody>
                    <a:bodyPr/>
                    <a:lstStyle/>
                    <a:p>
                      <a:pPr>
                        <a:lnSpc>
                          <a:spcPct val="115000"/>
                        </a:lnSpc>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rgbClr val="5F5F5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600"/>
                        </a:spcBef>
                        <a:spcAft>
                          <a:spcPts val="600"/>
                        </a:spcAft>
                      </a:pPr>
                      <a:endParaRPr lang="en-GB" sz="900" dirty="0">
                        <a:ln>
                          <a:solidFill>
                            <a:schemeClr val="accent1"/>
                          </a:solid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8860">
                <a:tc>
                  <a:txBody>
                    <a:bodyPr/>
                    <a:lstStyle/>
                    <a:p>
                      <a:pPr algn="ctr">
                        <a:lnSpc>
                          <a:spcPct val="115000"/>
                        </a:lnSpc>
                        <a:spcAft>
                          <a:spcPts val="600"/>
                        </a:spcAft>
                      </a:pPr>
                      <a:r>
                        <a:rPr lang="en-GB" sz="900" b="0" dirty="0">
                          <a:ln>
                            <a:solidFill>
                              <a:schemeClr val="bg1"/>
                            </a:solidFill>
                          </a:ln>
                          <a:solidFill>
                            <a:schemeClr val="bg1"/>
                          </a:solidFill>
                          <a:effectLst/>
                          <a:latin typeface="+mn-lt"/>
                        </a:rPr>
                        <a:t>Policy and regulatory environment</a:t>
                      </a:r>
                      <a:endPar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628860">
                <a:tc>
                  <a:txBody>
                    <a:bodyPr/>
                    <a:lstStyle/>
                    <a:p>
                      <a:pPr algn="ctr">
                        <a:lnSpc>
                          <a:spcPct val="115000"/>
                        </a:lnSpc>
                        <a:spcAft>
                          <a:spcPts val="600"/>
                        </a:spcAft>
                      </a:pPr>
                      <a:r>
                        <a:rPr lang="en-GB" sz="900" b="0" dirty="0">
                          <a:ln>
                            <a:solidFill>
                              <a:schemeClr val="bg1"/>
                            </a:solidFill>
                          </a:ln>
                          <a:solidFill>
                            <a:schemeClr val="bg1"/>
                          </a:solidFill>
                          <a:effectLst/>
                          <a:latin typeface="+mn-lt"/>
                          <a:ea typeface="+mn-ea"/>
                          <a:cs typeface="+mn-cs"/>
                        </a:rPr>
                        <a:t>Infrastructure requirements</a:t>
                      </a:r>
                      <a:endPar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28860">
                <a:tc>
                  <a:txBody>
                    <a:bodyPr/>
                    <a:lstStyle/>
                    <a:p>
                      <a:pPr algn="ctr">
                        <a:lnSpc>
                          <a:spcPct val="115000"/>
                        </a:lnSpc>
                        <a:spcAft>
                          <a:spcPts val="600"/>
                        </a:spcAft>
                      </a:pPr>
                      <a:r>
                        <a:rPr lang="en-GB" sz="900" b="0" dirty="0">
                          <a:ln>
                            <a:solidFill>
                              <a:schemeClr val="bg1"/>
                            </a:solidFill>
                          </a:ln>
                          <a:solidFill>
                            <a:schemeClr val="bg1"/>
                          </a:solidFill>
                          <a:effectLst/>
                          <a:latin typeface="+mn-lt"/>
                          <a:ea typeface="+mn-ea"/>
                          <a:cs typeface="+mn-cs"/>
                        </a:rPr>
                        <a:t>Scottish capability</a:t>
                      </a:r>
                      <a:r>
                        <a:rPr lang="en-GB" sz="900" b="0" baseline="0" dirty="0">
                          <a:ln>
                            <a:solidFill>
                              <a:schemeClr val="bg1"/>
                            </a:solidFill>
                          </a:ln>
                          <a:solidFill>
                            <a:schemeClr val="bg1"/>
                          </a:solidFill>
                          <a:effectLst/>
                          <a:latin typeface="+mn-lt"/>
                          <a:ea typeface="+mn-ea"/>
                          <a:cs typeface="+mn-cs"/>
                        </a:rPr>
                        <a:t> match</a:t>
                      </a:r>
                      <a:endPar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28860">
                <a:tc>
                  <a:txBody>
                    <a:bodyPr/>
                    <a:lstStyle/>
                    <a:p>
                      <a:pPr algn="ctr">
                        <a:lnSpc>
                          <a:spcPct val="115000"/>
                        </a:lnSpc>
                        <a:spcAft>
                          <a:spcPts val="600"/>
                        </a:spcAft>
                      </a:pPr>
                      <a:r>
                        <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rPr>
                        <a:t>Economic</a:t>
                      </a:r>
                      <a:r>
                        <a:rPr lang="en-GB" sz="900" b="0" baseline="0" dirty="0">
                          <a:ln>
                            <a:solidFill>
                              <a:schemeClr val="bg1"/>
                            </a:solidFill>
                          </a:ln>
                          <a:solidFill>
                            <a:schemeClr val="bg1"/>
                          </a:solidFill>
                          <a:effectLst/>
                          <a:latin typeface="+mn-lt"/>
                          <a:ea typeface="Calibri" panose="020F0502020204030204" pitchFamily="34" charset="0"/>
                          <a:cs typeface="Times New Roman" panose="02020603050405020304" pitchFamily="18" charset="0"/>
                        </a:rPr>
                        <a:t> growth and energy demand</a:t>
                      </a:r>
                      <a:endPar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628860">
                <a:tc>
                  <a:txBody>
                    <a:bodyPr/>
                    <a:lstStyle/>
                    <a:p>
                      <a:pPr algn="ctr">
                        <a:lnSpc>
                          <a:spcPct val="115000"/>
                        </a:lnSpc>
                        <a:spcAft>
                          <a:spcPts val="600"/>
                        </a:spcAft>
                      </a:pPr>
                      <a:r>
                        <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rPr>
                        <a:t>Competitive</a:t>
                      </a:r>
                      <a:r>
                        <a:rPr lang="en-GB" sz="900" b="0" baseline="0" dirty="0">
                          <a:ln>
                            <a:solidFill>
                              <a:schemeClr val="bg1"/>
                            </a:solidFill>
                          </a:ln>
                          <a:solidFill>
                            <a:schemeClr val="bg1"/>
                          </a:solidFill>
                          <a:effectLst/>
                          <a:latin typeface="+mn-lt"/>
                          <a:ea typeface="Calibri" panose="020F0502020204030204" pitchFamily="34" charset="0"/>
                          <a:cs typeface="Times New Roman" panose="02020603050405020304" pitchFamily="18" charset="0"/>
                        </a:rPr>
                        <a:t> environment</a:t>
                      </a:r>
                      <a:endPar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541780312"/>
                  </a:ext>
                </a:extLst>
              </a:tr>
              <a:tr h="628860">
                <a:tc>
                  <a:txBody>
                    <a:bodyPr/>
                    <a:lstStyle/>
                    <a:p>
                      <a:pPr algn="ctr">
                        <a:lnSpc>
                          <a:spcPct val="115000"/>
                        </a:lnSpc>
                        <a:spcAft>
                          <a:spcPts val="600"/>
                        </a:spcAft>
                      </a:pPr>
                      <a:r>
                        <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rPr>
                        <a:t>Ease of doing business</a:t>
                      </a: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762637478"/>
                  </a:ext>
                </a:extLst>
              </a:tr>
              <a:tr h="628860">
                <a:tc>
                  <a:txBody>
                    <a:bodyPr/>
                    <a:lstStyle/>
                    <a:p>
                      <a:pPr algn="ctr">
                        <a:lnSpc>
                          <a:spcPct val="115000"/>
                        </a:lnSpc>
                        <a:spcAft>
                          <a:spcPts val="600"/>
                        </a:spcAft>
                      </a:pPr>
                      <a:r>
                        <a:rPr lang="en-GB" sz="900" b="0" dirty="0">
                          <a:ln>
                            <a:solidFill>
                              <a:schemeClr val="bg1"/>
                            </a:solidFill>
                          </a:ln>
                          <a:solidFill>
                            <a:schemeClr val="bg1"/>
                          </a:solidFill>
                          <a:effectLst/>
                          <a:latin typeface="+mn-lt"/>
                          <a:ea typeface="Calibri" panose="020F0502020204030204" pitchFamily="34" charset="0"/>
                          <a:cs typeface="Times New Roman" panose="02020603050405020304" pitchFamily="18" charset="0"/>
                        </a:rPr>
                        <a:t>Market size</a:t>
                      </a: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lgn="ctr">
                        <a:lnSpc>
                          <a:spcPct val="115000"/>
                        </a:lnSpc>
                        <a:spcBef>
                          <a:spcPts val="600"/>
                        </a:spcBef>
                        <a:spcAft>
                          <a:spcPts val="600"/>
                        </a:spcAft>
                      </a:pPr>
                      <a:endParaRPr lang="en-GB" sz="1000" dirty="0">
                        <a:ln>
                          <a:solidFill>
                            <a:schemeClr val="accent1"/>
                          </a:solidFill>
                        </a:ln>
                        <a:solidFill>
                          <a:srgbClr val="5F5F5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905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023061876"/>
                  </a:ext>
                </a:extLst>
              </a:tr>
            </a:tbl>
          </a:graphicData>
        </a:graphic>
      </p:graphicFrame>
      <p:pic>
        <p:nvPicPr>
          <p:cNvPr id="1036"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338" y="3344014"/>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629" y="2071482"/>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326" y="3284324"/>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827" y="3908306"/>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735" y="2660342"/>
            <a:ext cx="388335" cy="38833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79071" y="962026"/>
            <a:ext cx="8186335" cy="281640"/>
          </a:xfrm>
          <a:prstGeom prst="rect">
            <a:avLst/>
          </a:prstGeom>
          <a:solidFill>
            <a:schemeClr val="bg1">
              <a:lumMod val="95000"/>
            </a:schemeClr>
          </a:solidFill>
          <a:ln w="158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0" name="TextBox 19"/>
          <p:cNvSpPr txBox="1"/>
          <p:nvPr/>
        </p:nvSpPr>
        <p:spPr bwMode="auto">
          <a:xfrm>
            <a:off x="468813" y="884853"/>
            <a:ext cx="8186337" cy="34624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endParaRPr lang="en-GB" sz="300" b="1" dirty="0">
              <a:solidFill>
                <a:srgbClr val="0083A9"/>
              </a:solidFill>
            </a:endParaRPr>
          </a:p>
          <a:p>
            <a:r>
              <a:rPr lang="en-GB" sz="1050" b="1" dirty="0">
                <a:solidFill>
                  <a:srgbClr val="0083A9"/>
                </a:solidFill>
              </a:rPr>
              <a:t>Summary of the market opportunities for each cluster, as described in each slide.</a:t>
            </a:r>
          </a:p>
          <a:p>
            <a:endParaRPr lang="en-GB" sz="300" b="1" dirty="0">
              <a:solidFill>
                <a:srgbClr val="0083A9"/>
              </a:solidFill>
            </a:endParaRPr>
          </a:p>
        </p:txBody>
      </p:sp>
      <p:pic>
        <p:nvPicPr>
          <p:cNvPr id="22"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338" y="3937203"/>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32" y="3333713"/>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364" y="3333712"/>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2" y="2050821"/>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806" y="2103056"/>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8708" y="2709046"/>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468" y="3327195"/>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15" y="5835684"/>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353" y="395967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329" y="2050821"/>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328" y="2655780"/>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859" y="2071481"/>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9535" y="1482402"/>
            <a:ext cx="421927" cy="421927"/>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9386" y="1470160"/>
            <a:ext cx="432604" cy="432604"/>
          </a:xfrm>
          <a:prstGeom prst="rect">
            <a:avLst/>
          </a:prstGeom>
        </p:spPr>
      </p:pic>
      <p:pic>
        <p:nvPicPr>
          <p:cNvPr id="51" name="Picture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7364" y="1473333"/>
            <a:ext cx="426258" cy="426258"/>
          </a:xfrm>
          <a:prstGeom prst="rect">
            <a:avLst/>
          </a:prstGeom>
        </p:spPr>
      </p:pic>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3581" y="1470499"/>
            <a:ext cx="432000" cy="432000"/>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9342" y="1478486"/>
            <a:ext cx="432000" cy="432000"/>
          </a:xfrm>
          <a:prstGeom prst="rect">
            <a:avLst/>
          </a:prstGeom>
        </p:spPr>
      </p:pic>
      <p:pic>
        <p:nvPicPr>
          <p:cNvPr id="54" name="Picture 5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34652" y="1493053"/>
            <a:ext cx="415863" cy="415863"/>
          </a:xfrm>
          <a:prstGeom prst="rect">
            <a:avLst/>
          </a:prstGeom>
        </p:spPr>
      </p:pic>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3155" y="1492234"/>
            <a:ext cx="415069" cy="415069"/>
          </a:xfrm>
          <a:prstGeom prst="rect">
            <a:avLst/>
          </a:prstGeom>
        </p:spPr>
      </p:pic>
      <p:pic>
        <p:nvPicPr>
          <p:cNvPr id="56" name="Picture 5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55211" y="1470626"/>
            <a:ext cx="444297" cy="444297"/>
          </a:xfrm>
          <a:prstGeom prst="rect">
            <a:avLst/>
          </a:prstGeom>
        </p:spPr>
      </p:pic>
      <p:pic>
        <p:nvPicPr>
          <p:cNvPr id="57"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121" y="2081190"/>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3155" y="2689629"/>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337" y="4555926"/>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15" y="2670212"/>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9629" y="5229728"/>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704" y="268962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826" y="4557606"/>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364" y="5206906"/>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826" y="5805570"/>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1520" y="456764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641" y="5206906"/>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353" y="5805218"/>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371" y="268962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371" y="4534413"/>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535" y="5206906"/>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535" y="5824635"/>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446" y="2052725"/>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519" y="3331823"/>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4071" y="5835684"/>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362" y="3949970"/>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413" y="3327194"/>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428" y="455492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428" y="520233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521" y="3327193"/>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9226" y="3944680"/>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537" y="4567648"/>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336" y="5211454"/>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446" y="5835684"/>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708" y="3959678"/>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806" y="4567647"/>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979" y="522001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978" y="5838517"/>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668" y="2679920"/>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555" y="3952803"/>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835" y="3969387"/>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494" y="5812412"/>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148" y="4554928"/>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665" y="5217505"/>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6373" y="2061102"/>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21" y="2282359"/>
            <a:ext cx="368918" cy="3689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12" y="2930267"/>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04" y="3593429"/>
            <a:ext cx="388335" cy="38833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27" y="4211691"/>
            <a:ext cx="388335" cy="3883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723" y="2282359"/>
            <a:ext cx="604653" cy="338554"/>
          </a:xfrm>
          <a:prstGeom prst="rect">
            <a:avLst/>
          </a:prstGeom>
          <a:noFill/>
        </p:spPr>
        <p:txBody>
          <a:bodyPr wrap="none" rtlCol="0">
            <a:spAutoFit/>
          </a:bodyPr>
          <a:lstStyle/>
          <a:p>
            <a:r>
              <a:rPr lang="en-GB" sz="1600" i="1" dirty="0"/>
              <a:t>High</a:t>
            </a:r>
            <a:endParaRPr lang="en-GB" i="1" dirty="0"/>
          </a:p>
        </p:txBody>
      </p:sp>
      <p:sp>
        <p:nvSpPr>
          <p:cNvPr id="105" name="TextBox 104"/>
          <p:cNvSpPr txBox="1"/>
          <p:nvPr/>
        </p:nvSpPr>
        <p:spPr>
          <a:xfrm>
            <a:off x="634542" y="4264105"/>
            <a:ext cx="559769" cy="338554"/>
          </a:xfrm>
          <a:prstGeom prst="rect">
            <a:avLst/>
          </a:prstGeom>
          <a:noFill/>
        </p:spPr>
        <p:txBody>
          <a:bodyPr wrap="none" rtlCol="0">
            <a:spAutoFit/>
          </a:bodyPr>
          <a:lstStyle/>
          <a:p>
            <a:r>
              <a:rPr lang="en-GB" sz="1600" i="1" dirty="0"/>
              <a:t>Low</a:t>
            </a:r>
            <a:endParaRPr lang="en-GB" i="1" dirty="0"/>
          </a:p>
        </p:txBody>
      </p:sp>
      <p:cxnSp>
        <p:nvCxnSpPr>
          <p:cNvPr id="6" name="Straight Arrow Connector 5"/>
          <p:cNvCxnSpPr>
            <a:stCxn id="4" idx="2"/>
            <a:endCxn id="105" idx="0"/>
          </p:cNvCxnSpPr>
          <p:nvPr/>
        </p:nvCxnSpPr>
        <p:spPr>
          <a:xfrm flipH="1">
            <a:off x="914427" y="2620913"/>
            <a:ext cx="12623" cy="1643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356059" y="1839982"/>
            <a:ext cx="537327" cy="338554"/>
          </a:xfrm>
          <a:prstGeom prst="rect">
            <a:avLst/>
          </a:prstGeom>
          <a:noFill/>
        </p:spPr>
        <p:txBody>
          <a:bodyPr wrap="none" rtlCol="0">
            <a:spAutoFit/>
          </a:bodyPr>
          <a:lstStyle/>
          <a:p>
            <a:r>
              <a:rPr lang="en-GB" sz="1600" i="1" dirty="0"/>
              <a:t>Key</a:t>
            </a:r>
            <a:endParaRPr lang="en-GB" i="1" dirty="0"/>
          </a:p>
        </p:txBody>
      </p:sp>
    </p:spTree>
    <p:extLst>
      <p:ext uri="{BB962C8B-B14F-4D97-AF65-F5344CB8AC3E}">
        <p14:creationId xmlns:p14="http://schemas.microsoft.com/office/powerpoint/2010/main" val="1338598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Conclusions (contents slide)</a:t>
            </a:r>
          </a:p>
        </p:txBody>
      </p:sp>
      <p:sp>
        <p:nvSpPr>
          <p:cNvPr id="3" name="TextBox 2"/>
          <p:cNvSpPr txBox="1"/>
          <p:nvPr/>
        </p:nvSpPr>
        <p:spPr>
          <a:xfrm>
            <a:off x="512763" y="1341438"/>
            <a:ext cx="8162925" cy="4154984"/>
          </a:xfrm>
          <a:prstGeom prst="rect">
            <a:avLst/>
          </a:prstGeom>
          <a:noFill/>
        </p:spPr>
        <p:txBody>
          <a:bodyPr>
            <a:spAutoFit/>
          </a:bodyPr>
          <a:lstStyle/>
          <a:p>
            <a:pPr defTabSz="457200">
              <a:defRPr/>
            </a:pPr>
            <a:r>
              <a:rPr lang="en-GB" sz="1200" b="1" dirty="0">
                <a:latin typeface="+mn-lt"/>
                <a:ea typeface="ＭＳ Ｐゴシック" pitchFamily="34" charset="-128"/>
                <a:cs typeface="+mn-cs"/>
              </a:rPr>
              <a:t>Executive Summary</a:t>
            </a:r>
            <a:r>
              <a:rPr lang="en-GB" sz="1200" dirty="0">
                <a:latin typeface="+mn-lt"/>
                <a:ea typeface="ＭＳ Ｐゴシック" pitchFamily="34" charset="-128"/>
                <a:cs typeface="+mn-cs"/>
              </a:rPr>
              <a:t>………………..………………………………………………………………………………………3</a:t>
            </a:r>
          </a:p>
          <a:p>
            <a:pPr marL="457200" indent="-457200" defTabSz="457200">
              <a:buFontTx/>
              <a:buBlip>
                <a:blip r:embed="rId2"/>
              </a:buBlip>
              <a:defRPr/>
            </a:pPr>
            <a:endParaRPr lang="en-GB" sz="1200" b="1" dirty="0">
              <a:solidFill>
                <a:schemeClr val="accent4"/>
              </a:solidFill>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Introduction and methodology</a:t>
            </a:r>
            <a:r>
              <a:rPr lang="en-GB" sz="1200" dirty="0">
                <a:latin typeface="+mn-lt"/>
                <a:ea typeface="ＭＳ Ｐゴシック" pitchFamily="34" charset="-128"/>
                <a:cs typeface="+mn-cs"/>
              </a:rPr>
              <a:t>………………………..…………………………………………………………………6</a:t>
            </a:r>
          </a:p>
          <a:p>
            <a:pPr marL="914400" lvl="1" indent="-457200" defTabSz="457200">
              <a:buFontTx/>
              <a:buBlip>
                <a:blip r:embed="rId2"/>
              </a:buBlip>
              <a:defRPr/>
            </a:pPr>
            <a:r>
              <a:rPr lang="en-GB" sz="1200" dirty="0">
                <a:latin typeface="+mn-lt"/>
                <a:ea typeface="ＭＳ Ｐゴシック" pitchFamily="34" charset="-128"/>
                <a:cs typeface="+mn-cs"/>
              </a:rPr>
              <a:t>Introduction</a:t>
            </a:r>
          </a:p>
          <a:p>
            <a:pPr marL="914400" lvl="1" indent="-457200" defTabSz="457200">
              <a:buFontTx/>
              <a:buBlip>
                <a:blip r:embed="rId2"/>
              </a:buBlip>
              <a:defRPr/>
            </a:pPr>
            <a:r>
              <a:rPr lang="en-GB" sz="1200" dirty="0">
                <a:latin typeface="+mn-lt"/>
              </a:rPr>
              <a:t>Methodology overview</a:t>
            </a:r>
            <a:endParaRPr lang="en-GB" sz="1200" dirty="0">
              <a:latin typeface="+mn-lt"/>
              <a:ea typeface="ＭＳ Ｐゴシック" pitchFamily="34" charset="-128"/>
              <a:cs typeface="+mn-cs"/>
            </a:endParaRP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rPr>
              <a:t>Review of Scottish capability</a:t>
            </a:r>
            <a:r>
              <a:rPr lang="en-GB" sz="1200" dirty="0">
                <a:latin typeface="+mn-lt"/>
                <a:ea typeface="ＭＳ Ｐゴシック" pitchFamily="34" charset="-128"/>
                <a:cs typeface="+mn-cs"/>
              </a:rPr>
              <a:t>………………………………………………………………………………………….…8 </a:t>
            </a:r>
          </a:p>
          <a:p>
            <a:pPr marL="914400" lvl="1" indent="-457200" defTabSz="457200">
              <a:buFontTx/>
              <a:buBlip>
                <a:blip r:embed="rId2"/>
              </a:buBlip>
              <a:defRPr/>
            </a:pPr>
            <a:r>
              <a:rPr lang="en-GB" sz="1200" dirty="0">
                <a:latin typeface="+mn-lt"/>
              </a:rPr>
              <a:t>Identification of key sub sectors</a:t>
            </a:r>
          </a:p>
          <a:p>
            <a:pPr marL="914400" lvl="1" indent="-457200" defTabSz="457200">
              <a:buFontTx/>
              <a:buBlip>
                <a:blip r:embed="rId2"/>
              </a:buBlip>
              <a:defRPr/>
            </a:pPr>
            <a:r>
              <a:rPr lang="en-GB" sz="1200" dirty="0">
                <a:latin typeface="+mn-lt"/>
                <a:ea typeface="ＭＳ Ｐゴシック" pitchFamily="34" charset="-128"/>
                <a:cs typeface="+mn-cs"/>
              </a:rPr>
              <a:t>Sub sector profile cards</a:t>
            </a:r>
          </a:p>
          <a:p>
            <a:pPr marL="914400" lvl="1" indent="-457200" defTabSz="457200">
              <a:buFontTx/>
              <a:buBlip>
                <a:blip r:embed="rId2"/>
              </a:buBlip>
              <a:defRPr/>
            </a:pPr>
            <a:r>
              <a:rPr lang="en-GB" sz="1200" dirty="0">
                <a:latin typeface="+mn-lt"/>
              </a:rPr>
              <a:t>Gap analysis</a:t>
            </a:r>
          </a:p>
          <a:p>
            <a:pPr marL="914400" lvl="1" indent="-457200" defTabSz="457200">
              <a:buFontTx/>
              <a:buBlip>
                <a:blip r:embed="rId2"/>
              </a:buBlip>
              <a:defRPr/>
            </a:pPr>
            <a:r>
              <a:rPr lang="en-GB" sz="1200" dirty="0">
                <a:latin typeface="+mn-lt"/>
                <a:ea typeface="ＭＳ Ｐゴシック" pitchFamily="34" charset="-128"/>
                <a:cs typeface="+mn-cs"/>
              </a:rPr>
              <a:t>Summary of capability</a:t>
            </a: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International market analysis</a:t>
            </a:r>
            <a:r>
              <a:rPr lang="en-GB" sz="1200" dirty="0">
                <a:ea typeface="ＭＳ Ｐゴシック" pitchFamily="34" charset="-128"/>
              </a:rPr>
              <a:t>………………………………….…………………………………………….…………..19</a:t>
            </a:r>
            <a:endParaRPr lang="en-GB" sz="1200" dirty="0">
              <a:latin typeface="+mn-lt"/>
              <a:ea typeface="ＭＳ Ｐゴシック" pitchFamily="34" charset="-128"/>
              <a:cs typeface="+mn-cs"/>
            </a:endParaRPr>
          </a:p>
          <a:p>
            <a:pPr marL="914400" lvl="1" indent="-457200" defTabSz="457200">
              <a:buFontTx/>
              <a:buBlip>
                <a:blip r:embed="rId2"/>
              </a:buBlip>
              <a:defRPr/>
            </a:pPr>
            <a:r>
              <a:rPr lang="en-GB" sz="1200" dirty="0">
                <a:latin typeface="+mn-lt"/>
                <a:ea typeface="ＭＳ Ｐゴシック" pitchFamily="34" charset="-128"/>
                <a:cs typeface="+mn-cs"/>
              </a:rPr>
              <a:t>Profiling of international markets</a:t>
            </a:r>
          </a:p>
          <a:p>
            <a:pPr marL="914400" lvl="1" indent="-457200" defTabSz="457200">
              <a:buFontTx/>
              <a:buBlip>
                <a:blip r:embed="rId2"/>
              </a:buBlip>
              <a:defRPr/>
            </a:pPr>
            <a:r>
              <a:rPr lang="en-GB" sz="1200" dirty="0">
                <a:latin typeface="+mn-lt"/>
              </a:rPr>
              <a:t>Shortlisted country score cards</a:t>
            </a:r>
          </a:p>
          <a:p>
            <a:pPr marL="914400" lvl="1" indent="-457200" defTabSz="457200">
              <a:buFontTx/>
              <a:buBlip>
                <a:blip r:embed="rId2"/>
              </a:buBlip>
              <a:defRPr/>
            </a:pPr>
            <a:r>
              <a:rPr lang="en-GB" sz="1200" dirty="0">
                <a:latin typeface="+mn-lt"/>
                <a:ea typeface="ＭＳ Ｐゴシック" pitchFamily="34" charset="-128"/>
                <a:cs typeface="+mn-cs"/>
              </a:rPr>
              <a:t>Summary of international market opportunities and ratings</a:t>
            </a:r>
          </a:p>
          <a:p>
            <a:pPr marL="914400" lvl="1" indent="-457200" defTabSz="457200">
              <a:buFontTx/>
              <a:buBlip>
                <a:blip r:embed="rId2"/>
              </a:buBlip>
              <a:defRPr/>
            </a:pPr>
            <a:endParaRPr lang="en-GB" sz="1200" dirty="0">
              <a:latin typeface="+mn-lt"/>
            </a:endParaRPr>
          </a:p>
          <a:p>
            <a:pPr>
              <a:defRPr/>
            </a:pPr>
            <a:r>
              <a:rPr lang="en-GB" sz="1200" b="1" dirty="0">
                <a:solidFill>
                  <a:schemeClr val="accent4">
                    <a:lumMod val="75000"/>
                  </a:schemeClr>
                </a:solidFill>
              </a:rPr>
              <a:t>Conclusions</a:t>
            </a:r>
            <a:r>
              <a:rPr lang="en-GB" sz="1200" dirty="0">
                <a:solidFill>
                  <a:schemeClr val="accent4">
                    <a:lumMod val="75000"/>
                  </a:schemeClr>
                </a:solidFill>
              </a:rPr>
              <a:t>………………………………….…………………………………………………………..…….………….. 37</a:t>
            </a:r>
          </a:p>
          <a:p>
            <a:pPr marL="914400" lvl="1" indent="-457200">
              <a:buBlip>
                <a:blip r:embed="rId2"/>
              </a:buBlip>
              <a:defRPr/>
            </a:pPr>
            <a:r>
              <a:rPr lang="en-GB" sz="1200" dirty="0"/>
              <a:t>Conclusions</a:t>
            </a:r>
          </a:p>
          <a:p>
            <a:pPr lvl="1" defTabSz="457200">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Annexes</a:t>
            </a:r>
            <a:r>
              <a:rPr lang="en-GB" sz="1200" dirty="0">
                <a:latin typeface="+mn-lt"/>
                <a:ea typeface="ＭＳ Ｐゴシック" pitchFamily="34" charset="-128"/>
                <a:cs typeface="+mn-cs"/>
              </a:rPr>
              <a:t>……………………………………………………………….…………………………………………….…….…39</a:t>
            </a:r>
          </a:p>
          <a:p>
            <a:pPr marL="914400" lvl="1" indent="-457200" defTabSz="457200">
              <a:buFontTx/>
              <a:buBlip>
                <a:blip r:embed="rId2"/>
              </a:buBlip>
              <a:defRPr/>
            </a:pPr>
            <a:r>
              <a:rPr lang="en-GB" sz="1200" dirty="0">
                <a:latin typeface="+mn-lt"/>
                <a:ea typeface="ＭＳ Ｐゴシック" pitchFamily="34" charset="-128"/>
                <a:cs typeface="+mn-cs"/>
              </a:rPr>
              <a:t>Mapping of Scottish energy systems capability</a:t>
            </a:r>
          </a:p>
        </p:txBody>
      </p:sp>
    </p:spTree>
    <p:extLst>
      <p:ext uri="{BB962C8B-B14F-4D97-AF65-F5344CB8AC3E}">
        <p14:creationId xmlns:p14="http://schemas.microsoft.com/office/powerpoint/2010/main" val="1263065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Four main conclusions</a:t>
            </a:r>
          </a:p>
        </p:txBody>
      </p:sp>
      <p:sp>
        <p:nvSpPr>
          <p:cNvPr id="3" name="TextBox 2"/>
          <p:cNvSpPr txBox="1"/>
          <p:nvPr/>
        </p:nvSpPr>
        <p:spPr>
          <a:xfrm>
            <a:off x="535923" y="960457"/>
            <a:ext cx="8201025" cy="5401479"/>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600"/>
              </a:spcBef>
              <a:spcAft>
                <a:spcPts val="300"/>
              </a:spcAft>
              <a:defRPr/>
            </a:pPr>
            <a:r>
              <a:rPr lang="en-GB" sz="1000" b="1" dirty="0">
                <a:solidFill>
                  <a:srgbClr val="0083A9"/>
                </a:solidFill>
              </a:rPr>
              <a:t>This report indicates that there is a limited energy systems capability in Scotland, but there are likely extensive potential international opportunities where new markets could be exploited to help growth in this industry.  Our key conclusions are: </a:t>
            </a:r>
          </a:p>
          <a:p>
            <a:pPr fontAlgn="auto">
              <a:spcBef>
                <a:spcPts val="600"/>
              </a:spcBef>
              <a:spcAft>
                <a:spcPts val="300"/>
              </a:spcAft>
              <a:defRPr/>
            </a:pPr>
            <a:r>
              <a:rPr lang="en-GB" sz="1050" b="1" dirty="0">
                <a:solidFill>
                  <a:schemeClr val="tx1"/>
                </a:solidFill>
              </a:rPr>
              <a:t>1. Energy systems represent a diverse and nebulous sector which requires segmentation</a:t>
            </a:r>
          </a:p>
          <a:p>
            <a:pPr marL="285750" indent="-285750" fontAlgn="auto">
              <a:spcBef>
                <a:spcPts val="0"/>
              </a:spcBef>
              <a:spcAft>
                <a:spcPts val="300"/>
              </a:spcAft>
              <a:buFontTx/>
              <a:buBlip>
                <a:blip r:embed="rId2"/>
              </a:buBlip>
              <a:defRPr/>
            </a:pPr>
            <a:r>
              <a:rPr lang="en-GB" sz="1000" dirty="0">
                <a:solidFill>
                  <a:schemeClr val="tx1"/>
                </a:solidFill>
              </a:rPr>
              <a:t>The wide range of activities and needs of the “energy systems” sector will require Scottish Enterprise to develop specific activity clusters and support schemes for these.  </a:t>
            </a:r>
          </a:p>
          <a:p>
            <a:pPr marL="285750" indent="-285750" fontAlgn="auto">
              <a:spcBef>
                <a:spcPts val="0"/>
              </a:spcBef>
              <a:spcAft>
                <a:spcPts val="300"/>
              </a:spcAft>
              <a:buFontTx/>
              <a:buBlip>
                <a:blip r:embed="rId2"/>
              </a:buBlip>
              <a:defRPr/>
            </a:pPr>
            <a:r>
              <a:rPr lang="en-GB" sz="1000" dirty="0">
                <a:solidFill>
                  <a:schemeClr val="tx1"/>
                </a:solidFill>
              </a:rPr>
              <a:t>The sector can be broadly split into the more “traditional” networks activities, and new / innovative support services and systems to facilitate smarter more integrated systems. The global market has needs for both.</a:t>
            </a:r>
            <a:endParaRPr lang="en-GB" sz="1000" b="1" dirty="0">
              <a:solidFill>
                <a:schemeClr val="accent6"/>
              </a:solidFill>
            </a:endParaRPr>
          </a:p>
          <a:p>
            <a:pPr fontAlgn="auto">
              <a:spcBef>
                <a:spcPts val="600"/>
              </a:spcBef>
              <a:spcAft>
                <a:spcPts val="300"/>
              </a:spcAft>
              <a:defRPr/>
            </a:pPr>
            <a:r>
              <a:rPr lang="en-GB" sz="1050" b="1" dirty="0">
                <a:solidFill>
                  <a:schemeClr val="tx1"/>
                </a:solidFill>
              </a:rPr>
              <a:t>2. Scottish capability exists but is limited, and focussed in certain areas</a:t>
            </a:r>
          </a:p>
          <a:p>
            <a:pPr marL="285750" indent="-285750" fontAlgn="auto">
              <a:spcBef>
                <a:spcPts val="0"/>
              </a:spcBef>
              <a:spcAft>
                <a:spcPts val="300"/>
              </a:spcAft>
              <a:buFontTx/>
              <a:buBlip>
                <a:blip r:embed="rId2"/>
              </a:buBlip>
              <a:defRPr/>
            </a:pPr>
            <a:r>
              <a:rPr lang="en-GB" sz="1000" dirty="0">
                <a:solidFill>
                  <a:schemeClr val="tx1"/>
                </a:solidFill>
              </a:rPr>
              <a:t>Scottish expertise in energy systems is largely focussed around the knowledge (consultancy) skills, and the more innovative sectors around ICT and digital technology and systems, suggesting a focus on exploiting smart network markets.  </a:t>
            </a:r>
          </a:p>
          <a:p>
            <a:pPr marL="285750" indent="-285750" fontAlgn="auto">
              <a:spcBef>
                <a:spcPts val="0"/>
              </a:spcBef>
              <a:spcAft>
                <a:spcPts val="300"/>
              </a:spcAft>
              <a:buFontTx/>
              <a:buBlip>
                <a:blip r:embed="rId2"/>
              </a:buBlip>
              <a:defRPr/>
            </a:pPr>
            <a:r>
              <a:rPr lang="en-GB" sz="1000" dirty="0">
                <a:solidFill>
                  <a:schemeClr val="tx1"/>
                </a:solidFill>
              </a:rPr>
              <a:t>Most companies are active in the electricity sector, a smaller number in gas, and very limited number in heat networks.  The ICT / digital profile suggests that most market potential will lie in electricity systems, although there is a significant capability in gas systems, particularly towards the upstream end.  </a:t>
            </a:r>
          </a:p>
          <a:p>
            <a:pPr fontAlgn="auto">
              <a:spcBef>
                <a:spcPts val="600"/>
              </a:spcBef>
              <a:spcAft>
                <a:spcPts val="300"/>
              </a:spcAft>
              <a:defRPr/>
            </a:pPr>
            <a:r>
              <a:rPr lang="en-GB" sz="1050" b="1" dirty="0">
                <a:solidFill>
                  <a:schemeClr val="tx1"/>
                </a:solidFill>
              </a:rPr>
              <a:t>3. We have identified what will likely be the top global market opportunities for Scotland.  </a:t>
            </a:r>
          </a:p>
          <a:p>
            <a:pPr marL="285750" indent="-285750" fontAlgn="auto">
              <a:spcBef>
                <a:spcPts val="0"/>
              </a:spcBef>
              <a:spcAft>
                <a:spcPts val="300"/>
              </a:spcAft>
              <a:buFontTx/>
              <a:buBlip>
                <a:blip r:embed="rId2"/>
              </a:buBlip>
              <a:defRPr/>
            </a:pPr>
            <a:r>
              <a:rPr lang="en-GB" sz="1000" dirty="0">
                <a:solidFill>
                  <a:schemeClr val="tx1"/>
                </a:solidFill>
              </a:rPr>
              <a:t>Key factors promoting market opportunities are growth in energy demand, changing sources of energy (in particular a shift from flexible fossil generation to intermittent renewable generation), increased resilience / security, and improved efficiency.  </a:t>
            </a:r>
          </a:p>
          <a:p>
            <a:pPr marL="285750" indent="-285750" fontAlgn="auto">
              <a:spcBef>
                <a:spcPts val="0"/>
              </a:spcBef>
              <a:spcAft>
                <a:spcPts val="300"/>
              </a:spcAft>
              <a:buFontTx/>
              <a:buBlip>
                <a:blip r:embed="rId2"/>
              </a:buBlip>
              <a:defRPr/>
            </a:pPr>
            <a:r>
              <a:rPr lang="en-GB" sz="1000" dirty="0">
                <a:solidFill>
                  <a:schemeClr val="tx1"/>
                </a:solidFill>
              </a:rPr>
              <a:t>The opportunities are largely around network reinforcement / expansion (more suited to the “traditional” capabilities), and the adoption of smarter systems and operation, requiring extensive ICT / digital capabilities. </a:t>
            </a:r>
          </a:p>
          <a:p>
            <a:pPr marL="285750" indent="-285750" fontAlgn="auto">
              <a:spcBef>
                <a:spcPts val="0"/>
              </a:spcBef>
              <a:spcAft>
                <a:spcPts val="300"/>
              </a:spcAft>
              <a:buFontTx/>
              <a:buBlip>
                <a:blip r:embed="rId2"/>
              </a:buBlip>
              <a:defRPr/>
            </a:pPr>
            <a:r>
              <a:rPr lang="en-GB" sz="1000" dirty="0">
                <a:solidFill>
                  <a:schemeClr val="tx1"/>
                </a:solidFill>
              </a:rPr>
              <a:t>The emergence of smart grids is new in all markets, and there are many potential niches around how these systems are used and what structures can be adopted to extract value.  Japan is a prime example where de-regulation combined with high efficiency requirements will promote a large amount of activity in the development of smart grids and the use of data and smart systems to maximise efficiency. </a:t>
            </a:r>
          </a:p>
          <a:p>
            <a:pPr fontAlgn="auto">
              <a:spcBef>
                <a:spcPts val="600"/>
              </a:spcBef>
              <a:spcAft>
                <a:spcPts val="300"/>
              </a:spcAft>
              <a:defRPr/>
            </a:pPr>
            <a:r>
              <a:rPr lang="en-GB" sz="1050" b="1" dirty="0">
                <a:solidFill>
                  <a:schemeClr val="tx1"/>
                </a:solidFill>
              </a:rPr>
              <a:t>4. Entering global markets will be challenging and require careful focus</a:t>
            </a:r>
          </a:p>
          <a:p>
            <a:pPr marL="285750" indent="-285750" fontAlgn="auto">
              <a:spcBef>
                <a:spcPts val="0"/>
              </a:spcBef>
              <a:spcAft>
                <a:spcPts val="300"/>
              </a:spcAft>
              <a:buFontTx/>
              <a:buBlip>
                <a:blip r:embed="rId2"/>
              </a:buBlip>
              <a:defRPr/>
            </a:pPr>
            <a:r>
              <a:rPr lang="en-GB" sz="1000" dirty="0">
                <a:solidFill>
                  <a:schemeClr val="tx1"/>
                </a:solidFill>
              </a:rPr>
              <a:t>In general, the markets with sufficient potential have high incumbent energy systems industry and capability.  There may be niches or competitive advantages (which we have highlighted in the main report) for some companies, but competing will be challenging. </a:t>
            </a:r>
          </a:p>
          <a:p>
            <a:pPr marL="285750" indent="-285750" fontAlgn="auto">
              <a:spcBef>
                <a:spcPts val="0"/>
              </a:spcBef>
              <a:spcAft>
                <a:spcPts val="300"/>
              </a:spcAft>
              <a:buFontTx/>
              <a:buBlip>
                <a:blip r:embed="rId2"/>
              </a:buBlip>
              <a:defRPr/>
            </a:pPr>
            <a:r>
              <a:rPr lang="en-GB" sz="1000" dirty="0">
                <a:solidFill>
                  <a:schemeClr val="tx1"/>
                </a:solidFill>
              </a:rPr>
              <a:t>There are a wide range of routes to market, depending on the trading / business environment and culture, the structure of the industry, and regional variations within countries.  In general, there are a number of multinationals working across many of the countries and engaging with these may provide a suitable route into a wider range of markets, although country level barriers are likely to remain. </a:t>
            </a:r>
            <a:endParaRPr lang="en-GB" sz="1000" b="1" dirty="0">
              <a:solidFill>
                <a:schemeClr val="accent6"/>
              </a:solidFill>
            </a:endParaRPr>
          </a:p>
          <a:p>
            <a:pPr marL="285750" indent="-285750" fontAlgn="auto">
              <a:spcBef>
                <a:spcPts val="0"/>
              </a:spcBef>
              <a:spcAft>
                <a:spcPts val="300"/>
              </a:spcAft>
              <a:buFontTx/>
              <a:buBlip>
                <a:blip r:embed="rId2"/>
              </a:buBlip>
              <a:defRPr/>
            </a:pPr>
            <a:r>
              <a:rPr lang="en-GB" sz="1000" dirty="0">
                <a:solidFill>
                  <a:schemeClr val="tx1"/>
                </a:solidFill>
              </a:rPr>
              <a:t>It is likely that entering any of the markets successfully will require a high degree of investment, local presence and deep market knowledge, something which the SDI could help support.  </a:t>
            </a:r>
          </a:p>
        </p:txBody>
      </p:sp>
    </p:spTree>
    <p:extLst>
      <p:ext uri="{BB962C8B-B14F-4D97-AF65-F5344CB8AC3E}">
        <p14:creationId xmlns:p14="http://schemas.microsoft.com/office/powerpoint/2010/main" val="253425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Annexes (contents slide)</a:t>
            </a:r>
          </a:p>
        </p:txBody>
      </p:sp>
      <p:sp>
        <p:nvSpPr>
          <p:cNvPr id="3" name="TextBox 2"/>
          <p:cNvSpPr txBox="1"/>
          <p:nvPr/>
        </p:nvSpPr>
        <p:spPr>
          <a:xfrm>
            <a:off x="512763" y="1341438"/>
            <a:ext cx="8162925" cy="4339650"/>
          </a:xfrm>
          <a:prstGeom prst="rect">
            <a:avLst/>
          </a:prstGeom>
          <a:noFill/>
        </p:spPr>
        <p:txBody>
          <a:bodyPr>
            <a:spAutoFit/>
          </a:bodyPr>
          <a:lstStyle/>
          <a:p>
            <a:pPr defTabSz="457200">
              <a:defRPr/>
            </a:pPr>
            <a:r>
              <a:rPr lang="en-GB" sz="1200" b="1" dirty="0">
                <a:latin typeface="+mn-lt"/>
                <a:ea typeface="ＭＳ Ｐゴシック" pitchFamily="34" charset="-128"/>
                <a:cs typeface="+mn-cs"/>
              </a:rPr>
              <a:t>Executive Summary</a:t>
            </a:r>
            <a:r>
              <a:rPr lang="en-GB" sz="1200" dirty="0">
                <a:latin typeface="+mn-lt"/>
                <a:ea typeface="ＭＳ Ｐゴシック" pitchFamily="34" charset="-128"/>
                <a:cs typeface="+mn-cs"/>
              </a:rPr>
              <a:t>………………..………………………………………………………………………………………3</a:t>
            </a:r>
          </a:p>
          <a:p>
            <a:pPr marL="457200" indent="-457200" defTabSz="457200">
              <a:buFontTx/>
              <a:buBlip>
                <a:blip r:embed="rId2"/>
              </a:buBlip>
              <a:defRPr/>
            </a:pPr>
            <a:endParaRPr lang="en-GB" sz="1200" b="1"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Introduction and methodology</a:t>
            </a:r>
            <a:r>
              <a:rPr lang="en-GB" sz="1200" dirty="0">
                <a:latin typeface="+mn-lt"/>
                <a:ea typeface="ＭＳ Ｐゴシック" pitchFamily="34" charset="-128"/>
                <a:cs typeface="+mn-cs"/>
              </a:rPr>
              <a:t>………………………..…………………………………………………………………6</a:t>
            </a:r>
          </a:p>
          <a:p>
            <a:pPr marL="914400" lvl="1" indent="-457200" defTabSz="457200">
              <a:buFontTx/>
              <a:buBlip>
                <a:blip r:embed="rId2"/>
              </a:buBlip>
              <a:defRPr/>
            </a:pPr>
            <a:r>
              <a:rPr lang="en-GB" sz="1200" dirty="0">
                <a:latin typeface="+mn-lt"/>
                <a:ea typeface="ＭＳ Ｐゴシック" pitchFamily="34" charset="-128"/>
                <a:cs typeface="+mn-cs"/>
              </a:rPr>
              <a:t>Introduction</a:t>
            </a:r>
          </a:p>
          <a:p>
            <a:pPr marL="914400" lvl="1" indent="-457200" defTabSz="457200">
              <a:buFontTx/>
              <a:buBlip>
                <a:blip r:embed="rId2"/>
              </a:buBlip>
              <a:defRPr/>
            </a:pPr>
            <a:r>
              <a:rPr lang="en-GB" sz="1200" dirty="0">
                <a:latin typeface="+mn-lt"/>
              </a:rPr>
              <a:t>Methodology overview</a:t>
            </a:r>
            <a:endParaRPr lang="en-GB" sz="1200" dirty="0">
              <a:latin typeface="+mn-lt"/>
              <a:ea typeface="ＭＳ Ｐゴシック" pitchFamily="34" charset="-128"/>
              <a:cs typeface="+mn-cs"/>
            </a:endParaRP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rPr>
              <a:t>Review of Scottish capability</a:t>
            </a:r>
            <a:r>
              <a:rPr lang="en-GB" sz="1200" dirty="0">
                <a:latin typeface="+mn-lt"/>
                <a:ea typeface="ＭＳ Ｐゴシック" pitchFamily="34" charset="-128"/>
                <a:cs typeface="+mn-cs"/>
              </a:rPr>
              <a:t>………………………………………………………………………………………….…8 </a:t>
            </a:r>
          </a:p>
          <a:p>
            <a:pPr marL="914400" lvl="1" indent="-457200" defTabSz="457200">
              <a:buFontTx/>
              <a:buBlip>
                <a:blip r:embed="rId2"/>
              </a:buBlip>
              <a:defRPr/>
            </a:pPr>
            <a:r>
              <a:rPr lang="en-GB" sz="1200" dirty="0">
                <a:latin typeface="+mn-lt"/>
              </a:rPr>
              <a:t>Identification of key sub sectors</a:t>
            </a:r>
          </a:p>
          <a:p>
            <a:pPr marL="914400" lvl="1" indent="-457200" defTabSz="457200">
              <a:buFontTx/>
              <a:buBlip>
                <a:blip r:embed="rId2"/>
              </a:buBlip>
              <a:defRPr/>
            </a:pPr>
            <a:r>
              <a:rPr lang="en-GB" sz="1200" dirty="0">
                <a:latin typeface="+mn-lt"/>
                <a:ea typeface="ＭＳ Ｐゴシック" pitchFamily="34" charset="-128"/>
                <a:cs typeface="+mn-cs"/>
              </a:rPr>
              <a:t>Sub sector profile cards</a:t>
            </a:r>
          </a:p>
          <a:p>
            <a:pPr marL="914400" lvl="1" indent="-457200" defTabSz="457200">
              <a:buFontTx/>
              <a:buBlip>
                <a:blip r:embed="rId2"/>
              </a:buBlip>
              <a:defRPr/>
            </a:pPr>
            <a:r>
              <a:rPr lang="en-GB" sz="1200" dirty="0">
                <a:latin typeface="+mn-lt"/>
              </a:rPr>
              <a:t>Gap analysis</a:t>
            </a:r>
          </a:p>
          <a:p>
            <a:pPr marL="914400" lvl="1" indent="-457200" defTabSz="457200">
              <a:buFontTx/>
              <a:buBlip>
                <a:blip r:embed="rId2"/>
              </a:buBlip>
              <a:defRPr/>
            </a:pPr>
            <a:r>
              <a:rPr lang="en-GB" sz="1200" dirty="0">
                <a:latin typeface="+mn-lt"/>
                <a:ea typeface="ＭＳ Ｐゴシック" pitchFamily="34" charset="-128"/>
                <a:cs typeface="+mn-cs"/>
              </a:rPr>
              <a:t>Summary of capability</a:t>
            </a: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International market analysis</a:t>
            </a:r>
            <a:r>
              <a:rPr lang="en-GB" sz="1200" dirty="0">
                <a:ea typeface="ＭＳ Ｐゴシック" pitchFamily="34" charset="-128"/>
              </a:rPr>
              <a:t>………………………………….…………………………………………….…………..19</a:t>
            </a:r>
            <a:endParaRPr lang="en-GB" sz="1200" dirty="0">
              <a:latin typeface="+mn-lt"/>
              <a:ea typeface="ＭＳ Ｐゴシック" pitchFamily="34" charset="-128"/>
              <a:cs typeface="+mn-cs"/>
            </a:endParaRPr>
          </a:p>
          <a:p>
            <a:pPr marL="914400" lvl="1" indent="-457200" defTabSz="457200">
              <a:buFontTx/>
              <a:buBlip>
                <a:blip r:embed="rId2"/>
              </a:buBlip>
              <a:defRPr/>
            </a:pPr>
            <a:r>
              <a:rPr lang="en-GB" sz="1200" dirty="0">
                <a:latin typeface="+mn-lt"/>
                <a:ea typeface="ＭＳ Ｐゴシック" pitchFamily="34" charset="-128"/>
                <a:cs typeface="+mn-cs"/>
              </a:rPr>
              <a:t>Profiling of international markets</a:t>
            </a:r>
          </a:p>
          <a:p>
            <a:pPr marL="914400" lvl="1" indent="-457200" defTabSz="457200">
              <a:buFontTx/>
              <a:buBlip>
                <a:blip r:embed="rId2"/>
              </a:buBlip>
              <a:defRPr/>
            </a:pPr>
            <a:r>
              <a:rPr lang="en-GB" sz="1200" dirty="0">
                <a:latin typeface="+mn-lt"/>
              </a:rPr>
              <a:t>Shortlisted country score cards</a:t>
            </a:r>
          </a:p>
          <a:p>
            <a:pPr marL="914400" lvl="1" indent="-457200" defTabSz="457200">
              <a:buFontTx/>
              <a:buBlip>
                <a:blip r:embed="rId2"/>
              </a:buBlip>
              <a:defRPr/>
            </a:pPr>
            <a:r>
              <a:rPr lang="en-GB" sz="1200" dirty="0">
                <a:latin typeface="+mn-lt"/>
                <a:ea typeface="ＭＳ Ｐゴシック" pitchFamily="34" charset="-128"/>
                <a:cs typeface="+mn-cs"/>
              </a:rPr>
              <a:t>Summary of international market opportunities and ratings</a:t>
            </a:r>
          </a:p>
          <a:p>
            <a:pPr marL="914400" lvl="1" indent="-457200" defTabSz="457200">
              <a:buFontTx/>
              <a:buBlip>
                <a:blip r:embed="rId2"/>
              </a:buBlip>
              <a:defRPr/>
            </a:pPr>
            <a:endParaRPr lang="en-GB" sz="1200" dirty="0">
              <a:latin typeface="+mn-lt"/>
            </a:endParaRPr>
          </a:p>
          <a:p>
            <a:pPr>
              <a:defRPr/>
            </a:pPr>
            <a:r>
              <a:rPr lang="en-GB" sz="1200" b="1" dirty="0"/>
              <a:t>Conclusions</a:t>
            </a:r>
            <a:r>
              <a:rPr lang="en-GB" sz="1200" dirty="0"/>
              <a:t>………………………………….…………………………………………………………..…….………….. 37</a:t>
            </a:r>
          </a:p>
          <a:p>
            <a:pPr marL="914400" lvl="1" indent="-457200">
              <a:buBlip>
                <a:blip r:embed="rId2"/>
              </a:buBlip>
              <a:defRPr/>
            </a:pPr>
            <a:r>
              <a:rPr lang="en-GB" sz="1200" dirty="0"/>
              <a:t>Conclusions</a:t>
            </a:r>
          </a:p>
          <a:p>
            <a:pPr lvl="1" defTabSz="457200">
              <a:defRPr/>
            </a:pPr>
            <a:endParaRPr lang="en-GB" sz="1200" dirty="0">
              <a:latin typeface="+mn-lt"/>
              <a:ea typeface="ＭＳ Ｐゴシック" pitchFamily="34" charset="-128"/>
              <a:cs typeface="+mn-cs"/>
            </a:endParaRPr>
          </a:p>
          <a:p>
            <a:pPr defTabSz="457200">
              <a:defRPr/>
            </a:pPr>
            <a:r>
              <a:rPr lang="en-GB" sz="1200" b="1" dirty="0">
                <a:solidFill>
                  <a:schemeClr val="accent4">
                    <a:lumMod val="75000"/>
                  </a:schemeClr>
                </a:solidFill>
                <a:latin typeface="+mn-lt"/>
                <a:ea typeface="ＭＳ Ｐゴシック" pitchFamily="34" charset="-128"/>
                <a:cs typeface="+mn-cs"/>
              </a:rPr>
              <a:t>Annexes</a:t>
            </a:r>
            <a:r>
              <a:rPr lang="en-GB" sz="1200" dirty="0">
                <a:solidFill>
                  <a:schemeClr val="accent4">
                    <a:lumMod val="75000"/>
                  </a:schemeClr>
                </a:solidFill>
                <a:latin typeface="+mn-lt"/>
                <a:ea typeface="ＭＳ Ｐゴシック" pitchFamily="34" charset="-128"/>
                <a:cs typeface="+mn-cs"/>
              </a:rPr>
              <a:t>……………………………………………………………….…………………………………………….…….…39</a:t>
            </a:r>
          </a:p>
          <a:p>
            <a:pPr marL="914400" lvl="1" indent="-457200" defTabSz="457200">
              <a:buFontTx/>
              <a:buBlip>
                <a:blip r:embed="rId2"/>
              </a:buBlip>
              <a:defRPr/>
            </a:pPr>
            <a:r>
              <a:rPr lang="en-GB" sz="1200" dirty="0">
                <a:latin typeface="+mn-lt"/>
                <a:ea typeface="ＭＳ Ｐゴシック" pitchFamily="34" charset="-128"/>
                <a:cs typeface="+mn-cs"/>
              </a:rPr>
              <a:t>Mapping of Scottish energy systems capability</a:t>
            </a:r>
          </a:p>
          <a:p>
            <a:pPr marL="914400" lvl="1" indent="-457200" defTabSz="457200">
              <a:buFontTx/>
              <a:buBlip>
                <a:blip r:embed="rId2"/>
              </a:buBlip>
              <a:defRPr/>
            </a:pPr>
            <a:r>
              <a:rPr lang="en-GB" sz="1200" dirty="0">
                <a:latin typeface="+mn-lt"/>
              </a:rPr>
              <a:t>References</a:t>
            </a:r>
            <a:endParaRPr lang="en-GB" sz="1200" dirty="0">
              <a:latin typeface="+mn-lt"/>
              <a:ea typeface="ＭＳ Ｐゴシック" pitchFamily="34" charset="-128"/>
              <a:cs typeface="+mn-cs"/>
            </a:endParaRPr>
          </a:p>
        </p:txBody>
      </p:sp>
    </p:spTree>
    <p:extLst>
      <p:ext uri="{BB962C8B-B14F-4D97-AF65-F5344CB8AC3E}">
        <p14:creationId xmlns:p14="http://schemas.microsoft.com/office/powerpoint/2010/main" val="151029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b="1" dirty="0">
                <a:solidFill>
                  <a:prstClr val="white"/>
                </a:solidFill>
              </a:rPr>
              <a:t>Executive Summary (2) – the world’s most attractive markets</a:t>
            </a:r>
          </a:p>
        </p:txBody>
      </p:sp>
      <p:sp>
        <p:nvSpPr>
          <p:cNvPr id="3" name="TextBox 2"/>
          <p:cNvSpPr txBox="1"/>
          <p:nvPr/>
        </p:nvSpPr>
        <p:spPr>
          <a:xfrm>
            <a:off x="478692" y="974783"/>
            <a:ext cx="8264714" cy="86177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900" b="1" dirty="0">
                <a:solidFill>
                  <a:srgbClr val="0083A9"/>
                </a:solidFill>
              </a:rPr>
              <a:t>Shortlisting of countries used a range of metrics to select France, Germany, USA, Canada, Japan, Singapore, China, and India.  </a:t>
            </a:r>
          </a:p>
          <a:p>
            <a:pPr marL="285750" indent="-285750" fontAlgn="auto">
              <a:spcBef>
                <a:spcPts val="0"/>
              </a:spcBef>
              <a:spcAft>
                <a:spcPts val="300"/>
              </a:spcAft>
              <a:buFontTx/>
              <a:buBlip>
                <a:blip r:embed="rId2"/>
              </a:buBlip>
              <a:defRPr/>
            </a:pPr>
            <a:r>
              <a:rPr lang="en-GB" sz="900" dirty="0">
                <a:solidFill>
                  <a:schemeClr val="tx1"/>
                </a:solidFill>
              </a:rPr>
              <a:t>Weighted metrics describe economic factors, attractiveness for trading, current and future energy and infrastructure requirements, and evidence of smart network activity. The focus is on technical indicators which demonstrate the need for significant network investment and smart or integrated infrastructure.  </a:t>
            </a:r>
          </a:p>
          <a:p>
            <a:pPr marL="285750" indent="-285750" fontAlgn="auto">
              <a:spcBef>
                <a:spcPts val="0"/>
              </a:spcBef>
              <a:spcAft>
                <a:spcPts val="300"/>
              </a:spcAft>
              <a:buFontTx/>
              <a:buBlip>
                <a:blip r:embed="rId2"/>
              </a:buBlip>
              <a:defRPr/>
            </a:pPr>
            <a:r>
              <a:rPr lang="en-GB" sz="900" dirty="0">
                <a:solidFill>
                  <a:schemeClr val="tx1"/>
                </a:solidFill>
              </a:rPr>
              <a:t>The nebulous nature of energy systems means that few specific indicators are available which describe the need for investment and qualitative input was used to cover data gaps and produce the short list</a:t>
            </a:r>
          </a:p>
        </p:txBody>
      </p:sp>
      <p:graphicFrame>
        <p:nvGraphicFramePr>
          <p:cNvPr id="4" name="Table 3"/>
          <p:cNvGraphicFramePr>
            <a:graphicFrameLocks noGrp="1"/>
          </p:cNvGraphicFramePr>
          <p:nvPr>
            <p:extLst>
              <p:ext uri="{D42A27DB-BD31-4B8C-83A1-F6EECF244321}">
                <p14:modId xmlns:p14="http://schemas.microsoft.com/office/powerpoint/2010/main" val="2961198179"/>
              </p:ext>
            </p:extLst>
          </p:nvPr>
        </p:nvGraphicFramePr>
        <p:xfrm>
          <a:off x="478693" y="1932109"/>
          <a:ext cx="8264713" cy="4111359"/>
        </p:xfrm>
        <a:graphic>
          <a:graphicData uri="http://schemas.openxmlformats.org/drawingml/2006/table">
            <a:tbl>
              <a:tblPr firstRow="1" bandRow="1">
                <a:tableStyleId>{5C22544A-7EE6-4342-B048-85BDC9FD1C3A}</a:tableStyleId>
              </a:tblPr>
              <a:tblGrid>
                <a:gridCol w="611144">
                  <a:extLst>
                    <a:ext uri="{9D8B030D-6E8A-4147-A177-3AD203B41FA5}">
                      <a16:colId xmlns:a16="http://schemas.microsoft.com/office/drawing/2014/main" val="1155626043"/>
                    </a:ext>
                  </a:extLst>
                </a:gridCol>
                <a:gridCol w="7653569">
                  <a:extLst>
                    <a:ext uri="{9D8B030D-6E8A-4147-A177-3AD203B41FA5}">
                      <a16:colId xmlns:a16="http://schemas.microsoft.com/office/drawing/2014/main" val="3320640237"/>
                    </a:ext>
                  </a:extLst>
                </a:gridCol>
              </a:tblGrid>
              <a:tr h="271733">
                <a:tc gridSpan="2">
                  <a:txBody>
                    <a:bodyPr/>
                    <a:lstStyle/>
                    <a:p>
                      <a:r>
                        <a:rPr lang="en-GB" sz="800" dirty="0"/>
                        <a:t>Country summaries</a:t>
                      </a:r>
                      <a:endParaRPr lang="en-GB" sz="800" b="0" dirty="0">
                        <a:solidFill>
                          <a:schemeClr val="bg1"/>
                        </a:solidFill>
                      </a:endParaRPr>
                    </a:p>
                  </a:txBody>
                  <a:tcPr anchor="ctr"/>
                </a:tc>
                <a:tc hMerge="1">
                  <a:txBody>
                    <a:bodyPr/>
                    <a:lstStyle/>
                    <a:p>
                      <a:endParaRPr lang="en-GB" sz="800" b="0" dirty="0">
                        <a:solidFill>
                          <a:schemeClr val="bg1"/>
                        </a:solidFill>
                      </a:endParaRPr>
                    </a:p>
                  </a:txBody>
                  <a:tcPr marT="36000" marB="36000" anchor="ctr"/>
                </a:tc>
                <a:extLst>
                  <a:ext uri="{0D108BD9-81ED-4DB2-BD59-A6C34878D82A}">
                    <a16:rowId xmlns:a16="http://schemas.microsoft.com/office/drawing/2014/main" val="3817936226"/>
                  </a:ext>
                </a:extLst>
              </a:tr>
              <a:tr h="271733">
                <a:tc>
                  <a:txBody>
                    <a:bodyPr/>
                    <a:lstStyle/>
                    <a:p>
                      <a:pPr>
                        <a:lnSpc>
                          <a:spcPct val="107000"/>
                        </a:lnSpc>
                        <a:spcAft>
                          <a:spcPts val="0"/>
                        </a:spcAft>
                      </a:pPr>
                      <a:r>
                        <a:rPr lang="en-GB" sz="800" kern="1200" dirty="0">
                          <a:solidFill>
                            <a:schemeClr val="dk1"/>
                          </a:solidFill>
                          <a:latin typeface="+mn-lt"/>
                          <a:ea typeface="+mn-ea"/>
                          <a:cs typeface="+mn-cs"/>
                        </a:rPr>
                        <a:t>France</a:t>
                      </a:r>
                    </a:p>
                  </a:txBody>
                  <a:tcPr marL="68580" marR="68580" marT="0" marB="0" anchor="ctr"/>
                </a:tc>
                <a:tc>
                  <a:txBody>
                    <a:bodyPr/>
                    <a:lstStyle/>
                    <a:p>
                      <a:pPr marL="0" indent="0" fontAlgn="auto">
                        <a:spcBef>
                          <a:spcPts val="0"/>
                        </a:spcBef>
                        <a:spcAft>
                          <a:spcPts val="0"/>
                        </a:spcAft>
                        <a:buFont typeface="Arial" panose="020B0604020202020204" pitchFamily="34" charset="0"/>
                        <a:buNone/>
                        <a:defRPr/>
                      </a:pPr>
                      <a:r>
                        <a:rPr lang="en-GB" sz="800" b="0" dirty="0">
                          <a:solidFill>
                            <a:schemeClr val="tx1"/>
                          </a:solidFill>
                        </a:rPr>
                        <a:t>France has been identified as the joint top attractive market for Scottish business alongside Germany.  France provides an attractive market with existing strong links for Scottish export, and an open commercial market for B2B sales, with French companies also active in the UK. The infrastructure market is dominated by the broken up national players and market potential will strongly depend on success in dealing with these companies. Market opportunity is largely in the electricity sector with challenges posed by increased renewables generation and EV penetration requiring smart innovation</a:t>
                      </a:r>
                    </a:p>
                  </a:txBody>
                  <a:tcPr marL="68580" marR="68580" marT="36000" marB="36000" anchor="ctr"/>
                </a:tc>
                <a:extLst>
                  <a:ext uri="{0D108BD9-81ED-4DB2-BD59-A6C34878D82A}">
                    <a16:rowId xmlns:a16="http://schemas.microsoft.com/office/drawing/2014/main" val="2064859743"/>
                  </a:ext>
                </a:extLst>
              </a:tr>
              <a:tr h="271733">
                <a:tc>
                  <a:txBody>
                    <a:bodyPr/>
                    <a:lstStyle/>
                    <a:p>
                      <a:pPr>
                        <a:lnSpc>
                          <a:spcPct val="107000"/>
                        </a:lnSpc>
                        <a:spcAft>
                          <a:spcPts val="0"/>
                        </a:spcAft>
                      </a:pPr>
                      <a:r>
                        <a:rPr lang="en-GB" sz="800" kern="1200" dirty="0">
                          <a:solidFill>
                            <a:schemeClr val="dk1"/>
                          </a:solidFill>
                          <a:latin typeface="+mn-lt"/>
                          <a:ea typeface="+mn-ea"/>
                          <a:cs typeface="+mn-cs"/>
                        </a:rPr>
                        <a:t>Germany</a:t>
                      </a:r>
                    </a:p>
                  </a:txBody>
                  <a:tcPr marL="68580" marR="68580" marT="0" marB="0" anchor="ctr"/>
                </a:tc>
                <a:tc>
                  <a:txBody>
                    <a:bodyPr/>
                    <a:lstStyle/>
                    <a:p>
                      <a:pPr marL="0" indent="0" fontAlgn="auto">
                        <a:spcBef>
                          <a:spcPts val="0"/>
                        </a:spcBef>
                        <a:spcAft>
                          <a:spcPts val="0"/>
                        </a:spcAft>
                        <a:buFont typeface="Arial" panose="020B0604020202020204" pitchFamily="34" charset="0"/>
                        <a:buNone/>
                        <a:defRPr/>
                      </a:pPr>
                      <a:r>
                        <a:rPr lang="en-GB" sz="800" b="0" dirty="0">
                          <a:solidFill>
                            <a:schemeClr val="tx1"/>
                          </a:solidFill>
                        </a:rPr>
                        <a:t>Germany holds joint first equal position as the world’s most attractive global market for energy systems expansion and investment opportunity, based on our multi-criteria analysis. The country faces important challenges in all vectors, electricity (most notably), gas and district heating, in large part due to its transformational </a:t>
                      </a:r>
                      <a:r>
                        <a:rPr lang="en-GB" sz="800" b="0" i="1" dirty="0">
                          <a:solidFill>
                            <a:schemeClr val="tx1"/>
                          </a:solidFill>
                        </a:rPr>
                        <a:t>Energiewende, </a:t>
                      </a:r>
                      <a:r>
                        <a:rPr lang="en-GB" sz="800" b="0" dirty="0">
                          <a:solidFill>
                            <a:schemeClr val="tx1"/>
                          </a:solidFill>
                        </a:rPr>
                        <a:t>or ‘energy transition’.  This involves aggressive renewables expansion and nuclear power station closure.</a:t>
                      </a:r>
                      <a:endParaRPr lang="en-GB" sz="800" b="0" kern="1200" dirty="0">
                        <a:solidFill>
                          <a:schemeClr val="tx1"/>
                        </a:solidFill>
                        <a:latin typeface="+mn-lt"/>
                        <a:ea typeface="+mn-ea"/>
                        <a:cs typeface="+mn-cs"/>
                      </a:endParaRPr>
                    </a:p>
                  </a:txBody>
                  <a:tcPr marL="68580" marR="68580" marT="36000" marB="36000" anchor="ctr"/>
                </a:tc>
                <a:extLst>
                  <a:ext uri="{0D108BD9-81ED-4DB2-BD59-A6C34878D82A}">
                    <a16:rowId xmlns:a16="http://schemas.microsoft.com/office/drawing/2014/main" val="3538792088"/>
                  </a:ext>
                </a:extLst>
              </a:tr>
              <a:tr h="271733">
                <a:tc>
                  <a:txBody>
                    <a:bodyPr/>
                    <a:lstStyle/>
                    <a:p>
                      <a:pPr>
                        <a:lnSpc>
                          <a:spcPct val="107000"/>
                        </a:lnSpc>
                        <a:spcAft>
                          <a:spcPts val="0"/>
                        </a:spcAft>
                      </a:pPr>
                      <a:r>
                        <a:rPr lang="en-GB" sz="800" kern="1200" dirty="0">
                          <a:solidFill>
                            <a:schemeClr val="dk1"/>
                          </a:solidFill>
                          <a:latin typeface="+mn-lt"/>
                          <a:ea typeface="+mn-ea"/>
                          <a:cs typeface="+mn-cs"/>
                        </a:rPr>
                        <a:t>United States</a:t>
                      </a:r>
                    </a:p>
                  </a:txBody>
                  <a:tcPr marL="68580" marR="68580" marT="0" marB="0" anchor="ctr"/>
                </a:tc>
                <a:tc>
                  <a:txBody>
                    <a:bodyPr/>
                    <a:lstStyle/>
                    <a:p>
                      <a:pPr marL="0" indent="0" fontAlgn="auto">
                        <a:spcBef>
                          <a:spcPts val="0"/>
                        </a:spcBef>
                        <a:spcAft>
                          <a:spcPts val="0"/>
                        </a:spcAft>
                        <a:buFont typeface="Arial" panose="020B0604020202020204" pitchFamily="34" charset="0"/>
                        <a:buNone/>
                        <a:defRPr/>
                      </a:pPr>
                      <a:r>
                        <a:rPr lang="en-GB" sz="800" b="0" dirty="0">
                          <a:solidFill>
                            <a:schemeClr val="tx1"/>
                          </a:solidFill>
                        </a:rPr>
                        <a:t>The United States offers the 3rd most attractive global market based on the multi-criteria analysis, and has the second largest investment potential after China.</a:t>
                      </a:r>
                      <a:r>
                        <a:rPr lang="en-GB" sz="800" b="0" baseline="0" dirty="0">
                          <a:solidFill>
                            <a:schemeClr val="tx1"/>
                          </a:solidFill>
                        </a:rPr>
                        <a:t> </a:t>
                      </a:r>
                      <a:r>
                        <a:rPr lang="en-GB" sz="800" b="0" dirty="0">
                          <a:solidFill>
                            <a:schemeClr val="tx1"/>
                          </a:solidFill>
                        </a:rPr>
                        <a:t>Smart network development in the electricity sector, and expansion and efficiency improvement in the gas network sector are the key targets for Scottish capability. The market is fragmented with a large number of operators, and has drivers which vary significantly by State.  Achieving market share will require locally focussed activity and in depth analysis of certain sectors within specific States and regions. </a:t>
                      </a:r>
                    </a:p>
                  </a:txBody>
                  <a:tcPr marL="68580" marR="68580" marT="36000" marB="36000" anchor="ctr"/>
                </a:tc>
                <a:extLst>
                  <a:ext uri="{0D108BD9-81ED-4DB2-BD59-A6C34878D82A}">
                    <a16:rowId xmlns:a16="http://schemas.microsoft.com/office/drawing/2014/main" val="3548558078"/>
                  </a:ext>
                </a:extLst>
              </a:tr>
              <a:tr h="271733">
                <a:tc>
                  <a:txBody>
                    <a:bodyPr/>
                    <a:lstStyle/>
                    <a:p>
                      <a:pPr>
                        <a:lnSpc>
                          <a:spcPct val="107000"/>
                        </a:lnSpc>
                        <a:spcAft>
                          <a:spcPts val="0"/>
                        </a:spcAft>
                      </a:pPr>
                      <a:r>
                        <a:rPr lang="en-GB" sz="800" kern="1200" dirty="0">
                          <a:solidFill>
                            <a:schemeClr val="dk1"/>
                          </a:solidFill>
                          <a:latin typeface="+mn-lt"/>
                          <a:ea typeface="+mn-ea"/>
                          <a:cs typeface="+mn-cs"/>
                        </a:rPr>
                        <a:t>China</a:t>
                      </a:r>
                    </a:p>
                  </a:txBody>
                  <a:tcPr marL="68580" marR="68580" marT="0" marB="0" anchor="ctr"/>
                </a:tc>
                <a:tc>
                  <a:txBody>
                    <a:bodyPr/>
                    <a:lstStyle/>
                    <a:p>
                      <a:pPr marL="0" indent="0" fontAlgn="auto">
                        <a:spcBef>
                          <a:spcPts val="0"/>
                        </a:spcBef>
                        <a:spcAft>
                          <a:spcPts val="0"/>
                        </a:spcAft>
                        <a:buFont typeface="Arial" panose="020B0604020202020204" pitchFamily="34" charset="0"/>
                        <a:buNone/>
                        <a:defRPr/>
                      </a:pPr>
                      <a:r>
                        <a:rPr lang="en-GB" sz="800" b="0" dirty="0">
                          <a:solidFill>
                            <a:schemeClr val="tx1"/>
                          </a:solidFill>
                        </a:rPr>
                        <a:t>China is the world’s largest market for electricity infrastructure development and smart grid technologies.  Investment needs for gas and DH networks are also very high.  Specific opportunities exist in microgrids, super high voltage networks and DH efficiency and optimisation systems. There are, however, relatively high barriers to market entry.  Exporters therefore face multiple, but not insurmountable, challenges.  </a:t>
                      </a:r>
                      <a:endParaRPr lang="en-GB" sz="800" b="0" kern="1200" dirty="0">
                        <a:solidFill>
                          <a:schemeClr val="tx1"/>
                        </a:solidFill>
                        <a:latin typeface="+mn-lt"/>
                        <a:ea typeface="+mn-ea"/>
                        <a:cs typeface="+mn-cs"/>
                      </a:endParaRPr>
                    </a:p>
                  </a:txBody>
                  <a:tcPr marL="68580" marR="68580" marT="36000" marB="36000" anchor="ctr"/>
                </a:tc>
                <a:extLst>
                  <a:ext uri="{0D108BD9-81ED-4DB2-BD59-A6C34878D82A}">
                    <a16:rowId xmlns:a16="http://schemas.microsoft.com/office/drawing/2014/main" val="282996507"/>
                  </a:ext>
                </a:extLst>
              </a:tr>
              <a:tr h="301156">
                <a:tc>
                  <a:txBody>
                    <a:bodyPr/>
                    <a:lstStyle/>
                    <a:p>
                      <a:pPr>
                        <a:lnSpc>
                          <a:spcPct val="107000"/>
                        </a:lnSpc>
                        <a:spcAft>
                          <a:spcPts val="0"/>
                        </a:spcAft>
                      </a:pPr>
                      <a:r>
                        <a:rPr lang="en-GB" sz="800" kern="1200" dirty="0">
                          <a:solidFill>
                            <a:schemeClr val="dk1"/>
                          </a:solidFill>
                          <a:latin typeface="+mn-lt"/>
                          <a:ea typeface="+mn-ea"/>
                          <a:cs typeface="+mn-cs"/>
                        </a:rPr>
                        <a:t>Japan</a:t>
                      </a:r>
                    </a:p>
                  </a:txBody>
                  <a:tcPr marL="68580" marR="68580" marT="0" marB="0" anchor="ctr"/>
                </a:tc>
                <a:tc>
                  <a:txBody>
                    <a:bodyPr/>
                    <a:lstStyle/>
                    <a:p>
                      <a:pPr marL="0" indent="0" fontAlgn="auto">
                        <a:spcBef>
                          <a:spcPts val="0"/>
                        </a:spcBef>
                        <a:spcAft>
                          <a:spcPts val="0"/>
                        </a:spcAft>
                        <a:buFont typeface="Arial" panose="020B0604020202020204" pitchFamily="34" charset="0"/>
                        <a:buNone/>
                        <a:defRPr/>
                      </a:pPr>
                      <a:r>
                        <a:rPr lang="en-GB" sz="800" b="0" dirty="0">
                          <a:solidFill>
                            <a:schemeClr val="tx1"/>
                          </a:solidFill>
                        </a:rPr>
                        <a:t>Japan has been identified as the 5</a:t>
                      </a:r>
                      <a:r>
                        <a:rPr lang="en-GB" sz="800" b="0" baseline="30000" dirty="0">
                          <a:solidFill>
                            <a:schemeClr val="tx1"/>
                          </a:solidFill>
                        </a:rPr>
                        <a:t>th</a:t>
                      </a:r>
                      <a:r>
                        <a:rPr lang="en-GB" sz="800" b="0" dirty="0">
                          <a:solidFill>
                            <a:schemeClr val="tx1"/>
                          </a:solidFill>
                        </a:rPr>
                        <a:t> most attractive market for energy infrastructure based on the multi-criteria analysis.  The country is currently undergoing significant changes though market liberalisation, aimed at improving resilience, reducing CO</a:t>
                      </a:r>
                      <a:r>
                        <a:rPr lang="en-GB" sz="800" b="0" baseline="-25000" dirty="0">
                          <a:solidFill>
                            <a:schemeClr val="tx1"/>
                          </a:solidFill>
                        </a:rPr>
                        <a:t>2</a:t>
                      </a:r>
                      <a:r>
                        <a:rPr lang="en-GB" sz="800" b="0" dirty="0">
                          <a:solidFill>
                            <a:schemeClr val="tx1"/>
                          </a:solidFill>
                        </a:rPr>
                        <a:t> emissions, and encouraging a competitive supply market.  There are existing trading links between Scotland and Japan, but entering the Japanese market will require local presence and long term investment.  Key focus areas are around network efficiency and smart grids, and in facilitating the industry with the transition and opportunities presented by a liberalised market. </a:t>
                      </a:r>
                      <a:endParaRPr lang="en-GB" sz="800" b="0" kern="1200" dirty="0">
                        <a:solidFill>
                          <a:schemeClr val="tx1"/>
                        </a:solidFill>
                        <a:latin typeface="+mn-lt"/>
                        <a:ea typeface="+mn-ea"/>
                        <a:cs typeface="+mn-cs"/>
                      </a:endParaRPr>
                    </a:p>
                  </a:txBody>
                  <a:tcPr marL="68580" marR="68580" marT="36000" marB="36000" anchor="ctr"/>
                </a:tc>
                <a:extLst>
                  <a:ext uri="{0D108BD9-81ED-4DB2-BD59-A6C34878D82A}">
                    <a16:rowId xmlns:a16="http://schemas.microsoft.com/office/drawing/2014/main" val="1629736778"/>
                  </a:ext>
                </a:extLst>
              </a:tr>
              <a:tr h="301156">
                <a:tc>
                  <a:txBody>
                    <a:bodyPr/>
                    <a:lstStyle/>
                    <a:p>
                      <a:pPr>
                        <a:lnSpc>
                          <a:spcPct val="107000"/>
                        </a:lnSpc>
                        <a:spcAft>
                          <a:spcPts val="0"/>
                        </a:spcAft>
                      </a:pPr>
                      <a:r>
                        <a:rPr lang="en-GB" sz="800" kern="1200" dirty="0">
                          <a:solidFill>
                            <a:schemeClr val="dk1"/>
                          </a:solidFill>
                          <a:latin typeface="+mn-lt"/>
                          <a:ea typeface="+mn-ea"/>
                          <a:cs typeface="+mn-cs"/>
                        </a:rPr>
                        <a:t>India</a:t>
                      </a:r>
                    </a:p>
                  </a:txBody>
                  <a:tcPr marL="68580" marR="68580" marT="0" marB="0" anchor="ctr"/>
                </a:tc>
                <a:tc>
                  <a:txBody>
                    <a:bodyPr/>
                    <a:lstStyle/>
                    <a:p>
                      <a:pPr marL="0" indent="0">
                        <a:spcBef>
                          <a:spcPts val="0"/>
                        </a:spcBef>
                        <a:spcAft>
                          <a:spcPts val="0"/>
                        </a:spcAft>
                        <a:buFont typeface="Arial" panose="020B0604020202020204" pitchFamily="34" charset="0"/>
                        <a:buNone/>
                      </a:pPr>
                      <a:r>
                        <a:rPr lang="en-GB" sz="800" b="0" dirty="0">
                          <a:solidFill>
                            <a:schemeClr val="tx1"/>
                          </a:solidFill>
                        </a:rPr>
                        <a:t>India has 18% of the world’s population but uses only 6% of the world’s primary energy.  Energy demand, and thus opportunities, are surging - consumption has doubled since 2000 and will likely do so again within 20-25 years. The key feature of the electricity system is its dysfunctional performance – frequent outages and system failures, which are daily in many States.</a:t>
                      </a:r>
                      <a:endParaRPr lang="en-GB" sz="800" b="0" kern="1200" dirty="0">
                        <a:solidFill>
                          <a:schemeClr val="tx1"/>
                        </a:solidFill>
                        <a:latin typeface="+mn-lt"/>
                        <a:ea typeface="+mn-ea"/>
                        <a:cs typeface="+mn-cs"/>
                      </a:endParaRPr>
                    </a:p>
                  </a:txBody>
                  <a:tcPr marL="68580" marR="68580" marT="36000" marB="36000" anchor="ctr"/>
                </a:tc>
                <a:extLst>
                  <a:ext uri="{0D108BD9-81ED-4DB2-BD59-A6C34878D82A}">
                    <a16:rowId xmlns:a16="http://schemas.microsoft.com/office/drawing/2014/main" val="1309908276"/>
                  </a:ext>
                </a:extLst>
              </a:tr>
              <a:tr h="271733">
                <a:tc>
                  <a:txBody>
                    <a:bodyPr/>
                    <a:lstStyle/>
                    <a:p>
                      <a:pPr>
                        <a:lnSpc>
                          <a:spcPct val="107000"/>
                        </a:lnSpc>
                        <a:spcAft>
                          <a:spcPts val="0"/>
                        </a:spcAft>
                      </a:pPr>
                      <a:r>
                        <a:rPr lang="en-GB" sz="800" kern="1200" dirty="0">
                          <a:solidFill>
                            <a:schemeClr val="dk1"/>
                          </a:solidFill>
                          <a:latin typeface="+mn-lt"/>
                          <a:ea typeface="+mn-ea"/>
                          <a:cs typeface="+mn-cs"/>
                        </a:rPr>
                        <a:t>Canada</a:t>
                      </a:r>
                    </a:p>
                  </a:txBody>
                  <a:tcPr marL="68580" marR="68580" marT="0" marB="0" anchor="ctr"/>
                </a:tc>
                <a:tc>
                  <a:txBody>
                    <a:bodyPr/>
                    <a:lstStyle/>
                    <a:p>
                      <a:pPr marL="0" indent="0">
                        <a:spcBef>
                          <a:spcPts val="0"/>
                        </a:spcBef>
                        <a:spcAft>
                          <a:spcPts val="0"/>
                        </a:spcAft>
                        <a:buFont typeface="Arial" panose="020B0604020202020204" pitchFamily="34" charset="0"/>
                        <a:buNone/>
                      </a:pPr>
                      <a:r>
                        <a:rPr lang="en-GB" sz="800" b="0" dirty="0">
                          <a:solidFill>
                            <a:schemeClr val="tx1"/>
                          </a:solidFill>
                        </a:rPr>
                        <a:t>The key feature of the power system is its aging but extensive infrastructure and, as in the US,</a:t>
                      </a:r>
                      <a:r>
                        <a:rPr lang="en-GB" sz="800" b="0" baseline="0" dirty="0">
                          <a:solidFill>
                            <a:schemeClr val="tx1"/>
                          </a:solidFill>
                        </a:rPr>
                        <a:t> </a:t>
                      </a:r>
                      <a:r>
                        <a:rPr lang="en-GB" sz="800" b="0" dirty="0">
                          <a:solidFill>
                            <a:schemeClr val="tx1"/>
                          </a:solidFill>
                        </a:rPr>
                        <a:t>high exposure to damaging climate events.   Substantial investment is required particularly in Alberta and Ontario.  A surge in intermittent renewables is now likely in some provinces, also leading to growing system challenges. Gas networks are expanding rapidly based on the country’s role as a producer, but district heat is not widely deployed.</a:t>
                      </a:r>
                      <a:endParaRPr lang="en-GB" sz="800" b="0" kern="1200" dirty="0">
                        <a:solidFill>
                          <a:schemeClr val="tx1"/>
                        </a:solidFill>
                        <a:latin typeface="+mn-lt"/>
                        <a:ea typeface="+mn-ea"/>
                        <a:cs typeface="+mn-cs"/>
                      </a:endParaRPr>
                    </a:p>
                  </a:txBody>
                  <a:tcPr marL="68580" marR="68580" marT="36000" marB="36000" anchor="ctr"/>
                </a:tc>
                <a:extLst>
                  <a:ext uri="{0D108BD9-81ED-4DB2-BD59-A6C34878D82A}">
                    <a16:rowId xmlns:a16="http://schemas.microsoft.com/office/drawing/2014/main" val="1615282283"/>
                  </a:ext>
                </a:extLst>
              </a:tr>
              <a:tr h="409546">
                <a:tc>
                  <a:txBody>
                    <a:bodyPr/>
                    <a:lstStyle/>
                    <a:p>
                      <a:pPr>
                        <a:lnSpc>
                          <a:spcPct val="107000"/>
                        </a:lnSpc>
                        <a:spcAft>
                          <a:spcPts val="0"/>
                        </a:spcAft>
                      </a:pPr>
                      <a:r>
                        <a:rPr lang="en-GB" sz="800" kern="1200" dirty="0">
                          <a:solidFill>
                            <a:schemeClr val="dk1"/>
                          </a:solidFill>
                          <a:latin typeface="+mn-lt"/>
                          <a:ea typeface="+mn-ea"/>
                          <a:cs typeface="+mn-cs"/>
                        </a:rPr>
                        <a:t>Singapore</a:t>
                      </a:r>
                    </a:p>
                  </a:txBody>
                  <a:tcPr marL="68580" marR="68580" marT="0" marB="0" anchor="ctr"/>
                </a:tc>
                <a:tc>
                  <a:txBody>
                    <a:bodyPr/>
                    <a:lstStyle/>
                    <a:p>
                      <a:pPr marL="0" indent="0">
                        <a:spcBef>
                          <a:spcPts val="0"/>
                        </a:spcBef>
                        <a:spcAft>
                          <a:spcPts val="0"/>
                        </a:spcAft>
                        <a:buFont typeface="Arial" panose="020B0604020202020204" pitchFamily="34" charset="0"/>
                        <a:buNone/>
                      </a:pPr>
                      <a:r>
                        <a:rPr lang="en-GB" sz="800" b="0" dirty="0">
                          <a:solidFill>
                            <a:schemeClr val="tx1"/>
                          </a:solidFill>
                        </a:rPr>
                        <a:t>A tiny city state where the power grid works well but demand continues to grow rapidly.  The key emerging challenge is the integration of growing amounts of distributed PV installations. Overall, the opportunity for Scottish exporters is likely to be relatively low here given the small size of the overall market. </a:t>
                      </a:r>
                      <a:endParaRPr lang="en-GB" sz="800" b="0" kern="1200" dirty="0">
                        <a:solidFill>
                          <a:schemeClr val="tx1"/>
                        </a:solidFill>
                        <a:latin typeface="+mn-lt"/>
                        <a:ea typeface="+mn-ea"/>
                        <a:cs typeface="+mn-cs"/>
                      </a:endParaRPr>
                    </a:p>
                  </a:txBody>
                  <a:tcPr marL="68580" marR="68580" marT="36000" marB="36000" anchor="ctr"/>
                </a:tc>
                <a:extLst>
                  <a:ext uri="{0D108BD9-81ED-4DB2-BD59-A6C34878D82A}">
                    <a16:rowId xmlns:a16="http://schemas.microsoft.com/office/drawing/2014/main" val="3551214791"/>
                  </a:ext>
                </a:extLst>
              </a:tr>
            </a:tbl>
          </a:graphicData>
        </a:graphic>
      </p:graphicFrame>
    </p:spTree>
    <p:extLst>
      <p:ext uri="{BB962C8B-B14F-4D97-AF65-F5344CB8AC3E}">
        <p14:creationId xmlns:p14="http://schemas.microsoft.com/office/powerpoint/2010/main" val="2284220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a:t>Definition of sub sectors</a:t>
            </a:r>
          </a:p>
        </p:txBody>
      </p:sp>
      <p:sp>
        <p:nvSpPr>
          <p:cNvPr id="6" name="TextBox 5"/>
          <p:cNvSpPr txBox="1"/>
          <p:nvPr/>
        </p:nvSpPr>
        <p:spPr>
          <a:xfrm>
            <a:off x="544374" y="989711"/>
            <a:ext cx="8201025" cy="97719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600"/>
              </a:spcBef>
              <a:spcAft>
                <a:spcPts val="300"/>
              </a:spcAft>
              <a:defRPr/>
            </a:pPr>
            <a:r>
              <a:rPr lang="en-GB" sz="1000" b="1" dirty="0">
                <a:solidFill>
                  <a:srgbClr val="0083A9"/>
                </a:solidFill>
              </a:rPr>
              <a:t>Review of companies activities to allocate suitable sub sectors</a:t>
            </a:r>
          </a:p>
          <a:p>
            <a:pPr marL="285750" indent="-285750" fontAlgn="auto">
              <a:spcBef>
                <a:spcPts val="0"/>
              </a:spcBef>
              <a:spcAft>
                <a:spcPts val="300"/>
              </a:spcAft>
              <a:buFontTx/>
              <a:buBlip>
                <a:blip r:embed="rId2"/>
              </a:buBlip>
              <a:defRPr/>
            </a:pPr>
            <a:r>
              <a:rPr lang="en-GB" sz="1000" dirty="0">
                <a:solidFill>
                  <a:prstClr val="black"/>
                </a:solidFill>
              </a:rPr>
              <a:t>Optimat dataset provides allocation to sectors used in development of Energy Systems Catapult.  These describe the outputs but not activity types and are difficult to cross tabulate with SE sub sectors.  </a:t>
            </a:r>
          </a:p>
          <a:p>
            <a:pPr marL="285750" indent="-285750" fontAlgn="auto">
              <a:spcBef>
                <a:spcPts val="0"/>
              </a:spcBef>
              <a:spcAft>
                <a:spcPts val="300"/>
              </a:spcAft>
              <a:buFontTx/>
              <a:buBlip>
                <a:blip r:embed="rId2"/>
              </a:buBlip>
              <a:defRPr/>
            </a:pPr>
            <a:r>
              <a:rPr lang="en-GB" sz="1000" dirty="0">
                <a:solidFill>
                  <a:prstClr val="black"/>
                </a:solidFill>
              </a:rPr>
              <a:t>Delta-ee have reviewed individual companies and re-evaluated activities in alliance with the SE sub sectors.  </a:t>
            </a:r>
          </a:p>
          <a:p>
            <a:pPr marL="285750" indent="-285750" fontAlgn="auto">
              <a:spcBef>
                <a:spcPts val="0"/>
              </a:spcBef>
              <a:spcAft>
                <a:spcPts val="300"/>
              </a:spcAft>
              <a:buFontTx/>
              <a:buBlip>
                <a:blip r:embed="rId2"/>
              </a:buBlip>
              <a:defRPr/>
            </a:pPr>
            <a:r>
              <a:rPr lang="en-GB" sz="1000" dirty="0">
                <a:solidFill>
                  <a:prstClr val="black"/>
                </a:solidFill>
              </a:rPr>
              <a:t>Interpretation of sub sector categories has been required</a:t>
            </a:r>
          </a:p>
        </p:txBody>
      </p:sp>
      <p:graphicFrame>
        <p:nvGraphicFramePr>
          <p:cNvPr id="7" name="Table 6"/>
          <p:cNvGraphicFramePr>
            <a:graphicFrameLocks noGrp="1"/>
          </p:cNvGraphicFramePr>
          <p:nvPr>
            <p:extLst/>
          </p:nvPr>
        </p:nvGraphicFramePr>
        <p:xfrm>
          <a:off x="530085" y="2231270"/>
          <a:ext cx="8215313" cy="3815080"/>
        </p:xfrm>
        <a:graphic>
          <a:graphicData uri="http://schemas.openxmlformats.org/drawingml/2006/table">
            <a:tbl>
              <a:tblPr firstRow="1" bandRow="1">
                <a:tableStyleId>{5C22544A-7EE6-4342-B048-85BDC9FD1C3A}</a:tableStyleId>
              </a:tblPr>
              <a:tblGrid>
                <a:gridCol w="1791084">
                  <a:extLst>
                    <a:ext uri="{9D8B030D-6E8A-4147-A177-3AD203B41FA5}">
                      <a16:colId xmlns:a16="http://schemas.microsoft.com/office/drawing/2014/main" val="1048577408"/>
                    </a:ext>
                  </a:extLst>
                </a:gridCol>
                <a:gridCol w="6424229">
                  <a:extLst>
                    <a:ext uri="{9D8B030D-6E8A-4147-A177-3AD203B41FA5}">
                      <a16:colId xmlns:a16="http://schemas.microsoft.com/office/drawing/2014/main" val="3509463479"/>
                    </a:ext>
                  </a:extLst>
                </a:gridCol>
              </a:tblGrid>
              <a:tr h="370840">
                <a:tc>
                  <a:txBody>
                    <a:bodyPr/>
                    <a:lstStyle/>
                    <a:p>
                      <a:pPr marL="0" indent="0">
                        <a:buFont typeface="Arial" panose="020B0604020202020204" pitchFamily="34" charset="0"/>
                        <a:buNone/>
                      </a:pPr>
                      <a:r>
                        <a:rPr lang="en-GB" sz="1000" dirty="0"/>
                        <a:t>Sub sector  - Products</a:t>
                      </a:r>
                    </a:p>
                  </a:txBody>
                  <a:tcPr/>
                </a:tc>
                <a:tc>
                  <a:txBody>
                    <a:bodyPr/>
                    <a:lstStyle/>
                    <a:p>
                      <a:pPr marL="0" indent="0">
                        <a:buFont typeface="Arial" panose="020B0604020202020204" pitchFamily="34" charset="0"/>
                        <a:buNone/>
                      </a:pPr>
                      <a:r>
                        <a:rPr lang="en-GB" sz="1000" dirty="0"/>
                        <a:t>Interpretation</a:t>
                      </a:r>
                    </a:p>
                  </a:txBody>
                  <a:tcPr/>
                </a:tc>
                <a:extLst>
                  <a:ext uri="{0D108BD9-81ED-4DB2-BD59-A6C34878D82A}">
                    <a16:rowId xmlns:a16="http://schemas.microsoft.com/office/drawing/2014/main" val="1868959642"/>
                  </a:ext>
                </a:extLst>
              </a:tr>
              <a:tr h="370840">
                <a:tc>
                  <a:txBody>
                    <a:bodyPr/>
                    <a:lstStyle/>
                    <a:p>
                      <a:pPr marL="171450" indent="-171450">
                        <a:buFont typeface="Arial" panose="020B0604020202020204" pitchFamily="34" charset="0"/>
                        <a:buChar char="•"/>
                      </a:pPr>
                      <a:r>
                        <a:rPr lang="en-GB" sz="1000" b="0" dirty="0"/>
                        <a:t>Power Electronics</a:t>
                      </a:r>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Activities around</a:t>
                      </a:r>
                      <a:r>
                        <a:rPr lang="en-GB" sz="1000" baseline="0" dirty="0"/>
                        <a:t> producing and using power electronics equipment for use in electricity distribution and management.  </a:t>
                      </a:r>
                      <a:endParaRPr lang="en-GB" sz="1000" dirty="0"/>
                    </a:p>
                  </a:txBody>
                  <a:tcPr/>
                </a:tc>
                <a:extLst>
                  <a:ext uri="{0D108BD9-81ED-4DB2-BD59-A6C34878D82A}">
                    <a16:rowId xmlns:a16="http://schemas.microsoft.com/office/drawing/2014/main" val="733120008"/>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t>Digital Platforms</a:t>
                      </a:r>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The development</a:t>
                      </a:r>
                      <a:r>
                        <a:rPr lang="en-GB" sz="1000" baseline="0" dirty="0"/>
                        <a:t> of platforms which can be used as the basis for linking and controlling different systems, and for the acquisition of data.  This may include hardware dedicated to the platform (which may also be included under ICT) and software.  </a:t>
                      </a:r>
                      <a:endParaRPr lang="en-GB" sz="1000" dirty="0"/>
                    </a:p>
                  </a:txBody>
                  <a:tcPr/>
                </a:tc>
                <a:extLst>
                  <a:ext uri="{0D108BD9-81ED-4DB2-BD59-A6C34878D82A}">
                    <a16:rowId xmlns:a16="http://schemas.microsoft.com/office/drawing/2014/main" val="3767345343"/>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t>Energy storage solutions</a:t>
                      </a:r>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Storage devices which</a:t>
                      </a:r>
                      <a:r>
                        <a:rPr lang="en-GB" sz="1000" baseline="0" dirty="0"/>
                        <a:t> may be used for storing electricity, gas, or heat.  </a:t>
                      </a:r>
                      <a:endParaRPr lang="en-GB" sz="1000" dirty="0"/>
                    </a:p>
                  </a:txBody>
                  <a:tcPr/>
                </a:tc>
                <a:extLst>
                  <a:ext uri="{0D108BD9-81ED-4DB2-BD59-A6C34878D82A}">
                    <a16:rowId xmlns:a16="http://schemas.microsoft.com/office/drawing/2014/main" val="169926302"/>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t>Product design / development / manufacturing</a:t>
                      </a:r>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Activity which directly results in the design, development or manufacturing of a product.  This could include both hardware</a:t>
                      </a:r>
                      <a:r>
                        <a:rPr lang="en-GB" sz="1000" baseline="0" dirty="0"/>
                        <a:t> and software.   Companies in this category will also fall into one of the other products categories corresponding to their particular sub sector.  This category helps identifies the types of skill present in the development process for an energy system component.    </a:t>
                      </a:r>
                      <a:endParaRPr lang="en-GB" sz="1000" dirty="0"/>
                    </a:p>
                  </a:txBody>
                  <a:tcPr/>
                </a:tc>
                <a:extLst>
                  <a:ext uri="{0D108BD9-81ED-4DB2-BD59-A6C34878D82A}">
                    <a16:rowId xmlns:a16="http://schemas.microsoft.com/office/drawing/2014/main" val="3797372793"/>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t>Information</a:t>
                      </a:r>
                      <a:r>
                        <a:rPr lang="en-GB" sz="1000" b="0" baseline="0" dirty="0"/>
                        <a:t> communications technology</a:t>
                      </a:r>
                      <a:endParaRPr lang="en-GB" sz="1000" b="0" dirty="0"/>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Development of hardware</a:t>
                      </a:r>
                      <a:r>
                        <a:rPr lang="en-GB" sz="1000" baseline="0" dirty="0"/>
                        <a:t> and software relating to information communications technology.  This includes computing and information storage technology, IT networks, communications networks, and communications providers.  </a:t>
                      </a:r>
                      <a:endParaRPr lang="en-GB" sz="1000" dirty="0"/>
                    </a:p>
                  </a:txBody>
                  <a:tcPr/>
                </a:tc>
                <a:extLst>
                  <a:ext uri="{0D108BD9-81ED-4DB2-BD59-A6C34878D82A}">
                    <a16:rowId xmlns:a16="http://schemas.microsoft.com/office/drawing/2014/main" val="229450035"/>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t>Sensors,</a:t>
                      </a:r>
                      <a:r>
                        <a:rPr lang="en-GB" sz="1000" b="0" baseline="0" dirty="0"/>
                        <a:t> control, and security components and algorithms.  </a:t>
                      </a:r>
                      <a:endParaRPr lang="en-GB" sz="1000" b="0" dirty="0"/>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Production of ancillary equipment and software which supports</a:t>
                      </a:r>
                      <a:r>
                        <a:rPr lang="en-GB" sz="1000" baseline="0" dirty="0"/>
                        <a:t> smart networks development providing sensing and control services.  </a:t>
                      </a:r>
                      <a:endParaRPr lang="en-GB" sz="1000" dirty="0"/>
                    </a:p>
                  </a:txBody>
                  <a:tcPr/>
                </a:tc>
                <a:extLst>
                  <a:ext uri="{0D108BD9-81ED-4DB2-BD59-A6C34878D82A}">
                    <a16:rowId xmlns:a16="http://schemas.microsoft.com/office/drawing/2014/main" val="4249219591"/>
                  </a:ext>
                </a:extLst>
              </a:tr>
            </a:tbl>
          </a:graphicData>
        </a:graphic>
      </p:graphicFrame>
    </p:spTree>
    <p:extLst>
      <p:ext uri="{BB962C8B-B14F-4D97-AF65-F5344CB8AC3E}">
        <p14:creationId xmlns:p14="http://schemas.microsoft.com/office/powerpoint/2010/main" val="3258428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a:t>Definition of sub sectors</a:t>
            </a:r>
          </a:p>
        </p:txBody>
      </p:sp>
      <p:graphicFrame>
        <p:nvGraphicFramePr>
          <p:cNvPr id="8" name="Table 7"/>
          <p:cNvGraphicFramePr>
            <a:graphicFrameLocks noGrp="1"/>
          </p:cNvGraphicFramePr>
          <p:nvPr>
            <p:extLst>
              <p:ext uri="{D42A27DB-BD31-4B8C-83A1-F6EECF244321}">
                <p14:modId xmlns:p14="http://schemas.microsoft.com/office/powerpoint/2010/main" val="2424959162"/>
              </p:ext>
            </p:extLst>
          </p:nvPr>
        </p:nvGraphicFramePr>
        <p:xfrm>
          <a:off x="478692" y="1056031"/>
          <a:ext cx="8215313" cy="2656840"/>
        </p:xfrm>
        <a:graphic>
          <a:graphicData uri="http://schemas.openxmlformats.org/drawingml/2006/table">
            <a:tbl>
              <a:tblPr firstRow="1" bandRow="1">
                <a:tableStyleId>{5C22544A-7EE6-4342-B048-85BDC9FD1C3A}</a:tableStyleId>
              </a:tblPr>
              <a:tblGrid>
                <a:gridCol w="1791084">
                  <a:extLst>
                    <a:ext uri="{9D8B030D-6E8A-4147-A177-3AD203B41FA5}">
                      <a16:colId xmlns:a16="http://schemas.microsoft.com/office/drawing/2014/main" val="1048577408"/>
                    </a:ext>
                  </a:extLst>
                </a:gridCol>
                <a:gridCol w="6424229">
                  <a:extLst>
                    <a:ext uri="{9D8B030D-6E8A-4147-A177-3AD203B41FA5}">
                      <a16:colId xmlns:a16="http://schemas.microsoft.com/office/drawing/2014/main" val="3509463479"/>
                    </a:ext>
                  </a:extLst>
                </a:gridCol>
              </a:tblGrid>
              <a:tr h="370840">
                <a:tc>
                  <a:txBody>
                    <a:bodyPr/>
                    <a:lstStyle/>
                    <a:p>
                      <a:r>
                        <a:rPr lang="en-GB" sz="1000" dirty="0"/>
                        <a:t>Sub sector  - Services</a:t>
                      </a:r>
                    </a:p>
                  </a:txBody>
                  <a:tcPr/>
                </a:tc>
                <a:tc>
                  <a:txBody>
                    <a:bodyPr/>
                    <a:lstStyle/>
                    <a:p>
                      <a:r>
                        <a:rPr lang="en-GB" sz="1000" dirty="0"/>
                        <a:t>Interpretation</a:t>
                      </a:r>
                    </a:p>
                  </a:txBody>
                  <a:tcPr/>
                </a:tc>
                <a:extLst>
                  <a:ext uri="{0D108BD9-81ED-4DB2-BD59-A6C34878D82A}">
                    <a16:rowId xmlns:a16="http://schemas.microsoft.com/office/drawing/2014/main" val="1868959642"/>
                  </a:ext>
                </a:extLst>
              </a:tr>
              <a:tr h="370840">
                <a:tc>
                  <a:txBody>
                    <a:bodyPr/>
                    <a:lstStyle/>
                    <a:p>
                      <a:pPr marL="171450" indent="-171450">
                        <a:buFont typeface="Arial" panose="020B0604020202020204" pitchFamily="34" charset="0"/>
                        <a:buChar char="•"/>
                      </a:pPr>
                      <a:r>
                        <a:rPr lang="en-GB" sz="1000" dirty="0"/>
                        <a:t>Consultancy Services</a:t>
                      </a:r>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The provision of knowledge based services</a:t>
                      </a:r>
                      <a:r>
                        <a:rPr lang="en-GB" sz="1000" baseline="0" dirty="0"/>
                        <a:t> which support the development of products and projects.  </a:t>
                      </a:r>
                    </a:p>
                    <a:p>
                      <a:pPr marL="171450" indent="-171450">
                        <a:buFont typeface="Arial" panose="020B0604020202020204" pitchFamily="34" charset="0"/>
                        <a:buChar char="•"/>
                      </a:pPr>
                      <a:r>
                        <a:rPr lang="en-GB" sz="1000" baseline="0" dirty="0"/>
                        <a:t>Examples include technical consultancy, engineering design services, market analysis, etc.  </a:t>
                      </a:r>
                      <a:endParaRPr lang="en-GB" sz="1000" dirty="0"/>
                    </a:p>
                  </a:txBody>
                  <a:tcPr/>
                </a:tc>
                <a:extLst>
                  <a:ext uri="{0D108BD9-81ED-4DB2-BD59-A6C34878D82A}">
                    <a16:rowId xmlns:a16="http://schemas.microsoft.com/office/drawing/2014/main" val="733120008"/>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Engineering services</a:t>
                      </a:r>
                    </a:p>
                  </a:txBody>
                  <a:tcPr/>
                </a:tc>
                <a:tc>
                  <a:txBody>
                    <a:bodyPr/>
                    <a:lstStyle/>
                    <a:p>
                      <a:pPr marL="171450" indent="-171450">
                        <a:buFont typeface="Arial" panose="020B0604020202020204" pitchFamily="34" charset="0"/>
                        <a:buChar char="•"/>
                      </a:pPr>
                      <a:r>
                        <a:rPr lang="en-GB" sz="1000" dirty="0"/>
                        <a:t>Third party support</a:t>
                      </a:r>
                      <a:r>
                        <a:rPr lang="en-GB" sz="1000" baseline="0" dirty="0"/>
                        <a:t> to products and projects which assist with the facilitation and operation.  </a:t>
                      </a:r>
                    </a:p>
                    <a:p>
                      <a:pPr marL="171450" indent="-171450">
                        <a:buFont typeface="Arial" panose="020B0604020202020204" pitchFamily="34" charset="0"/>
                        <a:buChar char="•"/>
                      </a:pPr>
                      <a:r>
                        <a:rPr lang="en-GB" sz="1000" baseline="0" dirty="0"/>
                        <a:t>Examples include software support and maintenance, engineering maintenance services, energy network operation services, etc.  </a:t>
                      </a:r>
                      <a:endParaRPr lang="en-GB" sz="1000" dirty="0"/>
                    </a:p>
                  </a:txBody>
                  <a:tcPr/>
                </a:tc>
                <a:extLst>
                  <a:ext uri="{0D108BD9-81ED-4DB2-BD59-A6C34878D82A}">
                    <a16:rowId xmlns:a16="http://schemas.microsoft.com/office/drawing/2014/main" val="4207855288"/>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Project development</a:t>
                      </a:r>
                    </a:p>
                  </a:txBody>
                  <a:tcPr/>
                </a:tc>
                <a:tc>
                  <a:txBody>
                    <a:bodyPr/>
                    <a:lstStyle/>
                    <a:p>
                      <a:pPr marL="171450" indent="-171450">
                        <a:buFont typeface="Arial" panose="020B0604020202020204" pitchFamily="34" charset="0"/>
                        <a:buChar char="•"/>
                      </a:pPr>
                      <a:r>
                        <a:rPr lang="en-GB" sz="1000" dirty="0"/>
                        <a:t>Support services</a:t>
                      </a:r>
                      <a:r>
                        <a:rPr lang="en-GB" sz="1000" baseline="0" dirty="0"/>
                        <a:t> for projects to enable delivery of operational schemes.  </a:t>
                      </a:r>
                    </a:p>
                    <a:p>
                      <a:pPr marL="171450" indent="-171450">
                        <a:buFont typeface="Arial" panose="020B0604020202020204" pitchFamily="34" charset="0"/>
                        <a:buChar char="•"/>
                      </a:pPr>
                      <a:r>
                        <a:rPr lang="en-GB" sz="1000" baseline="0" dirty="0"/>
                        <a:t>Examples include commercial support, finance expertise and provision, testing and verification services, etc. </a:t>
                      </a:r>
                      <a:endParaRPr lang="en-GB" sz="1000" dirty="0"/>
                    </a:p>
                  </a:txBody>
                  <a:tcPr/>
                </a:tc>
                <a:extLst>
                  <a:ext uri="{0D108BD9-81ED-4DB2-BD59-A6C34878D82A}">
                    <a16:rowId xmlns:a16="http://schemas.microsoft.com/office/drawing/2014/main" val="574872701"/>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Data analytics</a:t>
                      </a:r>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The acquisition</a:t>
                      </a:r>
                      <a:r>
                        <a:rPr lang="en-GB" sz="1000" baseline="0" dirty="0"/>
                        <a:t> and analysis of data, including simulations and modelling using data.</a:t>
                      </a:r>
                    </a:p>
                  </a:txBody>
                  <a:tcPr/>
                </a:tc>
                <a:extLst>
                  <a:ext uri="{0D108BD9-81ED-4DB2-BD59-A6C34878D82A}">
                    <a16:rowId xmlns:a16="http://schemas.microsoft.com/office/drawing/2014/main" val="4173670113"/>
                  </a:ext>
                </a:extLst>
              </a:tr>
              <a:tr h="370840">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Network ancillary services</a:t>
                      </a:r>
                    </a:p>
                    <a:p>
                      <a:pPr marL="171450" indent="-171450">
                        <a:buFont typeface="Arial" panose="020B0604020202020204" pitchFamily="34" charset="0"/>
                        <a:buChar char="•"/>
                      </a:pPr>
                      <a:endParaRPr lang="en-GB" sz="1000" dirty="0"/>
                    </a:p>
                  </a:txBody>
                  <a:tcPr/>
                </a:tc>
                <a:tc>
                  <a:txBody>
                    <a:bodyPr/>
                    <a:lstStyle/>
                    <a:p>
                      <a:pPr marL="171450" indent="-171450">
                        <a:buFont typeface="Arial" panose="020B0604020202020204" pitchFamily="34" charset="0"/>
                        <a:buChar char="•"/>
                      </a:pPr>
                      <a:r>
                        <a:rPr lang="en-GB" sz="1000" dirty="0"/>
                        <a:t>Provision of services which support the operation</a:t>
                      </a:r>
                      <a:r>
                        <a:rPr lang="en-GB" sz="1000" baseline="0" dirty="0"/>
                        <a:t> of networks though providing ancillary services. </a:t>
                      </a:r>
                    </a:p>
                    <a:p>
                      <a:pPr marL="171450" indent="-171450">
                        <a:buFont typeface="Arial" panose="020B0604020202020204" pitchFamily="34" charset="0"/>
                        <a:buChar char="•"/>
                      </a:pPr>
                      <a:r>
                        <a:rPr lang="en-GB" sz="1000" baseline="0" dirty="0"/>
                        <a:t>Examples include metering and billing services, etc.  </a:t>
                      </a:r>
                      <a:endParaRPr lang="en-GB" sz="1000" dirty="0"/>
                    </a:p>
                  </a:txBody>
                  <a:tcPr/>
                </a:tc>
                <a:extLst>
                  <a:ext uri="{0D108BD9-81ED-4DB2-BD59-A6C34878D82A}">
                    <a16:rowId xmlns:a16="http://schemas.microsoft.com/office/drawing/2014/main" val="3342642823"/>
                  </a:ext>
                </a:extLst>
              </a:tr>
            </a:tbl>
          </a:graphicData>
        </a:graphic>
      </p:graphicFrame>
    </p:spTree>
    <p:extLst>
      <p:ext uri="{BB962C8B-B14F-4D97-AF65-F5344CB8AC3E}">
        <p14:creationId xmlns:p14="http://schemas.microsoft.com/office/powerpoint/2010/main" val="4069243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92" y="381000"/>
            <a:ext cx="6884216" cy="498231"/>
          </a:xfrm>
        </p:spPr>
        <p:txBody>
          <a:bodyPr/>
          <a:lstStyle/>
          <a:p>
            <a:r>
              <a:rPr lang="en-GB" sz="1400" b="1" dirty="0"/>
              <a:t>Profiling Scottish expertise in Energy Systems (1)</a:t>
            </a:r>
            <a:endParaRPr lang="en-US" sz="1400" b="1" dirty="0"/>
          </a:p>
        </p:txBody>
      </p:sp>
      <p:sp>
        <p:nvSpPr>
          <p:cNvPr id="12" name="TextBox 11"/>
          <p:cNvSpPr txBox="1"/>
          <p:nvPr/>
        </p:nvSpPr>
        <p:spPr>
          <a:xfrm>
            <a:off x="545170" y="933835"/>
            <a:ext cx="8157281" cy="1038746"/>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900" b="1" dirty="0">
                <a:solidFill>
                  <a:srgbClr val="0083A9"/>
                </a:solidFill>
              </a:rPr>
              <a:t>Profiling of over 170 companies identified by Delta-ee, using in-house resources and research provided by Scottish Enterprise used to allocate energy systems expertise to one or more sub sectors</a:t>
            </a:r>
          </a:p>
          <a:p>
            <a:pPr marL="285750" indent="-285750" fontAlgn="auto">
              <a:spcBef>
                <a:spcPts val="0"/>
              </a:spcBef>
              <a:spcAft>
                <a:spcPts val="300"/>
              </a:spcAft>
              <a:buFontTx/>
              <a:buBlip>
                <a:blip r:embed="rId2"/>
              </a:buBlip>
              <a:defRPr/>
            </a:pPr>
            <a:r>
              <a:rPr lang="en-GB" sz="900" dirty="0">
                <a:solidFill>
                  <a:prstClr val="black"/>
                </a:solidFill>
              </a:rPr>
              <a:t>128 companies were shortlisted with others removed due to no clear energy systems activity, or being supply or demand side.  </a:t>
            </a:r>
          </a:p>
          <a:p>
            <a:pPr marL="285750" indent="-285750" fontAlgn="auto">
              <a:spcBef>
                <a:spcPts val="0"/>
              </a:spcBef>
              <a:spcAft>
                <a:spcPts val="300"/>
              </a:spcAft>
              <a:buFontTx/>
              <a:buBlip>
                <a:blip r:embed="rId2"/>
              </a:buBlip>
              <a:defRPr/>
            </a:pPr>
            <a:r>
              <a:rPr lang="en-GB" sz="900" dirty="0">
                <a:solidFill>
                  <a:prstClr val="black"/>
                </a:solidFill>
              </a:rPr>
              <a:t>The sector activity of the remaining companies was counted and profiled using a capability map (below) with green representing high levels of activity and red low levels of activity. Many companies are active across multiple sub sectors. </a:t>
            </a:r>
          </a:p>
          <a:p>
            <a:pPr marL="285750" indent="-285750" fontAlgn="auto">
              <a:spcBef>
                <a:spcPts val="0"/>
              </a:spcBef>
              <a:spcAft>
                <a:spcPts val="300"/>
              </a:spcAft>
              <a:buFontTx/>
              <a:buBlip>
                <a:blip r:embed="rId2"/>
              </a:buBlip>
              <a:defRPr/>
            </a:pPr>
            <a:r>
              <a:rPr lang="en-GB" sz="900" dirty="0">
                <a:solidFill>
                  <a:prstClr val="black"/>
                </a:solidFill>
              </a:rPr>
              <a:t>The profiling database allows characterisation against a range of variables (further details provided in the Annex). </a:t>
            </a:r>
          </a:p>
        </p:txBody>
      </p:sp>
      <p:sp>
        <p:nvSpPr>
          <p:cNvPr id="13" name="TextBox 12"/>
          <p:cNvSpPr txBox="1"/>
          <p:nvPr/>
        </p:nvSpPr>
        <p:spPr>
          <a:xfrm>
            <a:off x="4626622" y="2052307"/>
            <a:ext cx="4075829" cy="22852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Key sub sectors</a:t>
            </a:r>
          </a:p>
          <a:p>
            <a:pPr marL="285750" indent="-285750" fontAlgn="auto">
              <a:spcBef>
                <a:spcPts val="0"/>
              </a:spcBef>
              <a:spcAft>
                <a:spcPts val="300"/>
              </a:spcAft>
              <a:buFontTx/>
              <a:buBlip>
                <a:blip r:embed="rId2"/>
              </a:buBlip>
              <a:defRPr/>
            </a:pPr>
            <a:r>
              <a:rPr lang="en-GB" sz="900" dirty="0">
                <a:solidFill>
                  <a:prstClr val="black"/>
                </a:solidFill>
              </a:rPr>
              <a:t>Consultancy is the most common activity, suggesting that a large parts of Scottish capability is in providing knowledge which can support the development of energy systems.  This consultancy could be active over a number of other sub-sectors, but highlights the nature of the activity.  </a:t>
            </a:r>
          </a:p>
          <a:p>
            <a:pPr marL="285750" indent="-285750" fontAlgn="auto">
              <a:spcBef>
                <a:spcPts val="0"/>
              </a:spcBef>
              <a:spcAft>
                <a:spcPts val="300"/>
              </a:spcAft>
              <a:buFontTx/>
              <a:buBlip>
                <a:blip r:embed="rId2"/>
              </a:buBlip>
              <a:defRPr/>
            </a:pPr>
            <a:r>
              <a:rPr lang="en-GB" sz="900" dirty="0">
                <a:solidFill>
                  <a:prstClr val="black"/>
                </a:solidFill>
              </a:rPr>
              <a:t>Product design, development and manufacture is the second most common activity.  As for consultancy, this could be activity across a number of other sectors, but demonstrates that there is a strong capability in developing products which can support the delivery of energy systems. </a:t>
            </a:r>
          </a:p>
          <a:p>
            <a:pPr marL="285750" indent="-285750" fontAlgn="auto">
              <a:spcBef>
                <a:spcPts val="0"/>
              </a:spcBef>
              <a:spcAft>
                <a:spcPts val="300"/>
              </a:spcAft>
              <a:buFontTx/>
              <a:buBlip>
                <a:blip r:embed="rId2"/>
              </a:buBlip>
              <a:defRPr/>
            </a:pPr>
            <a:r>
              <a:rPr lang="en-GB" sz="900" dirty="0">
                <a:solidFill>
                  <a:prstClr val="black"/>
                </a:solidFill>
              </a:rPr>
              <a:t>The next defined sub sectors (ICT, digital platforms, and sensors, control, and security) suggest that the main focus areas of activity are in the area of controls and communications.  These are products which are central to the development of smart and integrated energy systems.</a:t>
            </a:r>
          </a:p>
        </p:txBody>
      </p:sp>
      <p:sp>
        <p:nvSpPr>
          <p:cNvPr id="15" name="TextBox 14"/>
          <p:cNvSpPr txBox="1"/>
          <p:nvPr/>
        </p:nvSpPr>
        <p:spPr>
          <a:xfrm>
            <a:off x="545170" y="4435948"/>
            <a:ext cx="8157281" cy="19082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Key energy systems</a:t>
            </a:r>
          </a:p>
          <a:p>
            <a:pPr marL="285750" indent="-285750" fontAlgn="auto">
              <a:spcBef>
                <a:spcPts val="0"/>
              </a:spcBef>
              <a:spcAft>
                <a:spcPts val="300"/>
              </a:spcAft>
              <a:buFontTx/>
              <a:buBlip>
                <a:blip r:embed="rId2"/>
              </a:buBlip>
              <a:defRPr/>
            </a:pPr>
            <a:r>
              <a:rPr lang="en-GB" sz="900" dirty="0">
                <a:solidFill>
                  <a:schemeClr val="tx1"/>
                </a:solidFill>
              </a:rPr>
              <a:t>Electricity is the dominant energy system with 95% of companies identified being active in this area.  Much of the current commercial activity is focussed on development of the electricity system, driven by the significant activity within the electricity sector associated with the transition from centralised to decentralised generation, issues around capacity and supply, and opportunities for smart operation, including storage. </a:t>
            </a:r>
          </a:p>
          <a:p>
            <a:pPr marL="285750" indent="-285750" fontAlgn="auto">
              <a:spcBef>
                <a:spcPts val="0"/>
              </a:spcBef>
              <a:spcAft>
                <a:spcPts val="300"/>
              </a:spcAft>
              <a:buFontTx/>
              <a:buBlip>
                <a:blip r:embed="rId2"/>
              </a:buBlip>
              <a:defRPr/>
            </a:pPr>
            <a:r>
              <a:rPr lang="en-GB" sz="900" dirty="0">
                <a:solidFill>
                  <a:prstClr val="black"/>
                </a:solidFill>
              </a:rPr>
              <a:t>Gas is the second most common sector with 60% of companies providing services. Consultancy, and engineering services are the strongest sub-sectors, and build in the basis of Scotland's expertise in gas an oil exploration and associated services.  The focus appears to be more conventional and around infrastructure development and delivery. </a:t>
            </a:r>
          </a:p>
          <a:p>
            <a:pPr marL="285750" indent="-285750" fontAlgn="auto">
              <a:spcBef>
                <a:spcPts val="0"/>
              </a:spcBef>
              <a:spcAft>
                <a:spcPts val="300"/>
              </a:spcAft>
              <a:buFontTx/>
              <a:buBlip>
                <a:blip r:embed="rId2"/>
              </a:buBlip>
              <a:defRPr/>
            </a:pPr>
            <a:r>
              <a:rPr lang="en-GB" sz="900" dirty="0">
                <a:solidFill>
                  <a:prstClr val="black"/>
                </a:solidFill>
              </a:rPr>
              <a:t>Heat has the lowest level of activity at 36% of companies, with most activity in consultancy and some in project development.  There is no clear evidence that Scotland has particular strengths in the heat infrastructure energy system, and the majority of companies associated with heat are also active in the gas and electricity energy systems.</a:t>
            </a:r>
          </a:p>
          <a:p>
            <a:pPr marL="285750" indent="-285750" fontAlgn="auto">
              <a:spcBef>
                <a:spcPts val="0"/>
              </a:spcBef>
              <a:spcAft>
                <a:spcPts val="300"/>
              </a:spcAft>
              <a:buFontTx/>
              <a:buBlip>
                <a:blip r:embed="rId2"/>
              </a:buBlip>
              <a:defRPr/>
            </a:pPr>
            <a:r>
              <a:rPr lang="en-GB" sz="900" dirty="0">
                <a:solidFill>
                  <a:prstClr val="black"/>
                </a:solidFill>
              </a:rPr>
              <a:t>Only three companies were identified with electric vehicle infrastructure  activity with a focus on storage as part of a wider sector offering. No commercial activity was identified within the hydrogen infrastructure energy system although many of the sub sectors could potentially be applied.</a:t>
            </a:r>
          </a:p>
        </p:txBody>
      </p:sp>
      <p:sp>
        <p:nvSpPr>
          <p:cNvPr id="5" name="Right Brace 4"/>
          <p:cNvSpPr/>
          <p:nvPr/>
        </p:nvSpPr>
        <p:spPr>
          <a:xfrm>
            <a:off x="4388497" y="2386755"/>
            <a:ext cx="238125" cy="1814010"/>
          </a:xfrm>
          <a:prstGeom prst="rightBrace">
            <a:avLst>
              <a:gd name="adj1" fmla="val 60333"/>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sp>
        <p:nvSpPr>
          <p:cNvPr id="17" name="Right Brace 16"/>
          <p:cNvSpPr/>
          <p:nvPr/>
        </p:nvSpPr>
        <p:spPr>
          <a:xfrm rot="5400000">
            <a:off x="3139881" y="3209186"/>
            <a:ext cx="238125" cy="2259106"/>
          </a:xfrm>
          <a:prstGeom prst="rightBrace">
            <a:avLst>
              <a:gd name="adj1" fmla="val 60333"/>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545170" y="2052307"/>
            <a:ext cx="3843327" cy="2209678"/>
          </a:xfrm>
          <a:prstGeom prst="rect">
            <a:avLst/>
          </a:prstGeom>
        </p:spPr>
      </p:pic>
      <p:pic>
        <p:nvPicPr>
          <p:cNvPr id="4" name="Picture 3"/>
          <p:cNvPicPr>
            <a:picLocks noChangeAspect="1"/>
          </p:cNvPicPr>
          <p:nvPr/>
        </p:nvPicPr>
        <p:blipFill>
          <a:blip r:embed="rId4"/>
          <a:stretch>
            <a:fillRect/>
          </a:stretch>
        </p:blipFill>
        <p:spPr>
          <a:xfrm>
            <a:off x="1622184" y="4121278"/>
            <a:ext cx="216141" cy="107922"/>
          </a:xfrm>
          <a:prstGeom prst="rect">
            <a:avLst/>
          </a:prstGeom>
        </p:spPr>
      </p:pic>
    </p:spTree>
    <p:extLst>
      <p:ext uri="{BB962C8B-B14F-4D97-AF65-F5344CB8AC3E}">
        <p14:creationId xmlns:p14="http://schemas.microsoft.com/office/powerpoint/2010/main" val="1045944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b="1" dirty="0"/>
              <a:t>Activity by Tier</a:t>
            </a:r>
          </a:p>
        </p:txBody>
      </p:sp>
      <p:sp>
        <p:nvSpPr>
          <p:cNvPr id="9" name="TextBox 8"/>
          <p:cNvSpPr txBox="1"/>
          <p:nvPr/>
        </p:nvSpPr>
        <p:spPr>
          <a:xfrm>
            <a:off x="3843766" y="1059437"/>
            <a:ext cx="4938281" cy="143885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TIER 1:  Companies which have displayed a definite smart energy systems capability and are activity engaged (overtly) in innovation </a:t>
            </a:r>
          </a:p>
          <a:p>
            <a:pPr marL="285750" indent="-285750" fontAlgn="auto">
              <a:spcBef>
                <a:spcPts val="0"/>
              </a:spcBef>
              <a:spcAft>
                <a:spcPts val="300"/>
              </a:spcAft>
              <a:buFontTx/>
              <a:buBlip>
                <a:blip r:embed="rId2"/>
              </a:buBlip>
              <a:defRPr/>
            </a:pPr>
            <a:r>
              <a:rPr lang="en-GB" sz="1000" dirty="0">
                <a:solidFill>
                  <a:prstClr val="black"/>
                </a:solidFill>
              </a:rPr>
              <a:t>Product design, development and manufacture dominates the activities.  This is linked to the specialist activity which will be exhibited by Tier 1 companies actively involved in innovation.  </a:t>
            </a:r>
          </a:p>
          <a:p>
            <a:pPr marL="285750" indent="-285750" fontAlgn="auto">
              <a:spcBef>
                <a:spcPts val="0"/>
              </a:spcBef>
              <a:spcAft>
                <a:spcPts val="300"/>
              </a:spcAft>
              <a:buFontTx/>
              <a:buBlip>
                <a:blip r:embed="rId2"/>
              </a:buBlip>
              <a:defRPr/>
            </a:pPr>
            <a:r>
              <a:rPr lang="en-GB" sz="1000" dirty="0">
                <a:solidFill>
                  <a:prstClr val="black"/>
                </a:solidFill>
              </a:rPr>
              <a:t>Specialist consultancy services are also identified.  These are largely separate from the product development. </a:t>
            </a:r>
          </a:p>
          <a:p>
            <a:pPr marL="285750" indent="-285750" fontAlgn="auto">
              <a:spcBef>
                <a:spcPts val="0"/>
              </a:spcBef>
              <a:spcAft>
                <a:spcPts val="300"/>
              </a:spcAft>
              <a:buFontTx/>
              <a:buBlip>
                <a:blip r:embed="rId2"/>
              </a:buBlip>
              <a:defRPr/>
            </a:pPr>
            <a:r>
              <a:rPr lang="en-GB" sz="1000" dirty="0">
                <a:solidFill>
                  <a:prstClr val="black"/>
                </a:solidFill>
              </a:rPr>
              <a:t>There is very little specialist Tier 1 activity in heat and none in EVs.  </a:t>
            </a:r>
          </a:p>
        </p:txBody>
      </p:sp>
      <p:sp>
        <p:nvSpPr>
          <p:cNvPr id="10" name="TextBox 9"/>
          <p:cNvSpPr txBox="1"/>
          <p:nvPr/>
        </p:nvSpPr>
        <p:spPr>
          <a:xfrm>
            <a:off x="3843767" y="2760108"/>
            <a:ext cx="4938281" cy="128496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TIER 2: Companies which are leading players in energy systems, or offer sophisticated or innovation energy systems capability/service</a:t>
            </a:r>
          </a:p>
          <a:p>
            <a:pPr marL="285750" indent="-285750" fontAlgn="auto">
              <a:spcBef>
                <a:spcPts val="0"/>
              </a:spcBef>
              <a:spcAft>
                <a:spcPts val="300"/>
              </a:spcAft>
              <a:buFontTx/>
              <a:buBlip>
                <a:blip r:embed="rId2"/>
              </a:buBlip>
              <a:defRPr/>
            </a:pPr>
            <a:r>
              <a:rPr lang="en-GB" sz="1000" dirty="0">
                <a:solidFill>
                  <a:prstClr val="black"/>
                </a:solidFill>
              </a:rPr>
              <a:t>A large part of Tier 2 activity is around ICT and consultancy (possibly combined).  </a:t>
            </a:r>
          </a:p>
          <a:p>
            <a:pPr marL="285750" indent="-285750" fontAlgn="auto">
              <a:spcBef>
                <a:spcPts val="0"/>
              </a:spcBef>
              <a:spcAft>
                <a:spcPts val="300"/>
              </a:spcAft>
              <a:buFontTx/>
              <a:buBlip>
                <a:blip r:embed="rId2"/>
              </a:buBlip>
              <a:defRPr/>
            </a:pPr>
            <a:r>
              <a:rPr lang="en-GB" sz="1000" dirty="0">
                <a:solidFill>
                  <a:prstClr val="black"/>
                </a:solidFill>
              </a:rPr>
              <a:t>Most activity is in electricity followed by gas.  </a:t>
            </a:r>
          </a:p>
          <a:p>
            <a:pPr marL="285750" indent="-285750" fontAlgn="auto">
              <a:spcBef>
                <a:spcPts val="0"/>
              </a:spcBef>
              <a:spcAft>
                <a:spcPts val="300"/>
              </a:spcAft>
              <a:buFontTx/>
              <a:buBlip>
                <a:blip r:embed="rId2"/>
              </a:buBlip>
              <a:defRPr/>
            </a:pPr>
            <a:r>
              <a:rPr lang="en-GB" sz="1000" dirty="0">
                <a:solidFill>
                  <a:prstClr val="black"/>
                </a:solidFill>
              </a:rPr>
              <a:t>Power electronics, digital platforms and sensors, controls and security are also important sectors.</a:t>
            </a:r>
          </a:p>
        </p:txBody>
      </p:sp>
      <p:sp>
        <p:nvSpPr>
          <p:cNvPr id="13" name="TextBox 12"/>
          <p:cNvSpPr txBox="1"/>
          <p:nvPr/>
        </p:nvSpPr>
        <p:spPr>
          <a:xfrm>
            <a:off x="3843766" y="4427704"/>
            <a:ext cx="4938281" cy="17081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TIER 3: Companies are more generic energy systems companies (general network components for example) or are consultancies and other services providers</a:t>
            </a:r>
          </a:p>
          <a:p>
            <a:pPr marL="285750" indent="-285750" fontAlgn="auto">
              <a:spcBef>
                <a:spcPts val="0"/>
              </a:spcBef>
              <a:spcAft>
                <a:spcPts val="300"/>
              </a:spcAft>
              <a:buFontTx/>
              <a:buBlip>
                <a:blip r:embed="rId2"/>
              </a:buBlip>
              <a:defRPr/>
            </a:pPr>
            <a:r>
              <a:rPr lang="en-GB" sz="1000" dirty="0">
                <a:solidFill>
                  <a:prstClr val="black"/>
                </a:solidFill>
              </a:rPr>
              <a:t>Consultancy dominates Tier 3 and is likely to include many larger or multi- disciplinary consultancies with broad coverage of the energy, and potentially other, sectors.  These could be Scottish based companies, but will also include UK-wide and international consultancies.  </a:t>
            </a:r>
          </a:p>
          <a:p>
            <a:pPr marL="285750" indent="-285750" fontAlgn="auto">
              <a:spcBef>
                <a:spcPts val="0"/>
              </a:spcBef>
              <a:spcAft>
                <a:spcPts val="300"/>
              </a:spcAft>
              <a:buFontTx/>
              <a:buBlip>
                <a:blip r:embed="rId2"/>
              </a:buBlip>
              <a:defRPr/>
            </a:pPr>
            <a:r>
              <a:rPr lang="en-GB" sz="1000" dirty="0">
                <a:solidFill>
                  <a:prstClr val="black"/>
                </a:solidFill>
              </a:rPr>
              <a:t>Product design, development and manufacture also features strongly, followed by activity in the digital platforms, ICT, power electronics, and sensors, controls, and security sectors. </a:t>
            </a:r>
          </a:p>
        </p:txBody>
      </p:sp>
      <p:pic>
        <p:nvPicPr>
          <p:cNvPr id="5" name="Picture 4"/>
          <p:cNvPicPr>
            <a:picLocks noChangeAspect="1"/>
          </p:cNvPicPr>
          <p:nvPr/>
        </p:nvPicPr>
        <p:blipFill>
          <a:blip r:embed="rId3"/>
          <a:stretch>
            <a:fillRect/>
          </a:stretch>
        </p:blipFill>
        <p:spPr>
          <a:xfrm>
            <a:off x="367520" y="1089005"/>
            <a:ext cx="3421963" cy="1409287"/>
          </a:xfrm>
          <a:prstGeom prst="rect">
            <a:avLst/>
          </a:prstGeom>
        </p:spPr>
      </p:pic>
      <p:pic>
        <p:nvPicPr>
          <p:cNvPr id="6" name="Picture 5"/>
          <p:cNvPicPr>
            <a:picLocks noChangeAspect="1"/>
          </p:cNvPicPr>
          <p:nvPr/>
        </p:nvPicPr>
        <p:blipFill>
          <a:blip r:embed="rId4"/>
          <a:stretch>
            <a:fillRect/>
          </a:stretch>
        </p:blipFill>
        <p:spPr>
          <a:xfrm>
            <a:off x="367520" y="2558414"/>
            <a:ext cx="3421963" cy="1688354"/>
          </a:xfrm>
          <a:prstGeom prst="rect">
            <a:avLst/>
          </a:prstGeom>
        </p:spPr>
      </p:pic>
      <p:pic>
        <p:nvPicPr>
          <p:cNvPr id="8" name="Picture 7"/>
          <p:cNvPicPr>
            <a:picLocks noChangeAspect="1"/>
          </p:cNvPicPr>
          <p:nvPr/>
        </p:nvPicPr>
        <p:blipFill>
          <a:blip r:embed="rId5"/>
          <a:stretch>
            <a:fillRect/>
          </a:stretch>
        </p:blipFill>
        <p:spPr>
          <a:xfrm>
            <a:off x="367520" y="4306890"/>
            <a:ext cx="3421963" cy="1827887"/>
          </a:xfrm>
          <a:prstGeom prst="rect">
            <a:avLst/>
          </a:prstGeom>
        </p:spPr>
      </p:pic>
    </p:spTree>
    <p:extLst>
      <p:ext uri="{BB962C8B-B14F-4D97-AF65-F5344CB8AC3E}">
        <p14:creationId xmlns:p14="http://schemas.microsoft.com/office/powerpoint/2010/main" val="1194059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b="1" dirty="0"/>
              <a:t>Count of capability filtered by HQ in Scotland (28/04/16)</a:t>
            </a:r>
          </a:p>
        </p:txBody>
      </p:sp>
      <p:sp>
        <p:nvSpPr>
          <p:cNvPr id="9" name="TextBox 8"/>
          <p:cNvSpPr txBox="1"/>
          <p:nvPr/>
        </p:nvSpPr>
        <p:spPr>
          <a:xfrm>
            <a:off x="3843767" y="2632513"/>
            <a:ext cx="4938281" cy="128496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Companies with HQ located in Scotland. </a:t>
            </a:r>
          </a:p>
          <a:p>
            <a:pPr marL="285750" indent="-285750" fontAlgn="auto">
              <a:spcBef>
                <a:spcPts val="0"/>
              </a:spcBef>
              <a:spcAft>
                <a:spcPts val="300"/>
              </a:spcAft>
              <a:buFontTx/>
              <a:buBlip>
                <a:blip r:embed="rId2"/>
              </a:buBlip>
              <a:defRPr/>
            </a:pPr>
            <a:r>
              <a:rPr lang="en-GB" sz="1000" dirty="0">
                <a:solidFill>
                  <a:prstClr val="black"/>
                </a:solidFill>
              </a:rPr>
              <a:t>Around 40% of the identified activities are in companies headquartered in Scotland.  </a:t>
            </a:r>
          </a:p>
          <a:p>
            <a:pPr marL="285750" indent="-285750" fontAlgn="auto">
              <a:spcBef>
                <a:spcPts val="0"/>
              </a:spcBef>
              <a:spcAft>
                <a:spcPts val="300"/>
              </a:spcAft>
              <a:buFontTx/>
              <a:buBlip>
                <a:blip r:embed="rId2"/>
              </a:buBlip>
              <a:defRPr/>
            </a:pPr>
            <a:r>
              <a:rPr lang="en-GB" sz="1000" dirty="0">
                <a:solidFill>
                  <a:prstClr val="black"/>
                </a:solidFill>
              </a:rPr>
              <a:t>The distribution of activity by sub sector is identical to the overall distribution of activity.  </a:t>
            </a:r>
          </a:p>
          <a:p>
            <a:pPr marL="285750" indent="-285750" fontAlgn="auto">
              <a:spcBef>
                <a:spcPts val="0"/>
              </a:spcBef>
              <a:spcAft>
                <a:spcPts val="300"/>
              </a:spcAft>
              <a:buFontTx/>
              <a:buBlip>
                <a:blip r:embed="rId2"/>
              </a:buBlip>
              <a:defRPr/>
            </a:pPr>
            <a:r>
              <a:rPr lang="en-GB" sz="1000" dirty="0">
                <a:solidFill>
                  <a:prstClr val="black"/>
                </a:solidFill>
              </a:rPr>
              <a:t>No storage, project development, or companies active in EV infrastructure are identified from the sample set.  </a:t>
            </a:r>
          </a:p>
        </p:txBody>
      </p:sp>
      <p:sp>
        <p:nvSpPr>
          <p:cNvPr id="10" name="TextBox 9"/>
          <p:cNvSpPr txBox="1"/>
          <p:nvPr/>
        </p:nvSpPr>
        <p:spPr>
          <a:xfrm>
            <a:off x="3843767" y="4788081"/>
            <a:ext cx="4938281" cy="9387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Companies with HQ located outside of Scotland. </a:t>
            </a:r>
          </a:p>
          <a:p>
            <a:pPr marL="285750" indent="-285750" fontAlgn="auto">
              <a:spcBef>
                <a:spcPts val="0"/>
              </a:spcBef>
              <a:spcAft>
                <a:spcPts val="300"/>
              </a:spcAft>
              <a:buFontTx/>
              <a:buBlip>
                <a:blip r:embed="rId2"/>
              </a:buBlip>
              <a:defRPr/>
            </a:pPr>
            <a:r>
              <a:rPr lang="en-GB" sz="1000" dirty="0">
                <a:solidFill>
                  <a:prstClr val="black"/>
                </a:solidFill>
              </a:rPr>
              <a:t>The pattern of activity for companies with head quarters outside of Scotland is the same as for Scottish based companies, and the overall sample.  </a:t>
            </a:r>
          </a:p>
          <a:p>
            <a:pPr marL="285750" indent="-285750" fontAlgn="auto">
              <a:spcBef>
                <a:spcPts val="0"/>
              </a:spcBef>
              <a:spcAft>
                <a:spcPts val="300"/>
              </a:spcAft>
              <a:buFontTx/>
              <a:buBlip>
                <a:blip r:embed="rId2"/>
              </a:buBlip>
              <a:defRPr/>
            </a:pPr>
            <a:r>
              <a:rPr lang="en-GB" sz="1000" dirty="0">
                <a:solidFill>
                  <a:prstClr val="black"/>
                </a:solidFill>
              </a:rPr>
              <a:t>This suggests that the types of activity by sub sector is not related to the location and base of the company.</a:t>
            </a:r>
          </a:p>
        </p:txBody>
      </p:sp>
      <p:sp>
        <p:nvSpPr>
          <p:cNvPr id="11" name="TextBox 10"/>
          <p:cNvSpPr txBox="1"/>
          <p:nvPr/>
        </p:nvSpPr>
        <p:spPr>
          <a:xfrm>
            <a:off x="544374" y="989711"/>
            <a:ext cx="8201025" cy="1092607"/>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600"/>
              </a:spcBef>
              <a:spcAft>
                <a:spcPts val="300"/>
              </a:spcAft>
              <a:defRPr/>
            </a:pPr>
            <a:r>
              <a:rPr lang="en-GB" sz="1000" b="1" dirty="0">
                <a:solidFill>
                  <a:srgbClr val="0083A9"/>
                </a:solidFill>
              </a:rPr>
              <a:t>Location of a companies HQ could be used as a proxy to identify Scottish specialist activity</a:t>
            </a:r>
          </a:p>
          <a:p>
            <a:pPr marL="285750" indent="-285750" fontAlgn="auto">
              <a:spcBef>
                <a:spcPts val="0"/>
              </a:spcBef>
              <a:spcAft>
                <a:spcPts val="300"/>
              </a:spcAft>
              <a:buFontTx/>
              <a:buBlip>
                <a:blip r:embed="rId2"/>
              </a:buBlip>
              <a:defRPr/>
            </a:pPr>
            <a:r>
              <a:rPr lang="en-GB" sz="1000" dirty="0">
                <a:solidFill>
                  <a:prstClr val="black"/>
                </a:solidFill>
              </a:rPr>
              <a:t>The presence of a HQ in Scotland suggests that some core activity associated with the company, and investment benefit, is directly related to Scotland.  </a:t>
            </a:r>
          </a:p>
          <a:p>
            <a:pPr marL="285750" indent="-285750" fontAlgn="auto">
              <a:spcBef>
                <a:spcPts val="0"/>
              </a:spcBef>
              <a:spcAft>
                <a:spcPts val="300"/>
              </a:spcAft>
              <a:buFontTx/>
              <a:buBlip>
                <a:blip r:embed="rId2"/>
              </a:buBlip>
              <a:defRPr/>
            </a:pPr>
            <a:r>
              <a:rPr lang="en-GB" sz="1000" dirty="0">
                <a:solidFill>
                  <a:prstClr val="black"/>
                </a:solidFill>
              </a:rPr>
              <a:t>If the HQ is located outside of Scotland, it is possible that activities in Scotland are not directly related to the companies identified activities, and that investment is not of prime benefit to Scotland.  An example could be a technology developers administration team being based in Scotland, but all high value development activity taking place elsewhere.  </a:t>
            </a:r>
          </a:p>
        </p:txBody>
      </p:sp>
      <p:pic>
        <p:nvPicPr>
          <p:cNvPr id="4" name="Picture 3"/>
          <p:cNvPicPr>
            <a:picLocks noChangeAspect="1"/>
          </p:cNvPicPr>
          <p:nvPr/>
        </p:nvPicPr>
        <p:blipFill>
          <a:blip r:embed="rId3"/>
          <a:stretch>
            <a:fillRect/>
          </a:stretch>
        </p:blipFill>
        <p:spPr>
          <a:xfrm>
            <a:off x="340750" y="4343496"/>
            <a:ext cx="3421963" cy="1827887"/>
          </a:xfrm>
          <a:prstGeom prst="rect">
            <a:avLst/>
          </a:prstGeom>
        </p:spPr>
      </p:pic>
      <p:pic>
        <p:nvPicPr>
          <p:cNvPr id="6" name="Picture 5"/>
          <p:cNvPicPr>
            <a:picLocks noChangeAspect="1"/>
          </p:cNvPicPr>
          <p:nvPr/>
        </p:nvPicPr>
        <p:blipFill>
          <a:blip r:embed="rId4"/>
          <a:stretch>
            <a:fillRect/>
          </a:stretch>
        </p:blipFill>
        <p:spPr>
          <a:xfrm>
            <a:off x="340751" y="2430819"/>
            <a:ext cx="3421963" cy="1688354"/>
          </a:xfrm>
          <a:prstGeom prst="rect">
            <a:avLst/>
          </a:prstGeom>
        </p:spPr>
      </p:pic>
    </p:spTree>
    <p:extLst>
      <p:ext uri="{BB962C8B-B14F-4D97-AF65-F5344CB8AC3E}">
        <p14:creationId xmlns:p14="http://schemas.microsoft.com/office/powerpoint/2010/main" val="3168675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b="1" dirty="0"/>
              <a:t>Profiling Scottish expertise in Energy Systems – types of activity (3)</a:t>
            </a:r>
            <a:endParaRPr lang="en-GB" sz="1400" dirty="0"/>
          </a:p>
        </p:txBody>
      </p:sp>
      <p:sp>
        <p:nvSpPr>
          <p:cNvPr id="12" name="TextBox 11"/>
          <p:cNvSpPr txBox="1"/>
          <p:nvPr/>
        </p:nvSpPr>
        <p:spPr>
          <a:xfrm>
            <a:off x="478691" y="1104730"/>
            <a:ext cx="4731484" cy="17697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Consultancy</a:t>
            </a:r>
          </a:p>
          <a:p>
            <a:pPr marL="285750" indent="-285750" fontAlgn="auto">
              <a:spcBef>
                <a:spcPts val="0"/>
              </a:spcBef>
              <a:spcAft>
                <a:spcPts val="300"/>
              </a:spcAft>
              <a:buFontTx/>
              <a:buBlip>
                <a:blip r:embed="rId2"/>
              </a:buBlip>
              <a:defRPr/>
            </a:pPr>
            <a:r>
              <a:rPr lang="en-GB" sz="900" dirty="0">
                <a:solidFill>
                  <a:prstClr val="black"/>
                </a:solidFill>
              </a:rPr>
              <a:t>Consultancy is the most common activity across the sample,  suggesting that a large parts of Scottish capability is in providing knowledge which can support the development of energy systems.</a:t>
            </a:r>
          </a:p>
          <a:p>
            <a:pPr marL="285750" indent="-285750" fontAlgn="auto">
              <a:spcBef>
                <a:spcPts val="0"/>
              </a:spcBef>
              <a:spcAft>
                <a:spcPts val="300"/>
              </a:spcAft>
              <a:buFontTx/>
              <a:buBlip>
                <a:blip r:embed="rId2"/>
              </a:buBlip>
              <a:defRPr/>
            </a:pPr>
            <a:r>
              <a:rPr lang="en-GB" sz="900" dirty="0">
                <a:solidFill>
                  <a:prstClr val="black"/>
                </a:solidFill>
              </a:rPr>
              <a:t>Consultancy is strongest in  engineering services, project development, ICT, digital platforms and sensors/controls/security.</a:t>
            </a:r>
          </a:p>
          <a:p>
            <a:pPr marL="285750" indent="-285750" fontAlgn="auto">
              <a:spcBef>
                <a:spcPts val="0"/>
              </a:spcBef>
              <a:spcAft>
                <a:spcPts val="300"/>
              </a:spcAft>
              <a:buFontTx/>
              <a:buBlip>
                <a:blip r:embed="rId2"/>
              </a:buBlip>
              <a:defRPr/>
            </a:pPr>
            <a:r>
              <a:rPr lang="en-GB" sz="900" dirty="0">
                <a:solidFill>
                  <a:prstClr val="black"/>
                </a:solidFill>
              </a:rPr>
              <a:t>Over half of consultancy companies have HQs located in Scotland, with engineering services and ICT being well represented.  </a:t>
            </a:r>
          </a:p>
          <a:p>
            <a:pPr marL="285750" indent="-285750" fontAlgn="auto">
              <a:spcBef>
                <a:spcPts val="0"/>
              </a:spcBef>
              <a:spcAft>
                <a:spcPts val="300"/>
              </a:spcAft>
              <a:buFontTx/>
              <a:buBlip>
                <a:blip r:embed="rId2"/>
              </a:buBlip>
              <a:defRPr/>
            </a:pPr>
            <a:r>
              <a:rPr lang="en-GB" sz="900" dirty="0">
                <a:solidFill>
                  <a:prstClr val="black"/>
                </a:solidFill>
              </a:rPr>
              <a:t>Most consultancy services are in the “small” category (some with a stronger / Tier1/2 focus) followed by the “large” category (predominantly large internationals, and often multidisciplinary).  The majority are classed Tier 3. </a:t>
            </a:r>
          </a:p>
        </p:txBody>
      </p:sp>
      <p:sp>
        <p:nvSpPr>
          <p:cNvPr id="17" name="TextBox 16"/>
          <p:cNvSpPr txBox="1"/>
          <p:nvPr/>
        </p:nvSpPr>
        <p:spPr>
          <a:xfrm>
            <a:off x="478691" y="3042795"/>
            <a:ext cx="4731484" cy="145424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Projects</a:t>
            </a:r>
          </a:p>
          <a:p>
            <a:pPr marL="285750" indent="-285750" fontAlgn="auto">
              <a:spcBef>
                <a:spcPts val="0"/>
              </a:spcBef>
              <a:spcAft>
                <a:spcPts val="300"/>
              </a:spcAft>
              <a:buFontTx/>
              <a:buBlip>
                <a:blip r:embed="rId2"/>
              </a:buBlip>
              <a:defRPr/>
            </a:pPr>
            <a:r>
              <a:rPr lang="en-GB" sz="900" dirty="0">
                <a:solidFill>
                  <a:prstClr val="black"/>
                </a:solidFill>
              </a:rPr>
              <a:t>Many companies are active in developing energy systems projects. This is through the provision of other supporting services such as consultancy, engineering services, etc.  </a:t>
            </a:r>
          </a:p>
          <a:p>
            <a:pPr marL="285750" indent="-285750" fontAlgn="auto">
              <a:spcBef>
                <a:spcPts val="0"/>
              </a:spcBef>
              <a:spcAft>
                <a:spcPts val="300"/>
              </a:spcAft>
              <a:buFontTx/>
              <a:buBlip>
                <a:blip r:embed="rId2"/>
              </a:buBlip>
              <a:defRPr/>
            </a:pPr>
            <a:r>
              <a:rPr lang="en-GB" sz="900" dirty="0">
                <a:solidFill>
                  <a:prstClr val="black"/>
                </a:solidFill>
              </a:rPr>
              <a:t>Just over half of companies active in project development have HQs based in Scotland.  </a:t>
            </a:r>
          </a:p>
          <a:p>
            <a:pPr marL="285750" indent="-285750" fontAlgn="auto">
              <a:spcBef>
                <a:spcPts val="0"/>
              </a:spcBef>
              <a:spcAft>
                <a:spcPts val="300"/>
              </a:spcAft>
              <a:buFontTx/>
              <a:buBlip>
                <a:blip r:embed="rId2"/>
              </a:buBlip>
              <a:defRPr/>
            </a:pPr>
            <a:r>
              <a:rPr lang="en-GB" sz="900" dirty="0">
                <a:solidFill>
                  <a:prstClr val="black"/>
                </a:solidFill>
              </a:rPr>
              <a:t>Profiling suggests that the companies are either very focussed, or fairly general with most being either in Tier 1 or Tier 3, and either micro / small, or large.  There is very little activity in Tier 2 or from medium sized companies </a:t>
            </a:r>
          </a:p>
        </p:txBody>
      </p:sp>
      <p:sp>
        <p:nvSpPr>
          <p:cNvPr id="18" name="TextBox 17"/>
          <p:cNvSpPr txBox="1"/>
          <p:nvPr/>
        </p:nvSpPr>
        <p:spPr>
          <a:xfrm>
            <a:off x="478691" y="4665006"/>
            <a:ext cx="4731484" cy="14157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900" b="1" dirty="0">
                <a:solidFill>
                  <a:schemeClr val="accent4"/>
                </a:solidFill>
              </a:rPr>
              <a:t>Products</a:t>
            </a:r>
          </a:p>
          <a:p>
            <a:pPr marL="285750" indent="-285750" fontAlgn="auto">
              <a:spcBef>
                <a:spcPts val="0"/>
              </a:spcBef>
              <a:spcAft>
                <a:spcPts val="300"/>
              </a:spcAft>
              <a:buFontTx/>
              <a:buBlip>
                <a:blip r:embed="rId2"/>
              </a:buBlip>
              <a:defRPr/>
            </a:pPr>
            <a:r>
              <a:rPr lang="en-GB" sz="900" dirty="0">
                <a:solidFill>
                  <a:prstClr val="black"/>
                </a:solidFill>
              </a:rPr>
              <a:t>Many companies are active in developing specific products with most activity in sensors/controls/security, digital platforms, ICT, and power electronics.  This suggests that a large part of Scottish capability with producing products is in the hi-tech area providing the types of products which are well suited to providing systems to assist with the integration and interoperability of networks, and enabling smart grid capability.  </a:t>
            </a:r>
          </a:p>
          <a:p>
            <a:pPr marL="285750" indent="-285750" fontAlgn="auto">
              <a:spcBef>
                <a:spcPts val="0"/>
              </a:spcBef>
              <a:spcAft>
                <a:spcPts val="300"/>
              </a:spcAft>
              <a:buFontTx/>
              <a:buBlip>
                <a:blip r:embed="rId2"/>
              </a:buBlip>
              <a:defRPr/>
            </a:pPr>
            <a:r>
              <a:rPr lang="en-GB" sz="900" dirty="0">
                <a:solidFill>
                  <a:prstClr val="black"/>
                </a:solidFill>
              </a:rPr>
              <a:t>The majority of companies in this category are classed as small and around three quarters have HQs based in Scotland.  </a:t>
            </a:r>
          </a:p>
        </p:txBody>
      </p:sp>
      <p:pic>
        <p:nvPicPr>
          <p:cNvPr id="9" name="Picture 8"/>
          <p:cNvPicPr>
            <a:picLocks noChangeAspect="1"/>
          </p:cNvPicPr>
          <p:nvPr/>
        </p:nvPicPr>
        <p:blipFill>
          <a:blip r:embed="rId3"/>
          <a:stretch>
            <a:fillRect/>
          </a:stretch>
        </p:blipFill>
        <p:spPr>
          <a:xfrm>
            <a:off x="5318710" y="1179115"/>
            <a:ext cx="3421963" cy="1695330"/>
          </a:xfrm>
          <a:prstGeom prst="rect">
            <a:avLst/>
          </a:prstGeom>
        </p:spPr>
      </p:pic>
      <p:pic>
        <p:nvPicPr>
          <p:cNvPr id="10" name="Picture 9"/>
          <p:cNvPicPr>
            <a:picLocks noChangeAspect="1"/>
          </p:cNvPicPr>
          <p:nvPr/>
        </p:nvPicPr>
        <p:blipFill>
          <a:blip r:embed="rId4"/>
          <a:stretch>
            <a:fillRect/>
          </a:stretch>
        </p:blipFill>
        <p:spPr>
          <a:xfrm>
            <a:off x="5318710" y="3061785"/>
            <a:ext cx="3421963" cy="1416264"/>
          </a:xfrm>
          <a:prstGeom prst="rect">
            <a:avLst/>
          </a:prstGeom>
        </p:spPr>
      </p:pic>
      <p:pic>
        <p:nvPicPr>
          <p:cNvPr id="11" name="Picture 10"/>
          <p:cNvPicPr>
            <a:picLocks noChangeAspect="1"/>
          </p:cNvPicPr>
          <p:nvPr/>
        </p:nvPicPr>
        <p:blipFill>
          <a:blip r:embed="rId5"/>
          <a:stretch>
            <a:fillRect/>
          </a:stretch>
        </p:blipFill>
        <p:spPr>
          <a:xfrm>
            <a:off x="5318711" y="4665006"/>
            <a:ext cx="3421963" cy="1695330"/>
          </a:xfrm>
          <a:prstGeom prst="rect">
            <a:avLst/>
          </a:prstGeom>
        </p:spPr>
      </p:pic>
    </p:spTree>
    <p:extLst>
      <p:ext uri="{BB962C8B-B14F-4D97-AF65-F5344CB8AC3E}">
        <p14:creationId xmlns:p14="http://schemas.microsoft.com/office/powerpoint/2010/main" val="1238673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92" y="381000"/>
            <a:ext cx="7266354" cy="498231"/>
          </a:xfrm>
        </p:spPr>
        <p:txBody>
          <a:bodyPr/>
          <a:lstStyle/>
          <a:p>
            <a:r>
              <a:rPr lang="en-US" sz="1400" b="1" dirty="0"/>
              <a:t>Academic and Infrastructure activity</a:t>
            </a:r>
          </a:p>
        </p:txBody>
      </p:sp>
      <p:sp>
        <p:nvSpPr>
          <p:cNvPr id="8" name="TextBox 7"/>
          <p:cNvSpPr txBox="1"/>
          <p:nvPr/>
        </p:nvSpPr>
        <p:spPr>
          <a:xfrm>
            <a:off x="2552700" y="1105309"/>
            <a:ext cx="6115050" cy="10926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Academic activity</a:t>
            </a:r>
          </a:p>
          <a:p>
            <a:pPr marL="285750" indent="-285750" fontAlgn="auto">
              <a:spcBef>
                <a:spcPts val="0"/>
              </a:spcBef>
              <a:spcAft>
                <a:spcPts val="300"/>
              </a:spcAft>
              <a:buFontTx/>
              <a:buBlip>
                <a:blip r:embed="rId2"/>
              </a:buBlip>
              <a:defRPr/>
            </a:pPr>
            <a:r>
              <a:rPr lang="en-GB" sz="1000" dirty="0">
                <a:solidFill>
                  <a:prstClr val="black"/>
                </a:solidFill>
              </a:rPr>
              <a:t>Academic research activity appears to be focussed around data analytics.  This includes a range of activities around using data for simulation and modelling, and analysing large datasets to examine optimisation of networks and systems.  </a:t>
            </a:r>
          </a:p>
          <a:p>
            <a:pPr marL="285750" indent="-285750" fontAlgn="auto">
              <a:spcBef>
                <a:spcPts val="0"/>
              </a:spcBef>
              <a:spcAft>
                <a:spcPts val="300"/>
              </a:spcAft>
              <a:buFontTx/>
              <a:buBlip>
                <a:blip r:embed="rId2"/>
              </a:buBlip>
              <a:defRPr/>
            </a:pPr>
            <a:r>
              <a:rPr lang="en-GB" sz="1000" dirty="0">
                <a:solidFill>
                  <a:prstClr val="black"/>
                </a:solidFill>
              </a:rPr>
              <a:t>Virtually all the academic activity is focussed on electricity systems, with 2 activities looking at gas networks, and none at hydrogen or heat networks.  </a:t>
            </a:r>
          </a:p>
        </p:txBody>
      </p:sp>
      <p:sp>
        <p:nvSpPr>
          <p:cNvPr id="11" name="TextBox 10"/>
          <p:cNvSpPr txBox="1"/>
          <p:nvPr/>
        </p:nvSpPr>
        <p:spPr>
          <a:xfrm>
            <a:off x="2552700" y="3276599"/>
            <a:ext cx="6115050" cy="128496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Infrastructure activity </a:t>
            </a:r>
          </a:p>
          <a:p>
            <a:pPr marL="285750" indent="-285750" fontAlgn="auto">
              <a:spcBef>
                <a:spcPts val="0"/>
              </a:spcBef>
              <a:spcAft>
                <a:spcPts val="300"/>
              </a:spcAft>
              <a:buFontTx/>
              <a:buBlip>
                <a:blip r:embed="rId2"/>
              </a:buBlip>
              <a:defRPr/>
            </a:pPr>
            <a:r>
              <a:rPr lang="en-GB" sz="1000" dirty="0">
                <a:solidFill>
                  <a:prstClr val="black"/>
                </a:solidFill>
              </a:rPr>
              <a:t>The ‘Infrastructure’ category is mostly focussed around test and innovation centres of expertise.</a:t>
            </a:r>
          </a:p>
          <a:p>
            <a:pPr marL="285750" indent="-285750" fontAlgn="auto">
              <a:spcBef>
                <a:spcPts val="0"/>
              </a:spcBef>
              <a:spcAft>
                <a:spcPts val="300"/>
              </a:spcAft>
              <a:buFontTx/>
              <a:buBlip>
                <a:blip r:embed="rId2"/>
              </a:buBlip>
              <a:defRPr/>
            </a:pPr>
            <a:r>
              <a:rPr lang="en-GB" sz="1000" dirty="0">
                <a:solidFill>
                  <a:prstClr val="black"/>
                </a:solidFill>
              </a:rPr>
              <a:t>Core activity is focussed on electricity network systems, with activities based around power electronics and product development.  </a:t>
            </a:r>
          </a:p>
          <a:p>
            <a:pPr marL="285750" indent="-285750" fontAlgn="auto">
              <a:spcBef>
                <a:spcPts val="0"/>
              </a:spcBef>
              <a:spcAft>
                <a:spcPts val="300"/>
              </a:spcAft>
              <a:buFontTx/>
              <a:buBlip>
                <a:blip r:embed="rId2"/>
              </a:buBlip>
              <a:defRPr/>
            </a:pPr>
            <a:r>
              <a:rPr lang="en-GB" sz="1000" dirty="0">
                <a:solidFill>
                  <a:prstClr val="black"/>
                </a:solidFill>
              </a:rPr>
              <a:t>6 of the infrastructure organisations have some involvement with hydrogen, although it is not clear whether this activity is based around hydrogen infrastructure and systems (including storage), or for the testing of hydrogen fuel cells.   </a:t>
            </a:r>
          </a:p>
        </p:txBody>
      </p:sp>
      <p:pic>
        <p:nvPicPr>
          <p:cNvPr id="4" name="Picture 3"/>
          <p:cNvPicPr>
            <a:picLocks noChangeAspect="1"/>
          </p:cNvPicPr>
          <p:nvPr/>
        </p:nvPicPr>
        <p:blipFill>
          <a:blip r:embed="rId3"/>
          <a:stretch>
            <a:fillRect/>
          </a:stretch>
        </p:blipFill>
        <p:spPr>
          <a:xfrm>
            <a:off x="571152" y="1105309"/>
            <a:ext cx="1828760" cy="4586667"/>
          </a:xfrm>
          <a:prstGeom prst="rect">
            <a:avLst/>
          </a:prstGeom>
        </p:spPr>
      </p:pic>
    </p:spTree>
    <p:extLst>
      <p:ext uri="{BB962C8B-B14F-4D97-AF65-F5344CB8AC3E}">
        <p14:creationId xmlns:p14="http://schemas.microsoft.com/office/powerpoint/2010/main" val="2662620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850" y="1009649"/>
            <a:ext cx="4600000" cy="3076190"/>
          </a:xfrm>
          <a:prstGeom prst="rect">
            <a:avLst/>
          </a:prstGeom>
        </p:spPr>
      </p:pic>
      <p:sp>
        <p:nvSpPr>
          <p:cNvPr id="2" name="Title 1"/>
          <p:cNvSpPr>
            <a:spLocks noGrp="1"/>
          </p:cNvSpPr>
          <p:nvPr>
            <p:ph type="title"/>
          </p:nvPr>
        </p:nvSpPr>
        <p:spPr>
          <a:xfrm>
            <a:off x="478692" y="381000"/>
            <a:ext cx="7266354" cy="498231"/>
          </a:xfrm>
        </p:spPr>
        <p:txBody>
          <a:bodyPr/>
          <a:lstStyle/>
          <a:p>
            <a:r>
              <a:rPr lang="en-US" sz="1400" b="1" dirty="0"/>
              <a:t>Count of multi vector companies per capability</a:t>
            </a:r>
          </a:p>
        </p:txBody>
      </p:sp>
      <p:sp>
        <p:nvSpPr>
          <p:cNvPr id="5" name="TextBox 4"/>
          <p:cNvSpPr txBox="1"/>
          <p:nvPr/>
        </p:nvSpPr>
        <p:spPr>
          <a:xfrm>
            <a:off x="4895850" y="1009649"/>
            <a:ext cx="3771900" cy="20928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600"/>
              </a:spcBef>
              <a:spcAft>
                <a:spcPts val="300"/>
              </a:spcAft>
              <a:defRPr/>
            </a:pPr>
            <a:r>
              <a:rPr lang="en-GB" sz="1000" b="1" dirty="0">
                <a:solidFill>
                  <a:schemeClr val="accent4"/>
                </a:solidFill>
              </a:rPr>
              <a:t>Academic activity</a:t>
            </a:r>
          </a:p>
          <a:p>
            <a:pPr marL="285750" indent="-285750" fontAlgn="auto">
              <a:spcBef>
                <a:spcPts val="0"/>
              </a:spcBef>
              <a:spcAft>
                <a:spcPts val="300"/>
              </a:spcAft>
              <a:buFontTx/>
              <a:buBlip>
                <a:blip r:embed="rId3"/>
              </a:buBlip>
              <a:defRPr/>
            </a:pPr>
            <a:r>
              <a:rPr lang="en-GB" sz="1000" dirty="0">
                <a:solidFill>
                  <a:prstClr val="black"/>
                </a:solidFill>
              </a:rPr>
              <a:t>There is an even split between activities which are based on one, two, or three energy systems (heat, gas, or electricity)</a:t>
            </a:r>
          </a:p>
          <a:p>
            <a:pPr marL="285750" indent="-285750" fontAlgn="auto">
              <a:spcBef>
                <a:spcPts val="0"/>
              </a:spcBef>
              <a:spcAft>
                <a:spcPts val="300"/>
              </a:spcAft>
              <a:buFontTx/>
              <a:buBlip>
                <a:blip r:embed="rId3"/>
              </a:buBlip>
              <a:defRPr/>
            </a:pPr>
            <a:r>
              <a:rPr lang="en-GB" sz="1000" dirty="0">
                <a:solidFill>
                  <a:prstClr val="black"/>
                </a:solidFill>
              </a:rPr>
              <a:t>Consultancy and ICT/digital related activities are predominant and are split across the three systems types.  </a:t>
            </a:r>
          </a:p>
          <a:p>
            <a:pPr marL="285750" indent="-285750" fontAlgn="auto">
              <a:spcBef>
                <a:spcPts val="0"/>
              </a:spcBef>
              <a:spcAft>
                <a:spcPts val="300"/>
              </a:spcAft>
              <a:buFontTx/>
              <a:buBlip>
                <a:blip r:embed="rId3"/>
              </a:buBlip>
              <a:defRPr/>
            </a:pPr>
            <a:r>
              <a:rPr lang="en-GB" sz="1000" dirty="0">
                <a:solidFill>
                  <a:prstClr val="black"/>
                </a:solidFill>
              </a:rPr>
              <a:t>Other activities are more focussed on one or two system types due to a greater focus on the product development aspect.   </a:t>
            </a:r>
          </a:p>
          <a:p>
            <a:pPr marL="285750" indent="-285750" fontAlgn="auto">
              <a:spcBef>
                <a:spcPts val="0"/>
              </a:spcBef>
              <a:spcAft>
                <a:spcPts val="300"/>
              </a:spcAft>
              <a:buFontTx/>
              <a:buBlip>
                <a:blip r:embed="rId3"/>
              </a:buBlip>
              <a:defRPr/>
            </a:pPr>
            <a:r>
              <a:rPr lang="en-GB" sz="1000" dirty="0">
                <a:solidFill>
                  <a:prstClr val="black"/>
                </a:solidFill>
              </a:rPr>
              <a:t>Data analytics is mostly focussed on three vectors showing the importance of data analysis in smart integrated systems </a:t>
            </a:r>
          </a:p>
        </p:txBody>
      </p:sp>
      <p:sp>
        <p:nvSpPr>
          <p:cNvPr id="3" name="TextBox 2"/>
          <p:cNvSpPr txBox="1"/>
          <p:nvPr/>
        </p:nvSpPr>
        <p:spPr>
          <a:xfrm>
            <a:off x="3276600" y="1371286"/>
            <a:ext cx="1276350" cy="461665"/>
          </a:xfrm>
          <a:prstGeom prst="rect">
            <a:avLst/>
          </a:prstGeom>
          <a:noFill/>
        </p:spPr>
        <p:txBody>
          <a:bodyPr wrap="square" rtlCol="0">
            <a:spAutoFit/>
          </a:bodyPr>
          <a:lstStyle/>
          <a:p>
            <a:r>
              <a:rPr lang="en-GB" sz="1200" b="1" dirty="0">
                <a:solidFill>
                  <a:schemeClr val="accent5"/>
                </a:solidFill>
              </a:rPr>
              <a:t>by number of activities</a:t>
            </a:r>
          </a:p>
        </p:txBody>
      </p:sp>
      <p:sp>
        <p:nvSpPr>
          <p:cNvPr id="7" name="TextBox 6"/>
          <p:cNvSpPr txBox="1"/>
          <p:nvPr/>
        </p:nvSpPr>
        <p:spPr>
          <a:xfrm>
            <a:off x="7745046" y="5667061"/>
            <a:ext cx="1276350" cy="461665"/>
          </a:xfrm>
          <a:prstGeom prst="rect">
            <a:avLst/>
          </a:prstGeom>
          <a:noFill/>
        </p:spPr>
        <p:txBody>
          <a:bodyPr wrap="square" rtlCol="0">
            <a:spAutoFit/>
          </a:bodyPr>
          <a:lstStyle/>
          <a:p>
            <a:r>
              <a:rPr lang="en-GB" sz="1200" b="1" dirty="0">
                <a:solidFill>
                  <a:schemeClr val="accent5"/>
                </a:solidFill>
              </a:rPr>
              <a:t>by % of activities</a:t>
            </a:r>
          </a:p>
        </p:txBody>
      </p:sp>
      <p:pic>
        <p:nvPicPr>
          <p:cNvPr id="8" name="Picture 7"/>
          <p:cNvPicPr>
            <a:picLocks noChangeAspect="1"/>
          </p:cNvPicPr>
          <p:nvPr/>
        </p:nvPicPr>
        <p:blipFill>
          <a:blip r:embed="rId4"/>
          <a:stretch>
            <a:fillRect/>
          </a:stretch>
        </p:blipFill>
        <p:spPr>
          <a:xfrm>
            <a:off x="4111869" y="3343460"/>
            <a:ext cx="4600000" cy="2971429"/>
          </a:xfrm>
          <a:prstGeom prst="rect">
            <a:avLst/>
          </a:prstGeom>
        </p:spPr>
      </p:pic>
    </p:spTree>
    <p:extLst>
      <p:ext uri="{BB962C8B-B14F-4D97-AF65-F5344CB8AC3E}">
        <p14:creationId xmlns:p14="http://schemas.microsoft.com/office/powerpoint/2010/main" val="2613039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references</a:t>
            </a:r>
          </a:p>
        </p:txBody>
      </p:sp>
      <p:sp>
        <p:nvSpPr>
          <p:cNvPr id="3" name="TextBox 2"/>
          <p:cNvSpPr txBox="1"/>
          <p:nvPr/>
        </p:nvSpPr>
        <p:spPr>
          <a:xfrm>
            <a:off x="478692" y="1075765"/>
            <a:ext cx="8387402" cy="2308324"/>
          </a:xfrm>
          <a:prstGeom prst="rect">
            <a:avLst/>
          </a:prstGeom>
          <a:noFill/>
        </p:spPr>
        <p:txBody>
          <a:bodyPr wrap="square" rtlCol="0">
            <a:spAutoFit/>
          </a:bodyPr>
          <a:lstStyle/>
          <a:p>
            <a:pPr marL="171450" lvl="0" indent="-171450">
              <a:buFont typeface="Arial" panose="020B0604020202020204" pitchFamily="34" charset="0"/>
              <a:buChar char="•"/>
            </a:pPr>
            <a:r>
              <a:rPr lang="en-GB" sz="900" dirty="0"/>
              <a:t>Distributed Power Service, China Report 2015, Delta-ee.</a:t>
            </a:r>
          </a:p>
          <a:p>
            <a:pPr marL="171450" indent="-171450">
              <a:buFont typeface="Arial" panose="020B0604020202020204" pitchFamily="34" charset="0"/>
              <a:buChar char="•"/>
            </a:pPr>
            <a:r>
              <a:rPr lang="en-GB" sz="900" dirty="0"/>
              <a:t>Distributed Power Service, India Report 2014, Delta-ee.</a:t>
            </a:r>
          </a:p>
          <a:p>
            <a:pPr marL="171450" indent="-171450">
              <a:buFont typeface="Arial" panose="020B0604020202020204" pitchFamily="34" charset="0"/>
              <a:buChar char="•"/>
            </a:pPr>
            <a:r>
              <a:rPr lang="en-GB" sz="900" dirty="0"/>
              <a:t>Distributed Power Service, Canada Report 2016, Delta-ee.</a:t>
            </a:r>
          </a:p>
          <a:p>
            <a:pPr marL="171450" lvl="0" indent="-171450">
              <a:buFont typeface="Arial" panose="020B0604020202020204" pitchFamily="34" charset="0"/>
              <a:buChar char="•"/>
            </a:pPr>
            <a:r>
              <a:rPr lang="en-GB" sz="900" dirty="0"/>
              <a:t>Websites of relevant Scottish energy systems companies.</a:t>
            </a:r>
          </a:p>
          <a:p>
            <a:pPr marL="171450" lvl="0" indent="-171450">
              <a:buFont typeface="Arial" panose="020B0604020202020204" pitchFamily="34" charset="0"/>
              <a:buChar char="•"/>
            </a:pPr>
            <a:r>
              <a:rPr lang="en-GB" sz="900" dirty="0"/>
              <a:t>World Energy Investment Outlook (WEIO), 2014, IEA.</a:t>
            </a:r>
          </a:p>
          <a:p>
            <a:pPr marL="171450" lvl="0" indent="-171450">
              <a:buFont typeface="Arial" panose="020B0604020202020204" pitchFamily="34" charset="0"/>
              <a:buChar char="•"/>
            </a:pPr>
            <a:r>
              <a:rPr lang="en-GB" sz="900" dirty="0"/>
              <a:t>World Energy Outlook (WEO), 2015, IEA.</a:t>
            </a:r>
          </a:p>
          <a:p>
            <a:pPr marL="171450" lvl="0" indent="-171450">
              <a:buFont typeface="Arial" panose="020B0604020202020204" pitchFamily="34" charset="0"/>
              <a:buChar char="•"/>
            </a:pPr>
            <a:r>
              <a:rPr lang="en-GB" sz="900" dirty="0"/>
              <a:t>Renewable Capacity Statistics, 2016, International Renewable Energy Agency.</a:t>
            </a:r>
          </a:p>
          <a:p>
            <a:pPr marL="171450" indent="-171450">
              <a:buFont typeface="Arial" panose="020B0604020202020204" pitchFamily="34" charset="0"/>
              <a:buChar char="•"/>
            </a:pPr>
            <a:r>
              <a:rPr lang="en-GB" sz="900" dirty="0"/>
              <a:t>2016 Top Markets Report: Smart Grids,  USA International Trade Administration. </a:t>
            </a:r>
          </a:p>
          <a:p>
            <a:pPr marL="171450" indent="-171450">
              <a:buFont typeface="Arial" panose="020B0604020202020204" pitchFamily="34" charset="0"/>
              <a:buChar char="•"/>
            </a:pPr>
            <a:r>
              <a:rPr lang="en-GB" sz="900" dirty="0"/>
              <a:t>The International Market Opportunity for the Low Carbon Heat Sector, Scottish Enterprise, 2014, Delta-ee. </a:t>
            </a:r>
          </a:p>
          <a:p>
            <a:pPr marL="171450" indent="-171450">
              <a:buFont typeface="Arial" panose="020B0604020202020204" pitchFamily="34" charset="0"/>
              <a:buChar char="•"/>
            </a:pPr>
            <a:r>
              <a:rPr lang="en-GB" sz="900" dirty="0"/>
              <a:t>GRT Gaz 10 year network development plan.</a:t>
            </a:r>
          </a:p>
          <a:p>
            <a:pPr marL="171450" indent="-171450">
              <a:buFont typeface="Arial" panose="020B0604020202020204" pitchFamily="34" charset="0"/>
              <a:buChar char="•"/>
            </a:pPr>
            <a:r>
              <a:rPr lang="en-GB" sz="900" dirty="0"/>
              <a:t>RTE 10 year network development plan.</a:t>
            </a:r>
          </a:p>
          <a:p>
            <a:pPr marL="171450" indent="-171450">
              <a:buFont typeface="Arial" panose="020B0604020202020204" pitchFamily="34" charset="0"/>
              <a:buChar char="•"/>
            </a:pPr>
            <a:r>
              <a:rPr lang="en-GB" sz="900" dirty="0"/>
              <a:t>Smart Grid System Report, 2014, US DoE.  </a:t>
            </a:r>
          </a:p>
          <a:p>
            <a:pPr marL="171450" indent="-171450">
              <a:buFont typeface="Arial" panose="020B0604020202020204" pitchFamily="34" charset="0"/>
              <a:buChar char="•"/>
            </a:pPr>
            <a:r>
              <a:rPr lang="en-GB" sz="900" dirty="0"/>
              <a:t>Smart Grid Vision and Roadmap for India, 2013, Ministry of Power Government of India </a:t>
            </a:r>
          </a:p>
          <a:p>
            <a:pPr marL="171450" indent="-171450">
              <a:buFont typeface="Arial" panose="020B0604020202020204" pitchFamily="34" charset="0"/>
              <a:buChar char="•"/>
            </a:pPr>
            <a:r>
              <a:rPr lang="en-GB" sz="900" dirty="0"/>
              <a:t>District Energy Inventory For Canada, 2015, CIEEDAC</a:t>
            </a:r>
          </a:p>
          <a:p>
            <a:pPr marL="171450" indent="-171450">
              <a:buFont typeface="Arial" panose="020B0604020202020204" pitchFamily="34" charset="0"/>
              <a:buChar char="•"/>
            </a:pPr>
            <a:r>
              <a:rPr lang="en-GB" sz="900" dirty="0"/>
              <a:t>Smart Energy Sustainable Future, 2015, Singapore Energy Market Authority</a:t>
            </a:r>
          </a:p>
          <a:p>
            <a:pPr marL="171450" indent="-171450">
              <a:buFont typeface="Arial" panose="020B0604020202020204" pitchFamily="34" charset="0"/>
              <a:buChar char="•"/>
            </a:pPr>
            <a:r>
              <a:rPr lang="en-GB" sz="900" dirty="0"/>
              <a:t>Sustainable Singapore Blueprint, 2015, Singapore Ministry of National Development</a:t>
            </a:r>
          </a:p>
        </p:txBody>
      </p:sp>
    </p:spTree>
    <p:extLst>
      <p:ext uri="{BB962C8B-B14F-4D97-AF65-F5344CB8AC3E}">
        <p14:creationId xmlns:p14="http://schemas.microsoft.com/office/powerpoint/2010/main" val="1848775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400" dirty="0"/>
              <a:t>Disclaimer</a:t>
            </a:r>
          </a:p>
        </p:txBody>
      </p:sp>
      <p:sp>
        <p:nvSpPr>
          <p:cNvPr id="5" name="TextBox 11"/>
          <p:cNvSpPr>
            <a:spLocks noChangeArrowheads="1"/>
          </p:cNvSpPr>
          <p:nvPr/>
        </p:nvSpPr>
        <p:spPr bwMode="auto">
          <a:xfrm>
            <a:off x="517236" y="1073020"/>
            <a:ext cx="8192656" cy="5493812"/>
          </a:xfrm>
          <a:custGeom>
            <a:avLst/>
            <a:gdLst>
              <a:gd name="T0" fmla="*/ 0 w 8144058"/>
              <a:gd name="T1" fmla="*/ 0 h 1815882"/>
              <a:gd name="T2" fmla="*/ 358907 w 8144058"/>
              <a:gd name="T3" fmla="*/ 0 h 1815882"/>
              <a:gd name="T4" fmla="*/ 358907 w 8144058"/>
              <a:gd name="T5" fmla="*/ 66589957 h 1815882"/>
              <a:gd name="T6" fmla="*/ 0 w 8144058"/>
              <a:gd name="T7" fmla="*/ 66589957 h 1815882"/>
              <a:gd name="T8" fmla="*/ 0 w 8144058"/>
              <a:gd name="T9" fmla="*/ 0 h 1815882"/>
              <a:gd name="T10" fmla="*/ 0 60000 65536"/>
              <a:gd name="T11" fmla="*/ 0 60000 65536"/>
              <a:gd name="T12" fmla="*/ 0 60000 65536"/>
              <a:gd name="T13" fmla="*/ 0 60000 65536"/>
              <a:gd name="T14" fmla="*/ 0 60000 65536"/>
              <a:gd name="T15" fmla="*/ 0 w 8144058"/>
              <a:gd name="T16" fmla="*/ 0 h 1815882"/>
              <a:gd name="T17" fmla="*/ 8144058 w 8144058"/>
              <a:gd name="T18" fmla="*/ 1815882 h 1815882"/>
            </a:gdLst>
            <a:ahLst/>
            <a:cxnLst>
              <a:cxn ang="T10">
                <a:pos x="T0" y="T1"/>
              </a:cxn>
              <a:cxn ang="T11">
                <a:pos x="T2" y="T3"/>
              </a:cxn>
              <a:cxn ang="T12">
                <a:pos x="T4" y="T5"/>
              </a:cxn>
              <a:cxn ang="T13">
                <a:pos x="T6" y="T7"/>
              </a:cxn>
              <a:cxn ang="T14">
                <a:pos x="T8" y="T9"/>
              </a:cxn>
            </a:cxnLst>
            <a:rect l="T15" t="T16" r="T17" b="T18"/>
            <a:pathLst>
              <a:path w="8144058" h="1815882">
                <a:moveTo>
                  <a:pt x="0" y="0"/>
                </a:moveTo>
                <a:lnTo>
                  <a:pt x="8144058" y="0"/>
                </a:lnTo>
                <a:lnTo>
                  <a:pt x="8144058" y="1815882"/>
                </a:lnTo>
                <a:lnTo>
                  <a:pt x="0" y="1815882"/>
                </a:lnTo>
                <a:lnTo>
                  <a:pt x="0" y="0"/>
                </a:lnTo>
                <a:close/>
              </a:path>
            </a:pathLst>
          </a:custGeom>
          <a:noFill/>
          <a:ln w="9525">
            <a:noFill/>
            <a:miter lim="800000"/>
            <a:headEnd/>
            <a:tailEnd/>
          </a:ln>
        </p:spPr>
        <p:txBody>
          <a:bodyPr wrap="square" lIns="0">
            <a:spAutoFit/>
          </a:bodyPr>
          <a:lstStyle/>
          <a:p>
            <a:pPr marL="361950" indent="-361950">
              <a:spcAft>
                <a:spcPts val="1200"/>
              </a:spcAft>
              <a:defRPr/>
            </a:pPr>
            <a:r>
              <a:rPr lang="en-GB" sz="1100" dirty="0">
                <a:solidFill>
                  <a:prstClr val="black">
                    <a:lumMod val="50000"/>
                    <a:lumOff val="50000"/>
                  </a:prstClr>
                </a:solidFill>
              </a:rPr>
              <a:t>Copyright © 2016 Delta Energy &amp; Environment Ltd. All rights reserved.</a:t>
            </a:r>
          </a:p>
          <a:p>
            <a:r>
              <a:rPr lang="en-GB" sz="1100" dirty="0">
                <a:solidFill>
                  <a:prstClr val="black">
                    <a:lumMod val="50000"/>
                    <a:lumOff val="50000"/>
                  </a:prstClr>
                </a:solidFill>
              </a:rPr>
              <a:t> </a:t>
            </a:r>
          </a:p>
          <a:p>
            <a:r>
              <a:rPr lang="en-GB" sz="1100" dirty="0">
                <a:solidFill>
                  <a:prstClr val="black">
                    <a:lumMod val="50000"/>
                    <a:lumOff val="50000"/>
                  </a:prstClr>
                </a:solidFill>
              </a:rPr>
              <a:t>No part of this publication may be reproduced, stored in a retrieval system or transmitted in any form or by any means electronic, mechanical, photocopying, recording or otherwise without the prior written permission of Delta Energy &amp; Environment Ltd.</a:t>
            </a:r>
          </a:p>
          <a:p>
            <a:r>
              <a:rPr lang="en-GB" sz="1100" dirty="0">
                <a:solidFill>
                  <a:prstClr val="black">
                    <a:lumMod val="50000"/>
                    <a:lumOff val="50000"/>
                  </a:prstClr>
                </a:solidFill>
              </a:rPr>
              <a:t> </a:t>
            </a:r>
          </a:p>
          <a:p>
            <a:r>
              <a:rPr lang="en-GB" sz="1100" dirty="0">
                <a:solidFill>
                  <a:prstClr val="black">
                    <a:lumMod val="50000"/>
                    <a:lumOff val="50000"/>
                  </a:prstClr>
                </a:solidFill>
              </a:rPr>
              <a:t>Unless otherwise credited all diagrams in this report belong to Delta Energy &amp; Environment Ltd.</a:t>
            </a:r>
          </a:p>
          <a:p>
            <a:r>
              <a:rPr lang="en-GB" sz="1100" dirty="0">
                <a:solidFill>
                  <a:prstClr val="black">
                    <a:lumMod val="50000"/>
                    <a:lumOff val="50000"/>
                  </a:prstClr>
                </a:solidFill>
              </a:rPr>
              <a:t> </a:t>
            </a:r>
          </a:p>
          <a:p>
            <a:r>
              <a:rPr lang="en-GB" sz="1100" dirty="0">
                <a:solidFill>
                  <a:prstClr val="black">
                    <a:lumMod val="50000"/>
                    <a:lumOff val="50000"/>
                  </a:prstClr>
                </a:solidFill>
              </a:rPr>
              <a:t> </a:t>
            </a:r>
          </a:p>
          <a:p>
            <a:r>
              <a:rPr lang="en-GB" sz="1100" b="1" dirty="0">
                <a:solidFill>
                  <a:prstClr val="black">
                    <a:lumMod val="50000"/>
                    <a:lumOff val="50000"/>
                  </a:prstClr>
                </a:solidFill>
              </a:rPr>
              <a:t>Important</a:t>
            </a:r>
            <a:endParaRPr lang="en-GB" sz="1100" dirty="0">
              <a:solidFill>
                <a:prstClr val="black">
                  <a:lumMod val="50000"/>
                  <a:lumOff val="50000"/>
                </a:prstClr>
              </a:solidFill>
            </a:endParaRPr>
          </a:p>
          <a:p>
            <a:r>
              <a:rPr lang="en-GB" sz="1100" b="1" dirty="0">
                <a:solidFill>
                  <a:prstClr val="black">
                    <a:lumMod val="50000"/>
                    <a:lumOff val="50000"/>
                  </a:prstClr>
                </a:solidFill>
              </a:rPr>
              <a:t> </a:t>
            </a:r>
            <a:endParaRPr lang="en-GB" sz="1100" dirty="0">
              <a:solidFill>
                <a:prstClr val="black">
                  <a:lumMod val="50000"/>
                  <a:lumOff val="50000"/>
                </a:prstClr>
              </a:solidFill>
            </a:endParaRPr>
          </a:p>
          <a:p>
            <a:r>
              <a:rPr lang="en-GB" sz="1100" b="1" dirty="0">
                <a:solidFill>
                  <a:prstClr val="black">
                    <a:lumMod val="50000"/>
                    <a:lumOff val="50000"/>
                  </a:prstClr>
                </a:solidFill>
              </a:rPr>
              <a:t>This document contains confidential and commercially sensitive information.  Should any requests for disclosure of information contained in this document be received, we request that we be notified in writing of the details of such request and that we be consulted and our comments taken into account before any action is taken.</a:t>
            </a:r>
            <a:endParaRPr lang="en-GB" sz="1100" dirty="0">
              <a:solidFill>
                <a:prstClr val="black">
                  <a:lumMod val="50000"/>
                  <a:lumOff val="50000"/>
                </a:prstClr>
              </a:solidFill>
            </a:endParaRPr>
          </a:p>
          <a:p>
            <a:r>
              <a:rPr lang="en-GB" sz="1100" dirty="0">
                <a:solidFill>
                  <a:prstClr val="black">
                    <a:lumMod val="50000"/>
                    <a:lumOff val="50000"/>
                  </a:prstClr>
                </a:solidFill>
              </a:rPr>
              <a:t> </a:t>
            </a:r>
          </a:p>
          <a:p>
            <a:r>
              <a:rPr lang="en-GB" sz="1100" dirty="0">
                <a:solidFill>
                  <a:prstClr val="black">
                    <a:lumMod val="50000"/>
                    <a:lumOff val="50000"/>
                  </a:prstClr>
                </a:solidFill>
              </a:rPr>
              <a:t> </a:t>
            </a:r>
          </a:p>
          <a:p>
            <a:r>
              <a:rPr lang="en-GB" sz="1100" dirty="0">
                <a:solidFill>
                  <a:prstClr val="black">
                    <a:lumMod val="50000"/>
                    <a:lumOff val="50000"/>
                  </a:prstClr>
                </a:solidFill>
              </a:rPr>
              <a:t>Disclaimer</a:t>
            </a:r>
          </a:p>
          <a:p>
            <a:r>
              <a:rPr lang="en-GB" sz="1100" dirty="0">
                <a:solidFill>
                  <a:prstClr val="black">
                    <a:lumMod val="50000"/>
                    <a:lumOff val="50000"/>
                  </a:prstClr>
                </a:solidFill>
              </a:rPr>
              <a:t> </a:t>
            </a:r>
          </a:p>
          <a:p>
            <a:r>
              <a:rPr lang="en-GB" sz="1100" dirty="0">
                <a:solidFill>
                  <a:prstClr val="black">
                    <a:lumMod val="50000"/>
                    <a:lumOff val="50000"/>
                  </a:prstClr>
                </a:solidFill>
              </a:rPr>
              <a:t>While Delta Energy &amp; Environment Ltd (‘Delta-ee’) considers that the information and opinions given in this work are sound, all parties must rely upon their own skill and judgement when making use of it.  Delta-ee does not make any representation or warranty, expressed or implied, as to the accuracy or completeness of the information contained in tie report and assumes no responsibility for the accuracy or completeness of such information.  Delta-ee will not assume any liability to anyone for any loss or damage arising out of the provision of this report.</a:t>
            </a:r>
          </a:p>
          <a:p>
            <a:r>
              <a:rPr lang="en-GB" sz="1100" dirty="0">
                <a:solidFill>
                  <a:prstClr val="black">
                    <a:lumMod val="50000"/>
                    <a:lumOff val="50000"/>
                  </a:prstClr>
                </a:solidFill>
              </a:rPr>
              <a:t> </a:t>
            </a:r>
          </a:p>
          <a:p>
            <a:r>
              <a:rPr lang="en-GB" sz="1100" dirty="0">
                <a:solidFill>
                  <a:prstClr val="black">
                    <a:lumMod val="50000"/>
                    <a:lumOff val="50000"/>
                  </a:prstClr>
                </a:solidFill>
              </a:rPr>
              <a:t>The report contains projections that are based on assumptions that are subject to uncertainties and contingencies.  Because of the subjective judgements and inherent uncertainties of projections, and because events frequently do not occur as expected, there can be no assurance that the projections contained herein will be realised and actual events may be different from projected results.  Hence the projections supplied are not to be regarded as firm predictions of the future, but rather as illustrations of what might happen.  Parties are advised to base their actions of an awareness of the range of such projections, and to note that the range necessarily broadens in the latter years of the projections.</a:t>
            </a:r>
            <a:r>
              <a:rPr lang="en-GB" sz="1100" b="1" dirty="0">
                <a:solidFill>
                  <a:prstClr val="black">
                    <a:lumMod val="50000"/>
                    <a:lumOff val="50000"/>
                  </a:prstClr>
                </a:solidFill>
                <a:ea typeface="ＭＳ Ｐゴシック" pitchFamily="34" charset="-128"/>
              </a:rPr>
              <a:t>														</a:t>
            </a:r>
          </a:p>
        </p:txBody>
      </p:sp>
    </p:spTree>
    <p:extLst>
      <p:ext uri="{BB962C8B-B14F-4D97-AF65-F5344CB8AC3E}">
        <p14:creationId xmlns:p14="http://schemas.microsoft.com/office/powerpoint/2010/main" val="300984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sz="1400" b="1" dirty="0">
                <a:solidFill>
                  <a:prstClr val="white"/>
                </a:solidFill>
              </a:rPr>
              <a:t>Executive Summary (3) – our main conclusions</a:t>
            </a:r>
            <a:endParaRPr lang="en-GB" altLang="en-US" sz="1400" b="1" dirty="0"/>
          </a:p>
        </p:txBody>
      </p:sp>
      <p:sp>
        <p:nvSpPr>
          <p:cNvPr id="3" name="TextBox 2"/>
          <p:cNvSpPr txBox="1"/>
          <p:nvPr/>
        </p:nvSpPr>
        <p:spPr>
          <a:xfrm>
            <a:off x="479425" y="1064960"/>
            <a:ext cx="8201025" cy="521681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600"/>
              </a:spcBef>
              <a:spcAft>
                <a:spcPts val="300"/>
              </a:spcAft>
              <a:defRPr/>
            </a:pPr>
            <a:r>
              <a:rPr lang="en-GB" sz="900" b="1" dirty="0">
                <a:solidFill>
                  <a:srgbClr val="0083A9"/>
                </a:solidFill>
              </a:rPr>
              <a:t>This report indicates that there is a limited energy systems capability in Scotland, but there are likely extensive potential international opportunities where new markets could be exploited to help growth in this industry.  </a:t>
            </a:r>
          </a:p>
          <a:p>
            <a:pPr fontAlgn="auto">
              <a:spcBef>
                <a:spcPts val="600"/>
              </a:spcBef>
              <a:spcAft>
                <a:spcPts val="300"/>
              </a:spcAft>
              <a:defRPr/>
            </a:pPr>
            <a:r>
              <a:rPr lang="en-GB" sz="900" b="1" dirty="0">
                <a:solidFill>
                  <a:schemeClr val="tx1"/>
                </a:solidFill>
              </a:rPr>
              <a:t>The overall level of activity in energy systems is small and the four clusters identified represent the key areas</a:t>
            </a:r>
          </a:p>
          <a:p>
            <a:pPr marL="285750" indent="-285750" fontAlgn="auto">
              <a:spcBef>
                <a:spcPts val="0"/>
              </a:spcBef>
              <a:spcAft>
                <a:spcPts val="300"/>
              </a:spcAft>
              <a:buFontTx/>
              <a:buBlip>
                <a:blip r:embed="rId2"/>
              </a:buBlip>
              <a:defRPr/>
            </a:pPr>
            <a:r>
              <a:rPr lang="en-GB" sz="900" dirty="0">
                <a:solidFill>
                  <a:schemeClr val="tx1"/>
                </a:solidFill>
              </a:rPr>
              <a:t>The four clusters mainly support the hi-tech elements of energy systems, providing skills and systems for the development of smart networks and the interoperability of networks. These are sectors that are less developed globally and innovative offerings from Scottish players could meet the needs of foreign markets.  </a:t>
            </a:r>
          </a:p>
          <a:p>
            <a:pPr marL="285750" indent="-285750" fontAlgn="auto">
              <a:spcBef>
                <a:spcPts val="0"/>
              </a:spcBef>
              <a:spcAft>
                <a:spcPts val="300"/>
              </a:spcAft>
              <a:buFontTx/>
              <a:buBlip>
                <a:blip r:embed="rId2"/>
              </a:buBlip>
              <a:defRPr/>
            </a:pPr>
            <a:r>
              <a:rPr lang="en-GB" sz="900" dirty="0">
                <a:solidFill>
                  <a:schemeClr val="tx1"/>
                </a:solidFill>
              </a:rPr>
              <a:t>Some of the more traditional energy systems offerings, representing the majority of capability, may also have export potential, but are likely to meet greater competition from incumbents in foreign markets.  </a:t>
            </a:r>
          </a:p>
          <a:p>
            <a:pPr fontAlgn="auto">
              <a:spcBef>
                <a:spcPts val="600"/>
              </a:spcBef>
              <a:spcAft>
                <a:spcPts val="300"/>
              </a:spcAft>
              <a:defRPr/>
            </a:pPr>
            <a:r>
              <a:rPr lang="en-GB" sz="900" b="1" dirty="0">
                <a:solidFill>
                  <a:schemeClr val="tx1"/>
                </a:solidFill>
              </a:rPr>
              <a:t>We have identified what will likely be the top global market opportunities for Scotland.  </a:t>
            </a:r>
          </a:p>
          <a:p>
            <a:pPr marL="285750" indent="-285750" fontAlgn="auto">
              <a:spcBef>
                <a:spcPts val="0"/>
              </a:spcBef>
              <a:spcAft>
                <a:spcPts val="300"/>
              </a:spcAft>
              <a:buFontTx/>
              <a:buBlip>
                <a:blip r:embed="rId2"/>
              </a:buBlip>
              <a:defRPr/>
            </a:pPr>
            <a:r>
              <a:rPr lang="en-GB" sz="900" dirty="0">
                <a:solidFill>
                  <a:schemeClr val="tx1"/>
                </a:solidFill>
              </a:rPr>
              <a:t>The shortlisted countries (France, Germany, USA, Canada, Japan, Singapore, China, India), present a range of market opportunities and drivers.  Key factors promoting market opportunities are growth in energy demand, changing sources of energy (in particular a shift from flexible fossil generation to intermittent renewable generation), increased system resilience / security, and improved efficiency.  Most or all of these factors are present in all the shortlisted countries.  </a:t>
            </a:r>
          </a:p>
          <a:p>
            <a:pPr marL="285750" indent="-285750" fontAlgn="auto">
              <a:spcBef>
                <a:spcPts val="0"/>
              </a:spcBef>
              <a:spcAft>
                <a:spcPts val="300"/>
              </a:spcAft>
              <a:buFontTx/>
              <a:buBlip>
                <a:blip r:embed="rId2"/>
              </a:buBlip>
              <a:defRPr/>
            </a:pPr>
            <a:r>
              <a:rPr lang="en-GB" sz="900" dirty="0">
                <a:solidFill>
                  <a:schemeClr val="tx1"/>
                </a:solidFill>
              </a:rPr>
              <a:t>The opportunities around network reinforcement / expansion are more suited to the “traditional” capabilities in Engineering Services and Power Electronics clusters. It is likely that there will be incumbent competition in these and specific niche areas of capability will need to be exploited, such as Scotland's expertise in the testing and integration of renewable generation technologies. </a:t>
            </a:r>
          </a:p>
          <a:p>
            <a:pPr marL="285750" indent="-285750" fontAlgn="auto">
              <a:spcBef>
                <a:spcPts val="0"/>
              </a:spcBef>
              <a:spcAft>
                <a:spcPts val="300"/>
              </a:spcAft>
              <a:buFontTx/>
              <a:buBlip>
                <a:blip r:embed="rId2"/>
              </a:buBlip>
              <a:defRPr/>
            </a:pPr>
            <a:r>
              <a:rPr lang="en-GB" sz="900" dirty="0">
                <a:solidFill>
                  <a:schemeClr val="tx1"/>
                </a:solidFill>
              </a:rPr>
              <a:t>Opportunities around emerging smart grids are mostly evident where there is an identified need associated with trial projects.  This often means that there is already local competition, although the global market is in its infancy and there will be clear opportunities for Scottish businesses, either through commercial projects or innovation / trial schemes.  Links to international companies (particularly tier 2 &amp; tier 3 companies) with a presence in Scotland or the UK could be one route to exploit, such as the French multinationals, or technology and consultancy companies such as Cisco or Honeywell.    </a:t>
            </a:r>
          </a:p>
          <a:p>
            <a:pPr marL="285750" indent="-285750" fontAlgn="auto">
              <a:spcBef>
                <a:spcPts val="0"/>
              </a:spcBef>
              <a:spcAft>
                <a:spcPts val="300"/>
              </a:spcAft>
              <a:buFontTx/>
              <a:buBlip>
                <a:blip r:embed="rId2"/>
              </a:buBlip>
              <a:defRPr/>
            </a:pPr>
            <a:r>
              <a:rPr lang="en-GB" sz="900" dirty="0">
                <a:solidFill>
                  <a:schemeClr val="tx1"/>
                </a:solidFill>
              </a:rPr>
              <a:t>Transitions in energy market structures presents a key opportunity and Japan is a prime example where de-regulation combined with high efficiency requirements will promote a large amount of activity in the development of market mechanisms, smart grids and the use of data and smart systems to maximise efficiency. </a:t>
            </a:r>
          </a:p>
          <a:p>
            <a:pPr fontAlgn="auto">
              <a:spcBef>
                <a:spcPts val="600"/>
              </a:spcBef>
              <a:spcAft>
                <a:spcPts val="300"/>
              </a:spcAft>
              <a:defRPr/>
            </a:pPr>
            <a:r>
              <a:rPr lang="en-GB" sz="900" b="1" dirty="0">
                <a:solidFill>
                  <a:schemeClr val="tx1"/>
                </a:solidFill>
              </a:rPr>
              <a:t>Entering global markets will be challenging and require careful focus</a:t>
            </a:r>
          </a:p>
          <a:p>
            <a:pPr marL="285750" indent="-285750" fontAlgn="auto">
              <a:spcBef>
                <a:spcPts val="0"/>
              </a:spcBef>
              <a:spcAft>
                <a:spcPts val="300"/>
              </a:spcAft>
              <a:buFontTx/>
              <a:buBlip>
                <a:blip r:embed="rId2"/>
              </a:buBlip>
              <a:defRPr/>
            </a:pPr>
            <a:r>
              <a:rPr lang="en-GB" sz="900" dirty="0">
                <a:solidFill>
                  <a:schemeClr val="tx1"/>
                </a:solidFill>
              </a:rPr>
              <a:t>In general, the markets with sufficient potential have high incumbent energy systems industry and capability.  But there will be niches or competitive advantages (which we have highlighted in the main report) for some companies. </a:t>
            </a:r>
          </a:p>
          <a:p>
            <a:pPr marL="285750" indent="-285750" fontAlgn="auto">
              <a:spcBef>
                <a:spcPts val="0"/>
              </a:spcBef>
              <a:spcAft>
                <a:spcPts val="300"/>
              </a:spcAft>
              <a:buFontTx/>
              <a:buBlip>
                <a:blip r:embed="rId2"/>
              </a:buBlip>
              <a:defRPr/>
            </a:pPr>
            <a:r>
              <a:rPr lang="en-GB" sz="900" dirty="0">
                <a:solidFill>
                  <a:schemeClr val="tx1"/>
                </a:solidFill>
              </a:rPr>
              <a:t>There are a wide range of routes to market, depending on the trading / business environment and culture, the structure of the industry, and regional variations within countries.  In general, there are a number of multinationals working across many of the countries and engaging with these may provide a suitable route into a wider range of markets, although country level barriers are likely to remain. </a:t>
            </a:r>
            <a:endParaRPr lang="en-GB" sz="900" b="1" dirty="0">
              <a:solidFill>
                <a:schemeClr val="accent6"/>
              </a:solidFill>
            </a:endParaRPr>
          </a:p>
          <a:p>
            <a:pPr marL="285750" indent="-285750" fontAlgn="auto">
              <a:spcBef>
                <a:spcPts val="0"/>
              </a:spcBef>
              <a:spcAft>
                <a:spcPts val="300"/>
              </a:spcAft>
              <a:buFontTx/>
              <a:buBlip>
                <a:blip r:embed="rId2"/>
              </a:buBlip>
              <a:defRPr/>
            </a:pPr>
            <a:r>
              <a:rPr lang="en-GB" sz="900" dirty="0">
                <a:solidFill>
                  <a:schemeClr val="tx1"/>
                </a:solidFill>
              </a:rPr>
              <a:t>It is likely that entering any of the markets successfully will require a high degree of investment over time, local presence and deep market knowledge – all opportunities for SDI support.  </a:t>
            </a:r>
          </a:p>
        </p:txBody>
      </p:sp>
    </p:spTree>
    <p:extLst>
      <p:ext uri="{BB962C8B-B14F-4D97-AF65-F5344CB8AC3E}">
        <p14:creationId xmlns:p14="http://schemas.microsoft.com/office/powerpoint/2010/main" val="145248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Box 2"/>
          <p:cNvSpPr txBox="1"/>
          <p:nvPr/>
        </p:nvSpPr>
        <p:spPr>
          <a:xfrm>
            <a:off x="512763" y="1341438"/>
            <a:ext cx="8162925" cy="4154984"/>
          </a:xfrm>
          <a:prstGeom prst="rect">
            <a:avLst/>
          </a:prstGeom>
          <a:noFill/>
        </p:spPr>
        <p:txBody>
          <a:bodyPr>
            <a:spAutoFit/>
          </a:bodyPr>
          <a:lstStyle/>
          <a:p>
            <a:pPr defTabSz="457200">
              <a:defRPr/>
            </a:pPr>
            <a:r>
              <a:rPr lang="en-GB" sz="1200" b="1" dirty="0">
                <a:latin typeface="+mn-lt"/>
                <a:ea typeface="ＭＳ Ｐゴシック" pitchFamily="34" charset="-128"/>
                <a:cs typeface="+mn-cs"/>
              </a:rPr>
              <a:t>Executive Summary</a:t>
            </a:r>
            <a:r>
              <a:rPr lang="en-GB" sz="1200" dirty="0">
                <a:latin typeface="+mn-lt"/>
                <a:ea typeface="ＭＳ Ｐゴシック" pitchFamily="34" charset="-128"/>
                <a:cs typeface="+mn-cs"/>
              </a:rPr>
              <a:t>………………..………………………………………………………………………………………3</a:t>
            </a:r>
          </a:p>
          <a:p>
            <a:pPr marL="457200" indent="-457200" defTabSz="457200">
              <a:buFontTx/>
              <a:buBlip>
                <a:blip r:embed="rId2"/>
              </a:buBlip>
              <a:defRPr/>
            </a:pPr>
            <a:endParaRPr lang="en-GB" sz="1200" b="1" dirty="0">
              <a:solidFill>
                <a:schemeClr val="accent4"/>
              </a:solidFill>
              <a:latin typeface="+mn-lt"/>
              <a:ea typeface="ＭＳ Ｐゴシック" pitchFamily="34" charset="-128"/>
              <a:cs typeface="+mn-cs"/>
            </a:endParaRPr>
          </a:p>
          <a:p>
            <a:pPr defTabSz="457200">
              <a:defRPr/>
            </a:pPr>
            <a:r>
              <a:rPr lang="en-GB" sz="1200" b="1" dirty="0">
                <a:solidFill>
                  <a:schemeClr val="accent4">
                    <a:lumMod val="75000"/>
                  </a:schemeClr>
                </a:solidFill>
                <a:latin typeface="+mn-lt"/>
                <a:ea typeface="ＭＳ Ｐゴシック" pitchFamily="34" charset="-128"/>
                <a:cs typeface="+mn-cs"/>
              </a:rPr>
              <a:t>Introduction and methodology</a:t>
            </a:r>
            <a:r>
              <a:rPr lang="en-GB" sz="1200" dirty="0">
                <a:solidFill>
                  <a:schemeClr val="accent4">
                    <a:lumMod val="75000"/>
                  </a:schemeClr>
                </a:solidFill>
                <a:latin typeface="+mn-lt"/>
                <a:ea typeface="ＭＳ Ｐゴシック" pitchFamily="34" charset="-128"/>
                <a:cs typeface="+mn-cs"/>
              </a:rPr>
              <a:t>………………………..…………………………………………………………………6</a:t>
            </a:r>
          </a:p>
          <a:p>
            <a:pPr marL="914400" lvl="1" indent="-457200" defTabSz="457200">
              <a:buFontTx/>
              <a:buBlip>
                <a:blip r:embed="rId2"/>
              </a:buBlip>
              <a:defRPr/>
            </a:pPr>
            <a:r>
              <a:rPr lang="en-GB" sz="1200" dirty="0">
                <a:latin typeface="+mn-lt"/>
                <a:ea typeface="ＭＳ Ｐゴシック" pitchFamily="34" charset="-128"/>
                <a:cs typeface="+mn-cs"/>
              </a:rPr>
              <a:t>Introduction</a:t>
            </a:r>
          </a:p>
          <a:p>
            <a:pPr marL="914400" lvl="1" indent="-457200" defTabSz="457200">
              <a:buFontTx/>
              <a:buBlip>
                <a:blip r:embed="rId2"/>
              </a:buBlip>
              <a:defRPr/>
            </a:pPr>
            <a:r>
              <a:rPr lang="en-GB" sz="1200" dirty="0">
                <a:latin typeface="+mn-lt"/>
              </a:rPr>
              <a:t>Methodology overview</a:t>
            </a:r>
            <a:endParaRPr lang="en-GB" sz="1200" dirty="0">
              <a:latin typeface="+mn-lt"/>
              <a:ea typeface="ＭＳ Ｐゴシック" pitchFamily="34" charset="-128"/>
              <a:cs typeface="+mn-cs"/>
            </a:endParaRP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rPr>
              <a:t>Review of Scottish capability</a:t>
            </a:r>
            <a:r>
              <a:rPr lang="en-GB" sz="1200" dirty="0">
                <a:latin typeface="+mn-lt"/>
                <a:ea typeface="ＭＳ Ｐゴシック" pitchFamily="34" charset="-128"/>
                <a:cs typeface="+mn-cs"/>
              </a:rPr>
              <a:t>………………………………………………………………………………………….…8 </a:t>
            </a:r>
          </a:p>
          <a:p>
            <a:pPr marL="914400" lvl="1" indent="-457200" defTabSz="457200">
              <a:buFontTx/>
              <a:buBlip>
                <a:blip r:embed="rId2"/>
              </a:buBlip>
              <a:defRPr/>
            </a:pPr>
            <a:r>
              <a:rPr lang="en-GB" sz="1200" dirty="0">
                <a:latin typeface="+mn-lt"/>
              </a:rPr>
              <a:t>Identification of key sub sectors</a:t>
            </a:r>
          </a:p>
          <a:p>
            <a:pPr marL="914400" lvl="1" indent="-457200" defTabSz="457200">
              <a:buFontTx/>
              <a:buBlip>
                <a:blip r:embed="rId2"/>
              </a:buBlip>
              <a:defRPr/>
            </a:pPr>
            <a:r>
              <a:rPr lang="en-GB" sz="1200" dirty="0">
                <a:latin typeface="+mn-lt"/>
                <a:ea typeface="ＭＳ Ｐゴシック" pitchFamily="34" charset="-128"/>
                <a:cs typeface="+mn-cs"/>
              </a:rPr>
              <a:t>Sub sector profile cards</a:t>
            </a:r>
          </a:p>
          <a:p>
            <a:pPr marL="914400" lvl="1" indent="-457200" defTabSz="457200">
              <a:buFontTx/>
              <a:buBlip>
                <a:blip r:embed="rId2"/>
              </a:buBlip>
              <a:defRPr/>
            </a:pPr>
            <a:r>
              <a:rPr lang="en-GB" sz="1200" dirty="0">
                <a:latin typeface="+mn-lt"/>
              </a:rPr>
              <a:t>Gap analysis</a:t>
            </a:r>
          </a:p>
          <a:p>
            <a:pPr marL="914400" lvl="1" indent="-457200" defTabSz="457200">
              <a:buFontTx/>
              <a:buBlip>
                <a:blip r:embed="rId2"/>
              </a:buBlip>
              <a:defRPr/>
            </a:pPr>
            <a:r>
              <a:rPr lang="en-GB" sz="1200" dirty="0">
                <a:latin typeface="+mn-lt"/>
                <a:ea typeface="ＭＳ Ｐゴシック" pitchFamily="34" charset="-128"/>
                <a:cs typeface="+mn-cs"/>
              </a:rPr>
              <a:t>Summary of capability</a:t>
            </a: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International market analysis</a:t>
            </a:r>
            <a:r>
              <a:rPr lang="en-GB" sz="1200" dirty="0">
                <a:ea typeface="ＭＳ Ｐゴシック" pitchFamily="34" charset="-128"/>
              </a:rPr>
              <a:t>………………………………….…………………………………………….…………..19</a:t>
            </a:r>
            <a:endParaRPr lang="en-GB" sz="1200" dirty="0">
              <a:latin typeface="+mn-lt"/>
              <a:ea typeface="ＭＳ Ｐゴシック" pitchFamily="34" charset="-128"/>
              <a:cs typeface="+mn-cs"/>
            </a:endParaRPr>
          </a:p>
          <a:p>
            <a:pPr marL="914400" lvl="1" indent="-457200" defTabSz="457200">
              <a:buFontTx/>
              <a:buBlip>
                <a:blip r:embed="rId2"/>
              </a:buBlip>
              <a:defRPr/>
            </a:pPr>
            <a:r>
              <a:rPr lang="en-GB" sz="1200" dirty="0">
                <a:latin typeface="+mn-lt"/>
                <a:ea typeface="ＭＳ Ｐゴシック" pitchFamily="34" charset="-128"/>
                <a:cs typeface="+mn-cs"/>
              </a:rPr>
              <a:t>Profiling of international markets</a:t>
            </a:r>
          </a:p>
          <a:p>
            <a:pPr marL="914400" lvl="1" indent="-457200" defTabSz="457200">
              <a:buFontTx/>
              <a:buBlip>
                <a:blip r:embed="rId2"/>
              </a:buBlip>
              <a:defRPr/>
            </a:pPr>
            <a:r>
              <a:rPr lang="en-GB" sz="1200" dirty="0">
                <a:latin typeface="+mn-lt"/>
              </a:rPr>
              <a:t>Shortlisted country score cards</a:t>
            </a:r>
          </a:p>
          <a:p>
            <a:pPr marL="914400" lvl="1" indent="-457200" defTabSz="457200">
              <a:buFontTx/>
              <a:buBlip>
                <a:blip r:embed="rId2"/>
              </a:buBlip>
              <a:defRPr/>
            </a:pPr>
            <a:r>
              <a:rPr lang="en-GB" sz="1200" dirty="0">
                <a:latin typeface="+mn-lt"/>
                <a:ea typeface="ＭＳ Ｐゴシック" pitchFamily="34" charset="-128"/>
                <a:cs typeface="+mn-cs"/>
              </a:rPr>
              <a:t>Summary of international market opportunities and ratings</a:t>
            </a:r>
          </a:p>
          <a:p>
            <a:pPr marL="914400" lvl="1" indent="-457200" defTabSz="457200">
              <a:buFontTx/>
              <a:buBlip>
                <a:blip r:embed="rId2"/>
              </a:buBlip>
              <a:defRPr/>
            </a:pPr>
            <a:endParaRPr lang="en-GB" sz="1200" dirty="0">
              <a:latin typeface="+mn-lt"/>
            </a:endParaRPr>
          </a:p>
          <a:p>
            <a:pPr>
              <a:defRPr/>
            </a:pPr>
            <a:r>
              <a:rPr lang="en-GB" sz="1200" b="1" dirty="0"/>
              <a:t>Conclusions</a:t>
            </a:r>
            <a:r>
              <a:rPr lang="en-GB" sz="1200" dirty="0"/>
              <a:t>………………………………….…………………………………………………………..…….………….. 37</a:t>
            </a:r>
          </a:p>
          <a:p>
            <a:pPr marL="914400" lvl="1" indent="-457200">
              <a:buBlip>
                <a:blip r:embed="rId2"/>
              </a:buBlip>
              <a:defRPr/>
            </a:pPr>
            <a:r>
              <a:rPr lang="en-GB" sz="1200" dirty="0"/>
              <a:t>Conclusions</a:t>
            </a:r>
          </a:p>
          <a:p>
            <a:pPr lvl="1" defTabSz="457200">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Annexes</a:t>
            </a:r>
            <a:r>
              <a:rPr lang="en-GB" sz="1200" dirty="0">
                <a:latin typeface="+mn-lt"/>
                <a:ea typeface="ＭＳ Ｐゴシック" pitchFamily="34" charset="-128"/>
                <a:cs typeface="+mn-cs"/>
              </a:rPr>
              <a:t>……………………………………………………………….…………………………………………….…….…39</a:t>
            </a:r>
          </a:p>
          <a:p>
            <a:pPr marL="914400" lvl="1" indent="-457200" defTabSz="457200">
              <a:buFontTx/>
              <a:buBlip>
                <a:blip r:embed="rId2"/>
              </a:buBlip>
              <a:defRPr/>
            </a:pPr>
            <a:r>
              <a:rPr lang="en-GB" sz="1200" dirty="0">
                <a:latin typeface="+mn-lt"/>
                <a:ea typeface="ＭＳ Ｐゴシック" pitchFamily="34" charset="-128"/>
                <a:cs typeface="+mn-cs"/>
              </a:rPr>
              <a:t>Mapping of Scottish energy systems capability</a:t>
            </a:r>
          </a:p>
        </p:txBody>
      </p:sp>
    </p:spTree>
    <p:extLst>
      <p:ext uri="{BB962C8B-B14F-4D97-AF65-F5344CB8AC3E}">
        <p14:creationId xmlns:p14="http://schemas.microsoft.com/office/powerpoint/2010/main" val="147881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22462497"/>
              </p:ext>
            </p:extLst>
          </p:nvPr>
        </p:nvGraphicFramePr>
        <p:xfrm>
          <a:off x="4630411" y="2640236"/>
          <a:ext cx="4230720" cy="3255739"/>
        </p:xfrm>
        <a:graphic>
          <a:graphicData uri="http://schemas.openxmlformats.org/presentationml/2006/ole">
            <mc:AlternateContent xmlns:mc="http://schemas.openxmlformats.org/markup-compatibility/2006">
              <mc:Choice xmlns:v="urn:schemas-microsoft-com:vml" Requires="v">
                <p:oleObj spid="_x0000_s2269" name="Slide" r:id="rId3" imgW="4570532" imgH="3427618" progId="PowerPoint.Slide.12">
                  <p:embed/>
                </p:oleObj>
              </mc:Choice>
              <mc:Fallback>
                <p:oleObj name="Slide" r:id="rId3" imgW="4570532" imgH="3427618" progId="PowerPoint.Slide.12">
                  <p:embed/>
                  <p:pic>
                    <p:nvPicPr>
                      <p:cNvPr id="0" name="Picture 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411" y="2640236"/>
                        <a:ext cx="4230720" cy="3255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Introduction and methodology</a:t>
            </a:r>
          </a:p>
        </p:txBody>
      </p:sp>
      <p:sp>
        <p:nvSpPr>
          <p:cNvPr id="37" name="TextBox 36"/>
          <p:cNvSpPr txBox="1"/>
          <p:nvPr/>
        </p:nvSpPr>
        <p:spPr>
          <a:xfrm>
            <a:off x="535923" y="2348667"/>
            <a:ext cx="4159249" cy="401648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300"/>
              </a:spcAft>
              <a:defRPr/>
            </a:pPr>
            <a:r>
              <a:rPr lang="en-GB" sz="1000" b="1" dirty="0">
                <a:solidFill>
                  <a:srgbClr val="0083A9"/>
                </a:solidFill>
              </a:rPr>
              <a:t>Scottish capability is mapped to a series of sub-sectors for more in-depth analysis</a:t>
            </a:r>
          </a:p>
          <a:p>
            <a:pPr marL="285750" indent="-285750" fontAlgn="auto">
              <a:spcBef>
                <a:spcPts val="0"/>
              </a:spcBef>
              <a:spcAft>
                <a:spcPts val="300"/>
              </a:spcAft>
              <a:buFontTx/>
              <a:buBlip>
                <a:blip r:embed="rId5"/>
              </a:buBlip>
              <a:defRPr/>
            </a:pPr>
            <a:r>
              <a:rPr lang="en-GB" sz="1000" dirty="0">
                <a:solidFill>
                  <a:schemeClr val="tx1"/>
                </a:solidFill>
              </a:rPr>
              <a:t>The current Scottish capability across industry, research and testing has been mapped to a series of sub-sectors to understand the profile of activity, and to identify any particular “hot spots” of expertise and capability.   </a:t>
            </a:r>
          </a:p>
          <a:p>
            <a:pPr marL="285750" indent="-285750" fontAlgn="auto">
              <a:spcBef>
                <a:spcPts val="0"/>
              </a:spcBef>
              <a:spcAft>
                <a:spcPts val="300"/>
              </a:spcAft>
              <a:buFontTx/>
              <a:buBlip>
                <a:blip r:embed="rId5"/>
              </a:buBlip>
              <a:defRPr/>
            </a:pPr>
            <a:r>
              <a:rPr lang="en-GB" sz="1000" dirty="0">
                <a:solidFill>
                  <a:schemeClr val="tx1"/>
                </a:solidFill>
              </a:rPr>
              <a:t>This profiling allows analysis of global markets to focus on the technical areas where Scotland could provide leading edge expertise and develop its global markets in the energy systems sector.  </a:t>
            </a:r>
          </a:p>
          <a:p>
            <a:pPr marL="285750" indent="-285750" fontAlgn="auto">
              <a:spcBef>
                <a:spcPts val="0"/>
              </a:spcBef>
              <a:spcAft>
                <a:spcPts val="300"/>
              </a:spcAft>
              <a:buFontTx/>
              <a:buBlip>
                <a:blip r:embed="rId5"/>
              </a:buBlip>
              <a:defRPr/>
            </a:pPr>
            <a:endParaRPr lang="en-GB" sz="1000" dirty="0">
              <a:solidFill>
                <a:schemeClr val="tx1"/>
              </a:solidFill>
            </a:endParaRPr>
          </a:p>
          <a:p>
            <a:pPr fontAlgn="auto">
              <a:spcBef>
                <a:spcPts val="0"/>
              </a:spcBef>
              <a:spcAft>
                <a:spcPts val="300"/>
              </a:spcAft>
              <a:defRPr/>
            </a:pPr>
            <a:r>
              <a:rPr lang="en-GB" sz="1000" b="1" dirty="0">
                <a:solidFill>
                  <a:srgbClr val="0083A9"/>
                </a:solidFill>
              </a:rPr>
              <a:t>Global market profiling is used to identify which markets could provide potential for Scottish capability, and what the needs of the market are</a:t>
            </a:r>
          </a:p>
          <a:p>
            <a:pPr marL="285750" indent="-285750" fontAlgn="auto">
              <a:spcBef>
                <a:spcPts val="0"/>
              </a:spcBef>
              <a:spcAft>
                <a:spcPts val="300"/>
              </a:spcAft>
              <a:buFontTx/>
              <a:buBlip>
                <a:blip r:embed="rId5"/>
              </a:buBlip>
              <a:defRPr/>
            </a:pPr>
            <a:r>
              <a:rPr lang="en-GB" sz="1000" dirty="0">
                <a:solidFill>
                  <a:schemeClr val="tx1"/>
                </a:solidFill>
              </a:rPr>
              <a:t>Multi-criteria analysis has been used to develop a shortlist of countries for in-depth market analysis. A range of criteria are used which help identify both the need for energy systems development, and also the wider suitability of the countries in terms of ease of trading and market potential. </a:t>
            </a:r>
          </a:p>
          <a:p>
            <a:pPr marL="285750" indent="-285750" fontAlgn="auto">
              <a:spcBef>
                <a:spcPts val="0"/>
              </a:spcBef>
              <a:spcAft>
                <a:spcPts val="300"/>
              </a:spcAft>
              <a:buFontTx/>
              <a:buBlip>
                <a:blip r:embed="rId5"/>
              </a:buBlip>
              <a:defRPr/>
            </a:pPr>
            <a:r>
              <a:rPr lang="en-GB" sz="1000" dirty="0">
                <a:solidFill>
                  <a:schemeClr val="tx1"/>
                </a:solidFill>
              </a:rPr>
              <a:t>In depth analysis of the shortlisted countries then provides information about the detailed technical needs for each country, an assessment of the potential market size and routes to market, and a measure of the ease of trading through examining the ease of doing business and local competition.   </a:t>
            </a:r>
          </a:p>
        </p:txBody>
      </p:sp>
      <p:sp>
        <p:nvSpPr>
          <p:cNvPr id="2" name="Rectangle 2"/>
          <p:cNvSpPr>
            <a:spLocks noChangeArrowheads="1"/>
          </p:cNvSpPr>
          <p:nvPr/>
        </p:nvSpPr>
        <p:spPr bwMode="auto">
          <a:xfrm>
            <a:off x="2762250" y="1943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extBox 6"/>
          <p:cNvSpPr txBox="1"/>
          <p:nvPr/>
        </p:nvSpPr>
        <p:spPr>
          <a:xfrm>
            <a:off x="535923" y="992158"/>
            <a:ext cx="8188977" cy="124649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600"/>
              </a:spcBef>
              <a:spcAft>
                <a:spcPts val="300"/>
              </a:spcAft>
              <a:defRPr/>
            </a:pPr>
            <a:r>
              <a:rPr lang="en-GB" sz="1000" b="1" dirty="0">
                <a:solidFill>
                  <a:srgbClr val="0083A9"/>
                </a:solidFill>
              </a:rPr>
              <a:t>This study provides an insight to Scotland's international competitiveness in the Energy Systems sector  </a:t>
            </a:r>
          </a:p>
          <a:p>
            <a:pPr marL="285750" indent="-285750" fontAlgn="auto">
              <a:spcBef>
                <a:spcPts val="0"/>
              </a:spcBef>
              <a:spcAft>
                <a:spcPts val="300"/>
              </a:spcAft>
              <a:buFontTx/>
              <a:buBlip>
                <a:blip r:embed="rId5"/>
              </a:buBlip>
              <a:defRPr/>
            </a:pPr>
            <a:r>
              <a:rPr lang="en-GB" sz="1000" dirty="0">
                <a:solidFill>
                  <a:schemeClr val="tx1"/>
                </a:solidFill>
              </a:rPr>
              <a:t>The term “Energy Systems” includes all elements of infrastructure and services associated with the transmission and distribution of electricity, gas (including hydrogen) and heat.  The focus of this study is particularly on the capabilities and services which facilitate the integration, interoperability or enhancement of these networks through the introduction of new or improved technologies, services, or operational and commercial models.  </a:t>
            </a:r>
          </a:p>
          <a:p>
            <a:pPr marL="285750" indent="-285750" fontAlgn="auto">
              <a:spcBef>
                <a:spcPts val="0"/>
              </a:spcBef>
              <a:spcAft>
                <a:spcPts val="300"/>
              </a:spcAft>
              <a:buFontTx/>
              <a:buBlip>
                <a:blip r:embed="rId5"/>
              </a:buBlip>
              <a:defRPr/>
            </a:pPr>
            <a:r>
              <a:rPr lang="en-GB" sz="1000" dirty="0">
                <a:solidFill>
                  <a:schemeClr val="tx1"/>
                </a:solidFill>
              </a:rPr>
              <a:t>For the benefit of clarity, demand side measures (focussed only after the customer’s meter) and supply side systems are excluded from this work. Offshore energy systems infrastructure capability directly related to offshore gas and oil exploration is also excluded.   </a:t>
            </a:r>
          </a:p>
        </p:txBody>
      </p:sp>
      <p:sp>
        <p:nvSpPr>
          <p:cNvPr id="4" name="Rectangle 3"/>
          <p:cNvSpPr/>
          <p:nvPr/>
        </p:nvSpPr>
        <p:spPr>
          <a:xfrm>
            <a:off x="7905750" y="5276850"/>
            <a:ext cx="955381" cy="4381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69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bwMode="auto">
          <a:xfrm>
            <a:off x="479425" y="381000"/>
            <a:ext cx="6756400"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GB" altLang="en-US" sz="1400" b="1" dirty="0"/>
              <a:t>Review of Scottish Capability (contents slide)</a:t>
            </a:r>
          </a:p>
        </p:txBody>
      </p:sp>
      <p:sp>
        <p:nvSpPr>
          <p:cNvPr id="3" name="TextBox 2"/>
          <p:cNvSpPr txBox="1"/>
          <p:nvPr/>
        </p:nvSpPr>
        <p:spPr>
          <a:xfrm>
            <a:off x="512763" y="1341438"/>
            <a:ext cx="8162925" cy="4154984"/>
          </a:xfrm>
          <a:prstGeom prst="rect">
            <a:avLst/>
          </a:prstGeom>
          <a:noFill/>
        </p:spPr>
        <p:txBody>
          <a:bodyPr>
            <a:spAutoFit/>
          </a:bodyPr>
          <a:lstStyle/>
          <a:p>
            <a:pPr defTabSz="457200">
              <a:defRPr/>
            </a:pPr>
            <a:r>
              <a:rPr lang="en-GB" sz="1200" b="1" dirty="0">
                <a:latin typeface="+mn-lt"/>
                <a:ea typeface="ＭＳ Ｐゴシック" pitchFamily="34" charset="-128"/>
                <a:cs typeface="+mn-cs"/>
              </a:rPr>
              <a:t>Executive Summary</a:t>
            </a:r>
            <a:r>
              <a:rPr lang="en-GB" sz="1200" dirty="0">
                <a:latin typeface="+mn-lt"/>
                <a:ea typeface="ＭＳ Ｐゴシック" pitchFamily="34" charset="-128"/>
                <a:cs typeface="+mn-cs"/>
              </a:rPr>
              <a:t>………………..………………………………………………………………………………………3</a:t>
            </a:r>
          </a:p>
          <a:p>
            <a:pPr marL="457200" indent="-457200" defTabSz="457200">
              <a:buFontTx/>
              <a:buBlip>
                <a:blip r:embed="rId2"/>
              </a:buBlip>
              <a:defRPr/>
            </a:pPr>
            <a:endParaRPr lang="en-GB" sz="1200" b="1" dirty="0">
              <a:solidFill>
                <a:schemeClr val="accent4"/>
              </a:solidFill>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Introduction and methodology</a:t>
            </a:r>
            <a:r>
              <a:rPr lang="en-GB" sz="1200" dirty="0">
                <a:latin typeface="+mn-lt"/>
                <a:ea typeface="ＭＳ Ｐゴシック" pitchFamily="34" charset="-128"/>
                <a:cs typeface="+mn-cs"/>
              </a:rPr>
              <a:t>………………………..…………………………………………………………………6</a:t>
            </a:r>
          </a:p>
          <a:p>
            <a:pPr marL="914400" lvl="1" indent="-457200" defTabSz="457200">
              <a:buFontTx/>
              <a:buBlip>
                <a:blip r:embed="rId2"/>
              </a:buBlip>
              <a:defRPr/>
            </a:pPr>
            <a:r>
              <a:rPr lang="en-GB" sz="1200" dirty="0">
                <a:latin typeface="+mn-lt"/>
                <a:ea typeface="ＭＳ Ｐゴシック" pitchFamily="34" charset="-128"/>
                <a:cs typeface="+mn-cs"/>
              </a:rPr>
              <a:t>Introduction</a:t>
            </a:r>
          </a:p>
          <a:p>
            <a:pPr marL="914400" lvl="1" indent="-457200" defTabSz="457200">
              <a:buFontTx/>
              <a:buBlip>
                <a:blip r:embed="rId2"/>
              </a:buBlip>
              <a:defRPr/>
            </a:pPr>
            <a:r>
              <a:rPr lang="en-GB" sz="1200" dirty="0">
                <a:latin typeface="+mn-lt"/>
              </a:rPr>
              <a:t>Methodology overview</a:t>
            </a:r>
            <a:endParaRPr lang="en-GB" sz="1200" dirty="0">
              <a:latin typeface="+mn-lt"/>
              <a:ea typeface="ＭＳ Ｐゴシック" pitchFamily="34" charset="-128"/>
              <a:cs typeface="+mn-cs"/>
            </a:endParaRP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solidFill>
                  <a:schemeClr val="accent4">
                    <a:lumMod val="75000"/>
                  </a:schemeClr>
                </a:solidFill>
                <a:latin typeface="+mn-lt"/>
              </a:rPr>
              <a:t>Review of Scottish capability</a:t>
            </a:r>
            <a:r>
              <a:rPr lang="en-GB" sz="1200" dirty="0">
                <a:solidFill>
                  <a:schemeClr val="accent4">
                    <a:lumMod val="75000"/>
                  </a:schemeClr>
                </a:solidFill>
                <a:latin typeface="+mn-lt"/>
                <a:ea typeface="ＭＳ Ｐゴシック" pitchFamily="34" charset="-128"/>
                <a:cs typeface="+mn-cs"/>
              </a:rPr>
              <a:t>………………………………………………………………………………………….…8 </a:t>
            </a:r>
          </a:p>
          <a:p>
            <a:pPr marL="914400" lvl="1" indent="-457200" defTabSz="457200">
              <a:buFontTx/>
              <a:buBlip>
                <a:blip r:embed="rId2"/>
              </a:buBlip>
              <a:defRPr/>
            </a:pPr>
            <a:r>
              <a:rPr lang="en-GB" sz="1200" dirty="0">
                <a:latin typeface="+mn-lt"/>
              </a:rPr>
              <a:t>Identification of key sub sectors</a:t>
            </a:r>
          </a:p>
          <a:p>
            <a:pPr marL="914400" lvl="1" indent="-457200" defTabSz="457200">
              <a:buFontTx/>
              <a:buBlip>
                <a:blip r:embed="rId2"/>
              </a:buBlip>
              <a:defRPr/>
            </a:pPr>
            <a:r>
              <a:rPr lang="en-GB" sz="1200" dirty="0">
                <a:latin typeface="+mn-lt"/>
                <a:ea typeface="ＭＳ Ｐゴシック" pitchFamily="34" charset="-128"/>
                <a:cs typeface="+mn-cs"/>
              </a:rPr>
              <a:t>Sub sector profile cards</a:t>
            </a:r>
          </a:p>
          <a:p>
            <a:pPr marL="914400" lvl="1" indent="-457200" defTabSz="457200">
              <a:buFontTx/>
              <a:buBlip>
                <a:blip r:embed="rId2"/>
              </a:buBlip>
              <a:defRPr/>
            </a:pPr>
            <a:r>
              <a:rPr lang="en-GB" sz="1200" dirty="0">
                <a:latin typeface="+mn-lt"/>
              </a:rPr>
              <a:t>Gap analysis</a:t>
            </a:r>
          </a:p>
          <a:p>
            <a:pPr marL="914400" lvl="1" indent="-457200" defTabSz="457200">
              <a:buFontTx/>
              <a:buBlip>
                <a:blip r:embed="rId2"/>
              </a:buBlip>
              <a:defRPr/>
            </a:pPr>
            <a:r>
              <a:rPr lang="en-GB" sz="1200" dirty="0">
                <a:latin typeface="+mn-lt"/>
                <a:ea typeface="ＭＳ Ｐゴシック" pitchFamily="34" charset="-128"/>
                <a:cs typeface="+mn-cs"/>
              </a:rPr>
              <a:t>Summary of capability</a:t>
            </a:r>
          </a:p>
          <a:p>
            <a:pPr marL="457200" indent="-457200" defTabSz="457200">
              <a:buFontTx/>
              <a:buBlip>
                <a:blip r:embed="rId2"/>
              </a:buBlip>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International market analysis</a:t>
            </a:r>
            <a:r>
              <a:rPr lang="en-GB" sz="1200" dirty="0">
                <a:ea typeface="ＭＳ Ｐゴシック" pitchFamily="34" charset="-128"/>
              </a:rPr>
              <a:t>………………………………….…………………………………………….…………..19</a:t>
            </a:r>
            <a:endParaRPr lang="en-GB" sz="1200" dirty="0">
              <a:latin typeface="+mn-lt"/>
              <a:ea typeface="ＭＳ Ｐゴシック" pitchFamily="34" charset="-128"/>
              <a:cs typeface="+mn-cs"/>
            </a:endParaRPr>
          </a:p>
          <a:p>
            <a:pPr marL="914400" lvl="1" indent="-457200" defTabSz="457200">
              <a:buFontTx/>
              <a:buBlip>
                <a:blip r:embed="rId2"/>
              </a:buBlip>
              <a:defRPr/>
            </a:pPr>
            <a:r>
              <a:rPr lang="en-GB" sz="1200" dirty="0">
                <a:latin typeface="+mn-lt"/>
                <a:ea typeface="ＭＳ Ｐゴシック" pitchFamily="34" charset="-128"/>
                <a:cs typeface="+mn-cs"/>
              </a:rPr>
              <a:t>Profiling of international markets</a:t>
            </a:r>
          </a:p>
          <a:p>
            <a:pPr marL="914400" lvl="1" indent="-457200" defTabSz="457200">
              <a:buFontTx/>
              <a:buBlip>
                <a:blip r:embed="rId2"/>
              </a:buBlip>
              <a:defRPr/>
            </a:pPr>
            <a:r>
              <a:rPr lang="en-GB" sz="1200" dirty="0">
                <a:latin typeface="+mn-lt"/>
              </a:rPr>
              <a:t>Shortlisted country score cards</a:t>
            </a:r>
          </a:p>
          <a:p>
            <a:pPr marL="914400" lvl="1" indent="-457200" defTabSz="457200">
              <a:buFontTx/>
              <a:buBlip>
                <a:blip r:embed="rId2"/>
              </a:buBlip>
              <a:defRPr/>
            </a:pPr>
            <a:r>
              <a:rPr lang="en-GB" sz="1200" dirty="0">
                <a:latin typeface="+mn-lt"/>
                <a:ea typeface="ＭＳ Ｐゴシック" pitchFamily="34" charset="-128"/>
                <a:cs typeface="+mn-cs"/>
              </a:rPr>
              <a:t>Summary of international market opportunities and ratings</a:t>
            </a:r>
          </a:p>
          <a:p>
            <a:pPr marL="914400" lvl="1" indent="-457200" defTabSz="457200">
              <a:buFontTx/>
              <a:buBlip>
                <a:blip r:embed="rId2"/>
              </a:buBlip>
              <a:defRPr/>
            </a:pPr>
            <a:endParaRPr lang="en-GB" sz="1200" dirty="0">
              <a:latin typeface="+mn-lt"/>
            </a:endParaRPr>
          </a:p>
          <a:p>
            <a:pPr>
              <a:defRPr/>
            </a:pPr>
            <a:r>
              <a:rPr lang="en-GB" sz="1200" b="1" dirty="0"/>
              <a:t>Conclusions</a:t>
            </a:r>
            <a:r>
              <a:rPr lang="en-GB" sz="1200" dirty="0"/>
              <a:t>………………………………….…………………………………………………………..…….………….. 37</a:t>
            </a:r>
          </a:p>
          <a:p>
            <a:pPr marL="914400" lvl="1" indent="-457200">
              <a:buBlip>
                <a:blip r:embed="rId2"/>
              </a:buBlip>
              <a:defRPr/>
            </a:pPr>
            <a:r>
              <a:rPr lang="en-GB" sz="1200" dirty="0"/>
              <a:t>Conclusions</a:t>
            </a:r>
          </a:p>
          <a:p>
            <a:pPr lvl="1" defTabSz="457200">
              <a:defRPr/>
            </a:pPr>
            <a:endParaRPr lang="en-GB" sz="1200" dirty="0">
              <a:latin typeface="+mn-lt"/>
              <a:ea typeface="ＭＳ Ｐゴシック" pitchFamily="34" charset="-128"/>
              <a:cs typeface="+mn-cs"/>
            </a:endParaRPr>
          </a:p>
          <a:p>
            <a:pPr defTabSz="457200">
              <a:defRPr/>
            </a:pPr>
            <a:r>
              <a:rPr lang="en-GB" sz="1200" b="1" dirty="0">
                <a:latin typeface="+mn-lt"/>
                <a:ea typeface="ＭＳ Ｐゴシック" pitchFamily="34" charset="-128"/>
                <a:cs typeface="+mn-cs"/>
              </a:rPr>
              <a:t>Annexes</a:t>
            </a:r>
            <a:r>
              <a:rPr lang="en-GB" sz="1200" dirty="0">
                <a:latin typeface="+mn-lt"/>
                <a:ea typeface="ＭＳ Ｐゴシック" pitchFamily="34" charset="-128"/>
                <a:cs typeface="+mn-cs"/>
              </a:rPr>
              <a:t>……………………………………………………………….…………………………………………….…….…39</a:t>
            </a:r>
          </a:p>
          <a:p>
            <a:pPr marL="914400" lvl="1" indent="-457200" defTabSz="457200">
              <a:buFontTx/>
              <a:buBlip>
                <a:blip r:embed="rId2"/>
              </a:buBlip>
              <a:defRPr/>
            </a:pPr>
            <a:r>
              <a:rPr lang="en-GB" sz="1200" dirty="0">
                <a:latin typeface="+mn-lt"/>
                <a:ea typeface="ＭＳ Ｐゴシック" pitchFamily="34" charset="-128"/>
                <a:cs typeface="+mn-cs"/>
              </a:rPr>
              <a:t>Mapping of Scottish energy systems capability</a:t>
            </a:r>
          </a:p>
        </p:txBody>
      </p:sp>
    </p:spTree>
    <p:extLst>
      <p:ext uri="{BB962C8B-B14F-4D97-AF65-F5344CB8AC3E}">
        <p14:creationId xmlns:p14="http://schemas.microsoft.com/office/powerpoint/2010/main" val="112933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400" b="1" dirty="0"/>
              <a:t>Characterising Scottish capability in energy systems</a:t>
            </a:r>
            <a:endParaRPr lang="en-GB" sz="1400" dirty="0"/>
          </a:p>
        </p:txBody>
      </p:sp>
      <p:sp>
        <p:nvSpPr>
          <p:cNvPr id="4" name="TextBox 3"/>
          <p:cNvSpPr txBox="1"/>
          <p:nvPr/>
        </p:nvSpPr>
        <p:spPr>
          <a:xfrm>
            <a:off x="535923" y="1052735"/>
            <a:ext cx="8201025" cy="3351625"/>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oAutofit/>
          </a:bodyPr>
          <a:lstStyle/>
          <a:p>
            <a:pPr fontAlgn="auto">
              <a:spcBef>
                <a:spcPts val="600"/>
              </a:spcBef>
              <a:spcAft>
                <a:spcPts val="300"/>
              </a:spcAft>
              <a:defRPr/>
            </a:pPr>
            <a:r>
              <a:rPr lang="en-GB" sz="900" b="1" dirty="0">
                <a:solidFill>
                  <a:srgbClr val="0083A9"/>
                </a:solidFill>
              </a:rPr>
              <a:t>Sector activity in energy systems can be described as a product or a service </a:t>
            </a:r>
          </a:p>
          <a:p>
            <a:pPr fontAlgn="auto">
              <a:spcBef>
                <a:spcPts val="0"/>
              </a:spcBef>
              <a:spcAft>
                <a:spcPts val="300"/>
              </a:spcAft>
              <a:defRPr/>
            </a:pPr>
            <a:r>
              <a:rPr lang="en-GB" sz="900" dirty="0">
                <a:solidFill>
                  <a:prstClr val="black"/>
                </a:solidFill>
              </a:rPr>
              <a:t>This provides a useful delineation which can be used to help define the type of activity</a:t>
            </a:r>
          </a:p>
          <a:p>
            <a:pPr marL="285750" indent="-285750" fontAlgn="auto">
              <a:spcBef>
                <a:spcPts val="0"/>
              </a:spcBef>
              <a:spcAft>
                <a:spcPts val="300"/>
              </a:spcAft>
              <a:buFontTx/>
              <a:buBlip>
                <a:blip r:embed="rId2"/>
              </a:buBlip>
              <a:defRPr/>
            </a:pPr>
            <a:r>
              <a:rPr lang="en-GB" sz="900" dirty="0">
                <a:solidFill>
                  <a:prstClr val="black"/>
                </a:solidFill>
              </a:rPr>
              <a:t>Products are a tangible asset which are produced as the result of a research and development process, and can be manufactured (hardware of software).  The Product lifecycle has a number of stages from research / development through to operation (end of life is not considered in this study). Products can generally be assigned to an energy vector or ‘energy system’, although may apply to multiple systems.</a:t>
            </a:r>
          </a:p>
          <a:p>
            <a:pPr marL="285750" indent="-285750" fontAlgn="auto">
              <a:spcBef>
                <a:spcPts val="0"/>
              </a:spcBef>
              <a:spcAft>
                <a:spcPts val="300"/>
              </a:spcAft>
              <a:buFontTx/>
              <a:buBlip>
                <a:blip r:embed="rId2"/>
              </a:buBlip>
              <a:defRPr/>
            </a:pPr>
            <a:r>
              <a:rPr lang="en-GB" sz="900" dirty="0">
                <a:solidFill>
                  <a:prstClr val="black"/>
                </a:solidFill>
              </a:rPr>
              <a:t>Services are activities which can facilitate the development or operation of products as part of a system. This may be direct (for example a design service) or indirect (for example a market analysis service).  </a:t>
            </a:r>
          </a:p>
          <a:p>
            <a:pPr marL="285750" indent="-285750" fontAlgn="auto">
              <a:spcBef>
                <a:spcPts val="0"/>
              </a:spcBef>
              <a:spcAft>
                <a:spcPts val="300"/>
              </a:spcAft>
              <a:buFontTx/>
              <a:buBlip>
                <a:blip r:embed="rId2"/>
              </a:buBlip>
              <a:defRPr/>
            </a:pPr>
            <a:r>
              <a:rPr lang="en-GB" sz="900" dirty="0">
                <a:solidFill>
                  <a:prstClr val="black"/>
                </a:solidFill>
              </a:rPr>
              <a:t>There is sometimes a cross over between the two categories – this is typically the case where a company is responsible for the installation and operation of part of an energy system.  </a:t>
            </a:r>
          </a:p>
          <a:p>
            <a:pPr marL="285750" indent="-285750" fontAlgn="auto">
              <a:spcBef>
                <a:spcPts val="0"/>
              </a:spcBef>
              <a:spcAft>
                <a:spcPts val="300"/>
              </a:spcAft>
              <a:buFontTx/>
              <a:buBlip>
                <a:blip r:embed="rId2"/>
              </a:buBlip>
              <a:defRPr/>
            </a:pPr>
            <a:r>
              <a:rPr lang="en-GB" sz="900" dirty="0">
                <a:solidFill>
                  <a:prstClr val="black"/>
                </a:solidFill>
              </a:rPr>
              <a:t>Scottish expertise is split into 11 categories based on Scottish Enterprises analysis and can be broadly categorised as a product or service (further details are provided in the annexes): </a:t>
            </a:r>
          </a:p>
        </p:txBody>
      </p:sp>
      <p:sp>
        <p:nvSpPr>
          <p:cNvPr id="5" name="TextBox 4"/>
          <p:cNvSpPr txBox="1"/>
          <p:nvPr/>
        </p:nvSpPr>
        <p:spPr>
          <a:xfrm>
            <a:off x="535923" y="4483966"/>
            <a:ext cx="8201025" cy="1669688"/>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600"/>
              </a:spcBef>
              <a:spcAft>
                <a:spcPts val="300"/>
              </a:spcAft>
              <a:defRPr/>
            </a:pPr>
            <a:r>
              <a:rPr lang="en-GB" sz="900" b="1" dirty="0">
                <a:solidFill>
                  <a:srgbClr val="0083A9"/>
                </a:solidFill>
              </a:rPr>
              <a:t>For the purpose of this study, ‘energy systems’ can be broken down into three broad categories </a:t>
            </a:r>
          </a:p>
          <a:p>
            <a:pPr marL="285750" indent="-285750" fontAlgn="auto">
              <a:spcBef>
                <a:spcPts val="0"/>
              </a:spcBef>
              <a:spcAft>
                <a:spcPts val="300"/>
              </a:spcAft>
              <a:buFontTx/>
              <a:buBlip>
                <a:blip r:embed="rId2"/>
              </a:buBlip>
              <a:defRPr/>
            </a:pPr>
            <a:r>
              <a:rPr lang="en-GB" sz="900" dirty="0">
                <a:solidFill>
                  <a:prstClr val="black"/>
                </a:solidFill>
              </a:rPr>
              <a:t>Energy systems are characterised as </a:t>
            </a:r>
            <a:r>
              <a:rPr lang="en-GB" sz="900" b="1" dirty="0">
                <a:solidFill>
                  <a:prstClr val="black"/>
                </a:solidFill>
              </a:rPr>
              <a:t>Electricity</a:t>
            </a:r>
            <a:r>
              <a:rPr lang="en-GB" sz="900" dirty="0">
                <a:solidFill>
                  <a:prstClr val="black"/>
                </a:solidFill>
              </a:rPr>
              <a:t>, </a:t>
            </a:r>
            <a:r>
              <a:rPr lang="en-GB" sz="900" b="1" dirty="0">
                <a:solidFill>
                  <a:prstClr val="black"/>
                </a:solidFill>
              </a:rPr>
              <a:t>Gas</a:t>
            </a:r>
            <a:r>
              <a:rPr lang="en-GB" sz="900" dirty="0">
                <a:solidFill>
                  <a:prstClr val="black"/>
                </a:solidFill>
              </a:rPr>
              <a:t>, or </a:t>
            </a:r>
            <a:r>
              <a:rPr lang="en-GB" sz="900" b="1" dirty="0">
                <a:solidFill>
                  <a:prstClr val="black"/>
                </a:solidFill>
              </a:rPr>
              <a:t>Heat </a:t>
            </a:r>
            <a:r>
              <a:rPr lang="en-GB" sz="900" dirty="0">
                <a:solidFill>
                  <a:prstClr val="black"/>
                </a:solidFill>
              </a:rPr>
              <a:t>(including cooling) systems. These include all the components and services required to transport the energy from the point of generation to individual customers.   </a:t>
            </a:r>
          </a:p>
          <a:p>
            <a:pPr marL="285750" indent="-285750" fontAlgn="auto">
              <a:spcBef>
                <a:spcPts val="0"/>
              </a:spcBef>
              <a:spcAft>
                <a:spcPts val="300"/>
              </a:spcAft>
              <a:buFontTx/>
              <a:buBlip>
                <a:blip r:embed="rId2"/>
              </a:buBlip>
              <a:defRPr/>
            </a:pPr>
            <a:r>
              <a:rPr lang="en-GB" sz="900" dirty="0">
                <a:solidFill>
                  <a:prstClr val="black"/>
                </a:solidFill>
              </a:rPr>
              <a:t>Other forms of associated infrastructure which supports the primary networks (for example digital network systems) are assumed to be part of one of the three primary systems since they facilitate the delivery of the energy.  </a:t>
            </a:r>
          </a:p>
          <a:p>
            <a:pPr marL="285750" indent="-285750" fontAlgn="auto">
              <a:spcBef>
                <a:spcPts val="0"/>
              </a:spcBef>
              <a:spcAft>
                <a:spcPts val="300"/>
              </a:spcAft>
              <a:buFontTx/>
              <a:buBlip>
                <a:blip r:embed="rId2"/>
              </a:buBlip>
              <a:defRPr/>
            </a:pPr>
            <a:r>
              <a:rPr lang="en-GB" sz="900" dirty="0">
                <a:solidFill>
                  <a:prstClr val="black"/>
                </a:solidFill>
              </a:rPr>
              <a:t>All infrastructure associated with electric vehicles are assumed to be part of the electricity energy system and are considered a sub-set.  </a:t>
            </a:r>
          </a:p>
          <a:p>
            <a:pPr marL="285750" indent="-285750" fontAlgn="auto">
              <a:spcBef>
                <a:spcPts val="0"/>
              </a:spcBef>
              <a:spcAft>
                <a:spcPts val="300"/>
              </a:spcAft>
              <a:buFontTx/>
              <a:buBlip>
                <a:blip r:embed="rId2"/>
              </a:buBlip>
              <a:defRPr/>
            </a:pPr>
            <a:r>
              <a:rPr lang="en-GB" sz="900" dirty="0">
                <a:solidFill>
                  <a:prstClr val="black"/>
                </a:solidFill>
              </a:rPr>
              <a:t>All infrastructure associated with hydrogen networks in this work is assumed to be part of the gas energy system.  Whilst specific skills and capabilities are required, the primary energy vector is gas and there are many synergies in the sectors.  </a:t>
            </a:r>
          </a:p>
          <a:p>
            <a:pPr marL="285750" indent="-285750" fontAlgn="auto">
              <a:spcBef>
                <a:spcPts val="0"/>
              </a:spcBef>
              <a:spcAft>
                <a:spcPts val="300"/>
              </a:spcAft>
              <a:buFontTx/>
              <a:buBlip>
                <a:blip r:embed="rId2"/>
              </a:buBlip>
              <a:defRPr/>
            </a:pPr>
            <a:r>
              <a:rPr lang="en-GB" sz="900" dirty="0">
                <a:solidFill>
                  <a:prstClr val="black"/>
                </a:solidFill>
              </a:rPr>
              <a:t>The energy systems do not include any elements of energy exploration, generation, or conversion, and do not include any demand side management or efficiency measures (for example, building energy management systems).  For clarity, energy storage is included as part of an energy system.  </a:t>
            </a:r>
          </a:p>
        </p:txBody>
      </p:sp>
      <p:graphicFrame>
        <p:nvGraphicFramePr>
          <p:cNvPr id="6" name="Table 5"/>
          <p:cNvGraphicFramePr>
            <a:graphicFrameLocks noGrp="1"/>
          </p:cNvGraphicFramePr>
          <p:nvPr>
            <p:extLst>
              <p:ext uri="{D42A27DB-BD31-4B8C-83A1-F6EECF244321}">
                <p14:modId xmlns:p14="http://schemas.microsoft.com/office/powerpoint/2010/main" val="165018835"/>
              </p:ext>
            </p:extLst>
          </p:nvPr>
        </p:nvGraphicFramePr>
        <p:xfrm>
          <a:off x="535922" y="3057404"/>
          <a:ext cx="8201026" cy="1346956"/>
        </p:xfrm>
        <a:graphic>
          <a:graphicData uri="http://schemas.openxmlformats.org/drawingml/2006/table">
            <a:tbl>
              <a:tblPr firstRow="1" bandRow="1">
                <a:tableStyleId>{5C22544A-7EE6-4342-B048-85BDC9FD1C3A}</a:tableStyleId>
              </a:tblPr>
              <a:tblGrid>
                <a:gridCol w="4100513">
                  <a:extLst>
                    <a:ext uri="{9D8B030D-6E8A-4147-A177-3AD203B41FA5}">
                      <a16:colId xmlns:a16="http://schemas.microsoft.com/office/drawing/2014/main" val="3089496802"/>
                    </a:ext>
                  </a:extLst>
                </a:gridCol>
                <a:gridCol w="4100513">
                  <a:extLst>
                    <a:ext uri="{9D8B030D-6E8A-4147-A177-3AD203B41FA5}">
                      <a16:colId xmlns:a16="http://schemas.microsoft.com/office/drawing/2014/main" val="479609390"/>
                    </a:ext>
                  </a:extLst>
                </a:gridCol>
              </a:tblGrid>
              <a:tr h="242056">
                <a:tc>
                  <a:txBody>
                    <a:bodyPr/>
                    <a:lstStyle/>
                    <a:p>
                      <a:r>
                        <a:rPr lang="en-GB" sz="900" dirty="0"/>
                        <a:t>Sub-sectors: Products</a:t>
                      </a:r>
                    </a:p>
                  </a:txBody>
                  <a:tcPr/>
                </a:tc>
                <a:tc>
                  <a:txBody>
                    <a:bodyPr/>
                    <a:lstStyle/>
                    <a:p>
                      <a:r>
                        <a:rPr lang="en-GB" sz="900" dirty="0"/>
                        <a:t>Sub-sectors: Services</a:t>
                      </a:r>
                    </a:p>
                  </a:txBody>
                  <a:tcPr/>
                </a:tc>
                <a:extLst>
                  <a:ext uri="{0D108BD9-81ED-4DB2-BD59-A6C34878D82A}">
                    <a16:rowId xmlns:a16="http://schemas.microsoft.com/office/drawing/2014/main" val="1741329481"/>
                  </a:ext>
                </a:extLst>
              </a:tr>
              <a:tr h="998481">
                <a:tc>
                  <a:txBody>
                    <a:bodyPr/>
                    <a:lstStyle/>
                    <a:p>
                      <a:pPr marL="171450" indent="-171450">
                        <a:spcAft>
                          <a:spcPts val="300"/>
                        </a:spcAft>
                        <a:buFont typeface="Arial" panose="020B0604020202020204" pitchFamily="34" charset="0"/>
                        <a:buChar char="•"/>
                      </a:pPr>
                      <a:r>
                        <a:rPr lang="en-GB" sz="900" b="0" dirty="0"/>
                        <a:t>Power electronics</a:t>
                      </a:r>
                    </a:p>
                    <a:p>
                      <a:pPr marL="171450" indent="-171450">
                        <a:spcAft>
                          <a:spcPts val="300"/>
                        </a:spcAft>
                        <a:buFont typeface="Arial" panose="020B0604020202020204" pitchFamily="34" charset="0"/>
                        <a:buChar char="•"/>
                      </a:pPr>
                      <a:r>
                        <a:rPr lang="en-GB" sz="900" b="0" dirty="0"/>
                        <a:t>Digital platforms</a:t>
                      </a:r>
                    </a:p>
                    <a:p>
                      <a:pPr marL="171450" indent="-171450">
                        <a:spcAft>
                          <a:spcPts val="300"/>
                        </a:spcAft>
                        <a:buFont typeface="Arial" panose="020B0604020202020204" pitchFamily="34" charset="0"/>
                        <a:buChar char="•"/>
                      </a:pPr>
                      <a:r>
                        <a:rPr lang="en-GB" sz="900" b="0" dirty="0"/>
                        <a:t>Energy</a:t>
                      </a:r>
                      <a:r>
                        <a:rPr lang="en-GB" sz="900" b="0" baseline="0" dirty="0"/>
                        <a:t> s</a:t>
                      </a:r>
                      <a:r>
                        <a:rPr lang="en-GB" sz="900" b="0" dirty="0"/>
                        <a:t>torage</a:t>
                      </a:r>
                    </a:p>
                    <a:p>
                      <a:pPr marL="171450" indent="-171450">
                        <a:spcAft>
                          <a:spcPts val="300"/>
                        </a:spcAft>
                        <a:buFont typeface="Arial" panose="020B0604020202020204" pitchFamily="34" charset="0"/>
                        <a:buChar char="•"/>
                      </a:pPr>
                      <a:r>
                        <a:rPr lang="en-GB" sz="900" b="0" dirty="0"/>
                        <a:t>Product design / development / manufacture</a:t>
                      </a:r>
                    </a:p>
                    <a:p>
                      <a:pPr marL="171450" indent="-171450">
                        <a:spcAft>
                          <a:spcPts val="300"/>
                        </a:spcAft>
                        <a:buFont typeface="Arial" panose="020B0604020202020204" pitchFamily="34" charset="0"/>
                        <a:buChar char="•"/>
                      </a:pPr>
                      <a:r>
                        <a:rPr lang="en-GB" sz="900" b="0" dirty="0"/>
                        <a:t>Information and</a:t>
                      </a:r>
                      <a:r>
                        <a:rPr lang="en-GB" sz="900" b="0" baseline="0" dirty="0"/>
                        <a:t> communications technology (ICT)</a:t>
                      </a:r>
                      <a:endParaRPr lang="en-GB" sz="900" b="0" dirty="0"/>
                    </a:p>
                    <a:p>
                      <a:pPr marL="171450" indent="-171450">
                        <a:spcAft>
                          <a:spcPts val="300"/>
                        </a:spcAft>
                        <a:buFont typeface="Arial" panose="020B0604020202020204" pitchFamily="34" charset="0"/>
                        <a:buChar char="•"/>
                      </a:pPr>
                      <a:r>
                        <a:rPr lang="en-GB" sz="900" b="0" dirty="0"/>
                        <a:t>Sensors / controls / security</a:t>
                      </a:r>
                    </a:p>
                  </a:txBody>
                  <a:tcPr/>
                </a:tc>
                <a:tc>
                  <a:txBody>
                    <a:bodyPr/>
                    <a:lstStyle/>
                    <a:p>
                      <a:pPr marL="171450" indent="-171450">
                        <a:spcAft>
                          <a:spcPts val="300"/>
                        </a:spcAft>
                        <a:buFont typeface="Arial" panose="020B0604020202020204" pitchFamily="34" charset="0"/>
                        <a:buChar char="•"/>
                      </a:pPr>
                      <a:r>
                        <a:rPr lang="en-GB" sz="900" dirty="0"/>
                        <a:t>Consultancy</a:t>
                      </a:r>
                    </a:p>
                    <a:p>
                      <a:pPr marL="171450" indent="-171450">
                        <a:spcAft>
                          <a:spcPts val="300"/>
                        </a:spcAft>
                        <a:buFont typeface="Arial" panose="020B0604020202020204" pitchFamily="34" charset="0"/>
                        <a:buChar char="•"/>
                      </a:pPr>
                      <a:r>
                        <a:rPr lang="en-GB" sz="900" dirty="0"/>
                        <a:t>Engineering services</a:t>
                      </a:r>
                    </a:p>
                    <a:p>
                      <a:pPr marL="171450" indent="-171450">
                        <a:spcAft>
                          <a:spcPts val="300"/>
                        </a:spcAft>
                        <a:buFont typeface="Arial" panose="020B0604020202020204" pitchFamily="34" charset="0"/>
                        <a:buChar char="•"/>
                      </a:pPr>
                      <a:r>
                        <a:rPr lang="en-GB" sz="900" dirty="0"/>
                        <a:t>Project development (commercial, business</a:t>
                      </a:r>
                      <a:r>
                        <a:rPr lang="en-GB" sz="900" baseline="0" dirty="0"/>
                        <a:t> development?)</a:t>
                      </a:r>
                      <a:endParaRPr lang="en-GB" sz="900" dirty="0"/>
                    </a:p>
                    <a:p>
                      <a:pPr marL="171450" indent="-171450">
                        <a:spcAft>
                          <a:spcPts val="300"/>
                        </a:spcAft>
                        <a:buFont typeface="Arial" panose="020B0604020202020204" pitchFamily="34" charset="0"/>
                        <a:buChar char="•"/>
                      </a:pPr>
                      <a:r>
                        <a:rPr lang="en-GB" sz="900" dirty="0"/>
                        <a:t>Data analytics</a:t>
                      </a:r>
                    </a:p>
                    <a:p>
                      <a:pPr marL="171450" indent="-171450">
                        <a:spcAft>
                          <a:spcPts val="300"/>
                        </a:spcAft>
                        <a:buFont typeface="Arial" panose="020B0604020202020204" pitchFamily="34" charset="0"/>
                        <a:buChar char="•"/>
                      </a:pPr>
                      <a:r>
                        <a:rPr lang="en-GB" sz="900" dirty="0"/>
                        <a:t>Network ancillary services</a:t>
                      </a:r>
                    </a:p>
                  </a:txBody>
                  <a:tcPr/>
                </a:tc>
                <a:extLst>
                  <a:ext uri="{0D108BD9-81ED-4DB2-BD59-A6C34878D82A}">
                    <a16:rowId xmlns:a16="http://schemas.microsoft.com/office/drawing/2014/main" val="2222379372"/>
                  </a:ext>
                </a:extLst>
              </a:tr>
            </a:tbl>
          </a:graphicData>
        </a:graphic>
      </p:graphicFrame>
    </p:spTree>
    <p:extLst>
      <p:ext uri="{BB962C8B-B14F-4D97-AF65-F5344CB8AC3E}">
        <p14:creationId xmlns:p14="http://schemas.microsoft.com/office/powerpoint/2010/main" val="2757819633"/>
      </p:ext>
    </p:extLst>
  </p:cSld>
  <p:clrMapOvr>
    <a:masterClrMapping/>
  </p:clrMapOvr>
</p:sld>
</file>

<file path=ppt/theme/theme1.xml><?xml version="1.0" encoding="utf-8"?>
<a:theme xmlns:a="http://schemas.openxmlformats.org/drawingml/2006/main" name="Blank PRESENTATION 2014">
  <a:themeElements>
    <a:clrScheme name="DELTA_NEW">
      <a:dk1>
        <a:sysClr val="windowText" lastClr="000000"/>
      </a:dk1>
      <a:lt1>
        <a:sysClr val="window" lastClr="FFFFFF"/>
      </a:lt1>
      <a:dk2>
        <a:srgbClr val="7F7F7F"/>
      </a:dk2>
      <a:lt2>
        <a:srgbClr val="FFF5E5"/>
      </a:lt2>
      <a:accent1>
        <a:srgbClr val="0083A9"/>
      </a:accent1>
      <a:accent2>
        <a:srgbClr val="791D7E"/>
      </a:accent2>
      <a:accent3>
        <a:srgbClr val="A4A510"/>
      </a:accent3>
      <a:accent4>
        <a:srgbClr val="FCB034"/>
      </a:accent4>
      <a:accent5>
        <a:srgbClr val="00A8D6"/>
      </a:accent5>
      <a:accent6>
        <a:srgbClr val="CC41D3"/>
      </a:accent6>
      <a:hlink>
        <a:srgbClr val="FCB03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lta">
  <a:themeElements>
    <a:clrScheme name="DELTA_NEW">
      <a:dk1>
        <a:sysClr val="windowText" lastClr="000000"/>
      </a:dk1>
      <a:lt1>
        <a:sysClr val="window" lastClr="FFFFFF"/>
      </a:lt1>
      <a:dk2>
        <a:srgbClr val="7F7F7F"/>
      </a:dk2>
      <a:lt2>
        <a:srgbClr val="FFF5E5"/>
      </a:lt2>
      <a:accent1>
        <a:srgbClr val="0083A9"/>
      </a:accent1>
      <a:accent2>
        <a:srgbClr val="791D7E"/>
      </a:accent2>
      <a:accent3>
        <a:srgbClr val="A4A510"/>
      </a:accent3>
      <a:accent4>
        <a:srgbClr val="FCB034"/>
      </a:accent4>
      <a:accent5>
        <a:srgbClr val="00A8D6"/>
      </a:accent5>
      <a:accent6>
        <a:srgbClr val="CC41D3"/>
      </a:accent6>
      <a:hlink>
        <a:srgbClr val="FCB03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lta">
  <a:themeElements>
    <a:clrScheme name="Custom 1">
      <a:dk1>
        <a:sysClr val="windowText" lastClr="000000"/>
      </a:dk1>
      <a:lt1>
        <a:sysClr val="window" lastClr="FFFFFF"/>
      </a:lt1>
      <a:dk2>
        <a:srgbClr val="7F7F7F"/>
      </a:dk2>
      <a:lt2>
        <a:srgbClr val="FFF5E5"/>
      </a:lt2>
      <a:accent1>
        <a:srgbClr val="0083A9"/>
      </a:accent1>
      <a:accent2>
        <a:srgbClr val="791D7E"/>
      </a:accent2>
      <a:accent3>
        <a:srgbClr val="A4A510"/>
      </a:accent3>
      <a:accent4>
        <a:srgbClr val="FCB034"/>
      </a:accent4>
      <a:accent5>
        <a:srgbClr val="00A8D6"/>
      </a:accent5>
      <a:accent6>
        <a:srgbClr val="CC41D3"/>
      </a:accent6>
      <a:hlink>
        <a:srgbClr val="0083A9"/>
      </a:hlink>
      <a:folHlink>
        <a:srgbClr val="0083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a:spPr>
      <a:bodyPr wrap="square">
        <a:spAutoFit/>
      </a:bodyPr>
      <a:lstStyle>
        <a:defPPr marL="0" indent="0" defTabSz="457200" eaLnBrk="1" fontAlgn="base" hangingPunct="1">
          <a:spcBef>
            <a:spcPct val="0"/>
          </a:spcBef>
          <a:defRPr sz="1000" b="1" dirty="0" smtClean="0">
            <a:solidFill>
              <a:schemeClr val="accent4"/>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PRESENTATION 2014</Template>
  <TotalTime>5251</TotalTime>
  <Words>20931</Words>
  <Application>Microsoft Office PowerPoint</Application>
  <PresentationFormat>On-screen Show (4:3)</PresentationFormat>
  <Paragraphs>1202</Paragraphs>
  <Slides>49</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49</vt:i4>
      </vt:variant>
    </vt:vector>
  </HeadingPairs>
  <TitlesOfParts>
    <vt:vector size="57" baseType="lpstr">
      <vt:lpstr>ＭＳ Ｐゴシック</vt:lpstr>
      <vt:lpstr>Arial</vt:lpstr>
      <vt:lpstr>Calibri</vt:lpstr>
      <vt:lpstr>Times New Roman</vt:lpstr>
      <vt:lpstr>Blank PRESENTATION 2014</vt:lpstr>
      <vt:lpstr>Delta</vt:lpstr>
      <vt:lpstr>1_Delta</vt:lpstr>
      <vt:lpstr>Slide</vt:lpstr>
      <vt:lpstr>A study of Scotland’s international competitiveness in the energy systems sector       </vt:lpstr>
      <vt:lpstr>Contents</vt:lpstr>
      <vt:lpstr>Executive Summary (1) – identifying Scottish capability</vt:lpstr>
      <vt:lpstr>Executive Summary (2) – the world’s most attractive markets</vt:lpstr>
      <vt:lpstr>Executive Summary (3) – our main conclusions</vt:lpstr>
      <vt:lpstr>PowerPoint Presentation</vt:lpstr>
      <vt:lpstr>Introduction and methodology</vt:lpstr>
      <vt:lpstr>Review of Scottish Capability (contents slide)</vt:lpstr>
      <vt:lpstr>Characterising Scottish capability in energy systems</vt:lpstr>
      <vt:lpstr>Profiling Scottish expertise in Energy Systems (1)</vt:lpstr>
      <vt:lpstr>Profiling Scottish expertise in Energy Systems – types of activity (2)</vt:lpstr>
      <vt:lpstr>Profiling Scottish expertise in Energy Systems – types of activity (3)</vt:lpstr>
      <vt:lpstr>Four shortlisted clusters are identified</vt:lpstr>
      <vt:lpstr>PowerPoint Presentation</vt:lpstr>
      <vt:lpstr>PowerPoint Presentation</vt:lpstr>
      <vt:lpstr>PowerPoint Presentation</vt:lpstr>
      <vt:lpstr>PowerPoint Presentation</vt:lpstr>
      <vt:lpstr>PowerPoint Presentation</vt:lpstr>
      <vt:lpstr>International market analysis (contents slide)</vt:lpstr>
      <vt:lpstr>Profiling of international markets and shortlisting of countries</vt:lpstr>
      <vt:lpstr>France (1)</vt:lpstr>
      <vt:lpstr>France (2)</vt:lpstr>
      <vt:lpstr>Germany (1)</vt:lpstr>
      <vt:lpstr>Germany (2)</vt:lpstr>
      <vt:lpstr>United States (1)</vt:lpstr>
      <vt:lpstr>United States (2)</vt:lpstr>
      <vt:lpstr>China (1)</vt:lpstr>
      <vt:lpstr>China (2)</vt:lpstr>
      <vt:lpstr>Japan (1)</vt:lpstr>
      <vt:lpstr>Japan (2)</vt:lpstr>
      <vt:lpstr>Canada</vt:lpstr>
      <vt:lpstr>India</vt:lpstr>
      <vt:lpstr>Singapore</vt:lpstr>
      <vt:lpstr>Routes to market</vt:lpstr>
      <vt:lpstr>Snapshots of other relevant countries</vt:lpstr>
      <vt:lpstr>The eight Scorecards: summary of opportunity</vt:lpstr>
      <vt:lpstr>Conclusions (contents slide)</vt:lpstr>
      <vt:lpstr>Four main conclusions</vt:lpstr>
      <vt:lpstr>Annexes (contents slide)</vt:lpstr>
      <vt:lpstr>Definition of sub sectors</vt:lpstr>
      <vt:lpstr>Definition of sub sectors</vt:lpstr>
      <vt:lpstr>Profiling Scottish expertise in Energy Systems (1)</vt:lpstr>
      <vt:lpstr>Activity by Tier</vt:lpstr>
      <vt:lpstr>Count of capability filtered by HQ in Scotland (28/04/16)</vt:lpstr>
      <vt:lpstr>Profiling Scottish expertise in Energy Systems – types of activity (3)</vt:lpstr>
      <vt:lpstr>Academic and Infrastructure activity</vt:lpstr>
      <vt:lpstr>Count of multi vector companies per capability</vt:lpstr>
      <vt:lpstr>Key 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Lindsay Sugden</dc:creator>
  <cp:lastModifiedBy>Andrew Turton</cp:lastModifiedBy>
  <cp:revision>617</cp:revision>
  <cp:lastPrinted>2016-07-07T14:51:04Z</cp:lastPrinted>
  <dcterms:created xsi:type="dcterms:W3CDTF">2014-06-05T11:20:07Z</dcterms:created>
  <dcterms:modified xsi:type="dcterms:W3CDTF">2016-07-21T11:01:46Z</dcterms:modified>
</cp:coreProperties>
</file>